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0" r:id="rId12"/>
    <p:sldId id="268" r:id="rId13"/>
    <p:sldId id="269" r:id="rId14"/>
    <p:sldId id="270" r:id="rId15"/>
    <p:sldId id="271" r:id="rId16"/>
    <p:sldId id="272" r:id="rId17"/>
    <p:sldId id="273" r:id="rId18"/>
    <p:sldId id="262" r:id="rId19"/>
    <p:sldId id="276" r:id="rId20"/>
    <p:sldId id="274" r:id="rId21"/>
    <p:sldId id="275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1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11.wdp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4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1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4sek-g-athin.att.sch.gr/images/Hlektronikoi/AC_DC_CIRCUITS/RESISTORS_ISSUES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9.wdp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7.wdp"/><Relationship Id="rId5" Type="http://schemas.openxmlformats.org/officeDocument/2006/relationships/image" Target="../media/image24.pn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5.wdp"/><Relationship Id="rId7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10" Type="http://schemas.openxmlformats.org/officeDocument/2006/relationships/image" Target="../media/image31.png"/><Relationship Id="rId4" Type="http://schemas.openxmlformats.org/officeDocument/2006/relationships/image" Target="../media/image22.png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microsoft.com/office/2007/relationships/hdphoto" Target="../media/hdphoto12.wdp"/><Relationship Id="rId4" Type="http://schemas.microsoft.com/office/2007/relationships/hdphoto" Target="../media/hdphoto10.wdp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17.gif"/><Relationship Id="rId5" Type="http://schemas.openxmlformats.org/officeDocument/2006/relationships/image" Target="../media/image3.png"/><Relationship Id="rId10" Type="http://schemas.microsoft.com/office/2007/relationships/hdphoto" Target="../media/hdphoto10.wdp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3.wdp"/><Relationship Id="rId7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1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microsoft.com/office/2007/relationships/hdphoto" Target="../media/hdphoto10.wdp"/><Relationship Id="rId5" Type="http://schemas.microsoft.com/office/2007/relationships/hdphoto" Target="../media/hdphoto13.wdp"/><Relationship Id="rId10" Type="http://schemas.openxmlformats.org/officeDocument/2006/relationships/image" Target="../media/image14.png"/><Relationship Id="rId4" Type="http://schemas.openxmlformats.org/officeDocument/2006/relationships/image" Target="../media/image19.png"/><Relationship Id="rId9" Type="http://schemas.microsoft.com/office/2007/relationships/hdphoto" Target="../media/hdphoto12.wdp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microsoft.com/office/2007/relationships/hdphoto" Target="../media/hdphoto10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12.wdp"/><Relationship Id="rId10" Type="http://schemas.openxmlformats.org/officeDocument/2006/relationships/image" Target="../media/image21.gif"/><Relationship Id="rId4" Type="http://schemas.openxmlformats.org/officeDocument/2006/relationships/image" Target="../media/image16.png"/><Relationship Id="rId9" Type="http://schemas.openxmlformats.org/officeDocument/2006/relationships/hyperlink" Target="https://www.eeweb.com/switch-bouncing-around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microsoft.com/office/2007/relationships/hdphoto" Target="../media/hdphoto1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0.wdp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microsoft.com/office/2007/relationships/hdphoto" Target="../media/hdphoto11.wdp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0.wdp"/><Relationship Id="rId7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40140" y="279400"/>
            <a:ext cx="9111721" cy="834496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ΔΙΑΙΡΕΤΗΣ ΤΑΣΗΣ </a:t>
            </a:r>
            <a:r>
              <a:rPr lang="el-GR" b="1" cap="none" dirty="0">
                <a:solidFill>
                  <a:schemeClr val="accent3">
                    <a:lumMod val="75000"/>
                  </a:schemeClr>
                </a:solidFill>
              </a:rPr>
              <a:t>και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 ΜΙΚΡΟΕΛΕΓΚΤΕΣ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154" y="1220731"/>
            <a:ext cx="4544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7030A0"/>
                </a:solidFill>
              </a:rPr>
              <a:t>Πως λαμβάνει πληροφορίες από τον φυσικό κόσμο  ένας μικροελεγκτής;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" b="99854" l="104" r="100000">
                        <a14:foregroundMark x1="14449" y1="6122" x2="14449" y2="6122"/>
                        <a14:foregroundMark x1="16736" y1="6268" x2="16736" y2="6268"/>
                        <a14:foregroundMark x1="20374" y1="4373" x2="20374" y2="4373"/>
                        <a14:foregroundMark x1="33992" y1="80904" x2="33992" y2="80904"/>
                        <a14:foregroundMark x1="31497" y1="80466" x2="31497" y2="80466"/>
                        <a14:foregroundMark x1="43035" y1="82799" x2="43035" y2="82799"/>
                        <a14:foregroundMark x1="58212" y1="24344" x2="58212" y2="24344"/>
                        <a14:foregroundMark x1="59563" y1="26676" x2="59563" y2="26676"/>
                        <a14:foregroundMark x1="61435" y1="29883" x2="61435" y2="29883"/>
                        <a14:foregroundMark x1="66008" y1="29883" x2="66008" y2="29883"/>
                        <a14:foregroundMark x1="57484" y1="30466" x2="57484" y2="30466"/>
                        <a14:foregroundMark x1="51871" y1="25948" x2="51871" y2="25948"/>
                        <a14:foregroundMark x1="81497" y1="27114" x2="81497" y2="27114"/>
                        <a14:foregroundMark x1="81185" y1="24344" x2="81185" y2="24344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54" y="2894128"/>
            <a:ext cx="4178477" cy="29796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53884" y="2106456"/>
            <a:ext cx="3938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FF00"/>
                </a:solidFill>
              </a:rPr>
              <a:t>…συνδέοντας σ’ αυτόν κάποια αισθητήρια.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12032" y="1232186"/>
            <a:ext cx="3102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rgbClr val="FFFF00"/>
                </a:solidFill>
              </a:rPr>
              <a:t>Μα… προφανώς…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9" b="100000" l="1733" r="100000">
                        <a14:foregroundMark x1="71287" y1="15327" x2="71287" y2="15327"/>
                        <a14:foregroundMark x1="94307" y1="11055" x2="94307" y2="11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032" y="4208481"/>
            <a:ext cx="842606" cy="830092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480" r="100000">
                        <a14:foregroundMark x1="33573" y1="16437" x2="33573" y2="16437"/>
                        <a14:foregroundMark x1="52038" y1="15935" x2="52038" y2="15935"/>
                        <a14:foregroundMark x1="64748" y1="16060" x2="64748" y2="16060"/>
                        <a14:foregroundMark x1="50839" y1="26223" x2="50839" y2="26223"/>
                        <a14:foregroundMark x1="37890" y1="26474" x2="37890" y2="26474"/>
                        <a14:foregroundMark x1="39089" y1="31744" x2="39089" y2="31744"/>
                        <a14:foregroundMark x1="64748" y1="28607" x2="64748" y2="28607"/>
                        <a14:foregroundMark x1="26619" y1="61731" x2="26619" y2="61731"/>
                        <a14:foregroundMark x1="25899" y1="63739" x2="25899" y2="63739"/>
                        <a14:foregroundMark x1="26379" y1="98243" x2="26379" y2="98243"/>
                        <a14:foregroundMark x1="26139" y1="96612" x2="26139" y2="96612"/>
                        <a14:foregroundMark x1="30456" y1="97365" x2="30456" y2="97365"/>
                        <a14:foregroundMark x1="29976" y1="98494" x2="29976" y2="98494"/>
                        <a14:foregroundMark x1="30456" y1="72396" x2="30456" y2="72396"/>
                        <a14:foregroundMark x1="72902" y1="61355" x2="72902" y2="61355"/>
                        <a14:foregroundMark x1="72902" y1="86324" x2="72902" y2="86324"/>
                        <a14:foregroundMark x1="72902" y1="98745" x2="72902" y2="98745"/>
                        <a14:foregroundMark x1="76739" y1="61606" x2="76739" y2="61606"/>
                        <a14:foregroundMark x1="76499" y1="82183" x2="76499" y2="82183"/>
                        <a14:foregroundMark x1="76739" y1="90213" x2="76739" y2="90213"/>
                        <a14:foregroundMark x1="76739" y1="98745" x2="76739" y2="98745"/>
                        <a14:foregroundMark x1="70743" y1="31368" x2="70743" y2="31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365" y="3954467"/>
            <a:ext cx="567218" cy="1084106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2" b="98741" l="192" r="99808">
                        <a14:foregroundMark x1="87165" y1="49370" x2="87165" y2="49370"/>
                        <a14:backgroundMark x1="72222" y1="5793" x2="72222" y2="5793"/>
                        <a14:backgroundMark x1="72414" y1="8060" x2="72414" y2="8060"/>
                        <a14:backgroundMark x1="69157" y1="6549" x2="69157" y2="6549"/>
                        <a14:backgroundMark x1="70498" y1="5542" x2="70498" y2="5542"/>
                        <a14:backgroundMark x1="92146" y1="57179" x2="92146" y2="57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879" y="5172346"/>
            <a:ext cx="1947750" cy="1481335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25" b="95625" l="799" r="99734">
                        <a14:foregroundMark x1="98535" y1="46875" x2="98535" y2="46875"/>
                        <a14:foregroundMark x1="85486" y1="53750" x2="85486" y2="53750"/>
                        <a14:foregroundMark x1="81891" y1="40625" x2="81891" y2="40625"/>
                        <a14:foregroundMark x1="76831" y1="54375" x2="76831" y2="54375"/>
                        <a14:foregroundMark x1="94407" y1="42500" x2="94407" y2="42500"/>
                        <a14:foregroundMark x1="7723" y1="46875" x2="7723" y2="46875"/>
                        <a14:foregroundMark x1="13715" y1="47500" x2="13715" y2="47500"/>
                        <a14:foregroundMark x1="10120" y1="46250" x2="10120" y2="46250"/>
                        <a14:foregroundMark x1="11451" y1="46875" x2="11451" y2="46875"/>
                        <a14:foregroundMark x1="17443" y1="47500" x2="17443" y2="47500"/>
                        <a14:foregroundMark x1="16511" y1="45625" x2="16511" y2="45625"/>
                        <a14:foregroundMark x1="18642" y1="46875" x2="18642" y2="46875"/>
                        <a14:foregroundMark x1="19174" y1="46875" x2="19308" y2="46875"/>
                        <a14:foregroundMark x1="21305" y1="45000" x2="21305" y2="45000"/>
                        <a14:foregroundMark x1="22237" y1="46250" x2="22237" y2="46250"/>
                        <a14:foregroundMark x1="3462" y1="81250" x2="3462" y2="81250"/>
                        <a14:foregroundMark x1="14514" y1="76250" x2="14514" y2="76250"/>
                        <a14:foregroundMark x1="12250" y1="77500" x2="12250" y2="77500"/>
                        <a14:foregroundMark x1="18642" y1="74375" x2="18642" y2="74375"/>
                        <a14:foregroundMark x1="23835" y1="71250" x2="23835" y2="71250"/>
                        <a14:foregroundMark x1="30226" y1="66875" x2="30226" y2="66875"/>
                        <a14:foregroundMark x1="28628" y1="68125" x2="28628" y2="68125"/>
                        <a14:foregroundMark x1="34621" y1="66875" x2="34621" y2="66875"/>
                        <a14:foregroundMark x1="30759" y1="66875" x2="30759" y2="66875"/>
                        <a14:foregroundMark x1="23702" y1="44375" x2="23702" y2="44375"/>
                        <a14:foregroundMark x1="24900" y1="45625" x2="24900" y2="45625"/>
                        <a14:foregroundMark x1="25832" y1="45625" x2="25832" y2="45625"/>
                        <a14:foregroundMark x1="26897" y1="46250" x2="26897" y2="46250"/>
                        <a14:foregroundMark x1="27696" y1="45625" x2="27696" y2="45625"/>
                        <a14:foregroundMark x1="30226" y1="46875" x2="30226" y2="46875"/>
                        <a14:foregroundMark x1="31957" y1="47500" x2="31957" y2="47500"/>
                        <a14:foregroundMark x1="31158" y1="45625" x2="31158" y2="45625"/>
                        <a14:foregroundMark x1="33688" y1="46250" x2="33688" y2="46250"/>
                        <a14:foregroundMark x1="32756" y1="46250" x2="32756" y2="46250"/>
                        <a14:foregroundMark x1="79627" y1="35625" x2="79627" y2="35625"/>
                        <a14:foregroundMark x1="29427" y1="67500" x2="29427" y2="67500"/>
                        <a14:foregroundMark x1="15180" y1="45625" x2="15180" y2="45625"/>
                        <a14:backgroundMark x1="95340" y1="20000" x2="95340" y2="20000"/>
                        <a14:backgroundMark x1="92410" y1="12500" x2="92410" y2="12500"/>
                        <a14:backgroundMark x1="97736" y1="73125" x2="97736" y2="7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630" y="5961338"/>
            <a:ext cx="2725787" cy="580727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3692" b="69176" l="1806" r="93002">
                        <a14:foregroundMark x1="91648" y1="51613" x2="91648" y2="51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11" y="4306674"/>
            <a:ext cx="1766980" cy="556419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339" l="824" r="993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200" y="2252362"/>
            <a:ext cx="1795171" cy="1789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549" y="4945406"/>
            <a:ext cx="1433306" cy="453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041" y="5419790"/>
            <a:ext cx="1203592" cy="120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5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25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5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500"/>
                            </p:stCondLst>
                            <p:childTnLst>
                              <p:par>
                                <p:cTn id="82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5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40140" y="279400"/>
            <a:ext cx="9111721" cy="834496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ΔΙΑΙΡΕΤΗΣ ΤΑΣΗΣ </a:t>
            </a:r>
            <a:r>
              <a:rPr lang="el-GR" b="1" cap="none" dirty="0">
                <a:solidFill>
                  <a:schemeClr val="accent3">
                    <a:lumMod val="75000"/>
                  </a:schemeClr>
                </a:solidFill>
              </a:rPr>
              <a:t>και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 ΜΙΚΡΟΕΛΕΓΚΤΕΣ</a:t>
            </a:r>
          </a:p>
        </p:txBody>
      </p:sp>
      <p:pic>
        <p:nvPicPr>
          <p:cNvPr id="13" name="Εικόνα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" b="99854" l="104" r="100000">
                        <a14:foregroundMark x1="14449" y1="6122" x2="14449" y2="6122"/>
                        <a14:foregroundMark x1="16736" y1="6268" x2="16736" y2="6268"/>
                        <a14:foregroundMark x1="20374" y1="4373" x2="20374" y2="4373"/>
                        <a14:foregroundMark x1="33992" y1="80904" x2="33992" y2="80904"/>
                        <a14:foregroundMark x1="31497" y1="80466" x2="31497" y2="80466"/>
                        <a14:foregroundMark x1="43035" y1="82799" x2="43035" y2="82799"/>
                        <a14:foregroundMark x1="58212" y1="24344" x2="58212" y2="24344"/>
                        <a14:foregroundMark x1="59563" y1="26676" x2="59563" y2="26676"/>
                        <a14:foregroundMark x1="61435" y1="29883" x2="61435" y2="29883"/>
                        <a14:foregroundMark x1="66008" y1="29883" x2="66008" y2="29883"/>
                        <a14:foregroundMark x1="57484" y1="30466" x2="57484" y2="30466"/>
                        <a14:foregroundMark x1="51871" y1="25948" x2="51871" y2="25948"/>
                        <a14:foregroundMark x1="81497" y1="27114" x2="81497" y2="27114"/>
                        <a14:foregroundMark x1="81185" y1="24344" x2="81185" y2="24344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0709" y="2788774"/>
            <a:ext cx="4178477" cy="29796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24" l="8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500" y="5255112"/>
            <a:ext cx="1283649" cy="22843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8084308" y="5387918"/>
            <a:ext cx="10136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45" b="97021" l="9980" r="89817">
                        <a14:foregroundMark x1="40937" y1="12979" x2="40937" y2="12979"/>
                        <a14:foregroundMark x1="53971" y1="15106" x2="53971" y2="15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881" y="4838868"/>
            <a:ext cx="540049" cy="511672"/>
          </a:xfrm>
          <a:prstGeom prst="rect">
            <a:avLst/>
          </a:prstGeom>
        </p:spPr>
      </p:pic>
      <p:grpSp>
        <p:nvGrpSpPr>
          <p:cNvPr id="4" name="Ομάδα 3"/>
          <p:cNvGrpSpPr/>
          <p:nvPr/>
        </p:nvGrpSpPr>
        <p:grpSpPr>
          <a:xfrm>
            <a:off x="6572041" y="5366289"/>
            <a:ext cx="653713" cy="1243523"/>
            <a:chOff x="7440046" y="5451177"/>
            <a:chExt cx="653713" cy="1243523"/>
          </a:xfrm>
        </p:grpSpPr>
        <p:pic>
          <p:nvPicPr>
            <p:cNvPr id="7" name="Picture 10" descr="Earthing Stock Illustrations – 79 Earthing Stock Illustrations, Vectors &amp;  Clipart - Dreamstime"/>
            <p:cNvPicPr>
              <a:picLocks noChangeAspect="1" noChangeArrowheads="1"/>
            </p:cNvPicPr>
            <p:nvPr/>
          </p:nvPicPr>
          <p:blipFill>
            <a:blip r:embed="rId8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43125" y1="58375" x2="43125" y2="58375"/>
                          <a14:foregroundMark x1="47375" y1="72000" x2="47375" y2="72000"/>
                          <a14:backgroundMark x1="31375" y1="26625" x2="31375" y2="26625"/>
                          <a14:backgroundMark x1="35875" y1="20750" x2="35875" y2="20750"/>
                          <a14:backgroundMark x1="19125" y1="29875" x2="19125" y2="29875"/>
                          <a14:backgroundMark x1="73885" y1="17834" x2="73885" y2="178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0046" y="6040987"/>
              <a:ext cx="653713" cy="653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Ευθεία γραμμή σύνδεσης 17"/>
            <p:cNvCxnSpPr/>
            <p:nvPr/>
          </p:nvCxnSpPr>
          <p:spPr>
            <a:xfrm>
              <a:off x="7766903" y="5451177"/>
              <a:ext cx="0" cy="77133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75260" y="1272814"/>
            <a:ext cx="11855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FF00"/>
                </a:solidFill>
              </a:rPr>
              <a:t>Το ίδιο θα συμβεί και εάν εξαρχής είχαμε προσδέσει την είσοδο του μικροελεγκτή με τα </a:t>
            </a:r>
            <a:r>
              <a:rPr lang="en-US" sz="2400" dirty="0" smtClean="0">
                <a:solidFill>
                  <a:srgbClr val="FFFF00"/>
                </a:solidFill>
              </a:rPr>
              <a:t>5V</a:t>
            </a:r>
            <a:r>
              <a:rPr lang="el-GR" sz="2400" dirty="0">
                <a:solidFill>
                  <a:srgbClr val="FFFF00"/>
                </a:solidFill>
              </a:rPr>
              <a:t>.</a:t>
            </a:r>
            <a:r>
              <a:rPr lang="el-GR" sz="2400" dirty="0" smtClean="0">
                <a:solidFill>
                  <a:srgbClr val="FFFF00"/>
                </a:solidFill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75260" y="408968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dirty="0" smtClean="0">
                <a:solidFill>
                  <a:srgbClr val="FFFF00"/>
                </a:solidFill>
              </a:rPr>
              <a:t>με </a:t>
            </a:r>
            <a:r>
              <a:rPr lang="el-GR" sz="2400" dirty="0">
                <a:solidFill>
                  <a:srgbClr val="FFFF00"/>
                </a:solidFill>
              </a:rPr>
              <a:t>αποτέλεσμα να </a:t>
            </a:r>
            <a:r>
              <a:rPr lang="el-GR" sz="2400" dirty="0" smtClean="0">
                <a:solidFill>
                  <a:srgbClr val="FFFF00"/>
                </a:solidFill>
              </a:rPr>
              <a:t>ρέει </a:t>
            </a:r>
            <a:r>
              <a:rPr lang="el-GR" sz="2400" dirty="0">
                <a:solidFill>
                  <a:srgbClr val="FFFF00"/>
                </a:solidFill>
              </a:rPr>
              <a:t>ένα </a:t>
            </a:r>
            <a:r>
              <a:rPr lang="el-GR" sz="2400" b="1" dirty="0">
                <a:solidFill>
                  <a:srgbClr val="FF0000"/>
                </a:solidFill>
              </a:rPr>
              <a:t>ισχυρό </a:t>
            </a:r>
            <a:r>
              <a:rPr lang="el-GR" sz="2400" b="1" dirty="0" smtClean="0">
                <a:solidFill>
                  <a:srgbClr val="FF0000"/>
                </a:solidFill>
              </a:rPr>
              <a:t>ρεύμα </a:t>
            </a:r>
            <a:r>
              <a:rPr lang="el-GR" sz="2400" dirty="0">
                <a:solidFill>
                  <a:srgbClr val="FFFF00"/>
                </a:solidFill>
              </a:rPr>
              <a:t>προς τη </a:t>
            </a:r>
            <a:r>
              <a:rPr lang="el-GR" sz="2400" dirty="0" smtClean="0">
                <a:solidFill>
                  <a:srgbClr val="FFFF00"/>
                </a:solidFill>
              </a:rPr>
              <a:t>γη. 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380" y="5096517"/>
            <a:ext cx="1433306" cy="453880"/>
          </a:xfrm>
          <a:prstGeom prst="rect">
            <a:avLst/>
          </a:prstGeom>
        </p:spPr>
      </p:pic>
      <p:cxnSp>
        <p:nvCxnSpPr>
          <p:cNvPr id="21" name="Καμπύλη γραμμή σύνδεσης 20"/>
          <p:cNvCxnSpPr/>
          <p:nvPr/>
        </p:nvCxnSpPr>
        <p:spPr>
          <a:xfrm rot="5400000">
            <a:off x="7070895" y="5143690"/>
            <a:ext cx="1279131" cy="967377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5260" y="2681251"/>
            <a:ext cx="8251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err="1">
                <a:solidFill>
                  <a:srgbClr val="FFFF00"/>
                </a:solidFill>
              </a:rPr>
              <a:t>Ο</a:t>
            </a:r>
            <a:r>
              <a:rPr lang="el-GR" sz="2400" dirty="0" err="1" smtClean="0">
                <a:solidFill>
                  <a:srgbClr val="FFFF00"/>
                </a:solidFill>
              </a:rPr>
              <a:t>ταν</a:t>
            </a:r>
            <a:r>
              <a:rPr lang="el-GR" sz="2400" dirty="0" smtClean="0">
                <a:solidFill>
                  <a:srgbClr val="FFFF00"/>
                </a:solidFill>
              </a:rPr>
              <a:t> κλείσει ο διακόπτης τότε πάλι θα έχουμε βραχυκύκλωμα, </a:t>
            </a:r>
            <a:endParaRPr lang="el-GR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5260" y="5867456"/>
            <a:ext cx="6253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FF00"/>
                </a:solidFill>
              </a:rPr>
              <a:t>Στη περίπτωση όμως αυτή  είσοδος του μικροελεγκτή από τα 5</a:t>
            </a:r>
            <a:r>
              <a:rPr lang="en-US" sz="2400" dirty="0" smtClean="0">
                <a:solidFill>
                  <a:srgbClr val="FFFF00"/>
                </a:solidFill>
              </a:rPr>
              <a:t>V </a:t>
            </a:r>
            <a:r>
              <a:rPr lang="el-GR" sz="2400" dirty="0" smtClean="0">
                <a:solidFill>
                  <a:srgbClr val="FFFF00"/>
                </a:solidFill>
              </a:rPr>
              <a:t>θα «πάει» στα 0</a:t>
            </a:r>
            <a:r>
              <a:rPr lang="en-US" sz="2400" dirty="0" smtClean="0">
                <a:solidFill>
                  <a:srgbClr val="FFFF00"/>
                </a:solidFill>
              </a:rPr>
              <a:t>V.</a:t>
            </a:r>
            <a:endParaRPr lang="el-G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6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6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40140" y="279400"/>
            <a:ext cx="9111721" cy="834496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ΔΙΑΙΡΕΤΗΣ ΤΑΣΗΣ </a:t>
            </a:r>
            <a:r>
              <a:rPr lang="el-GR" b="1" cap="none" dirty="0">
                <a:solidFill>
                  <a:schemeClr val="accent3">
                    <a:lumMod val="75000"/>
                  </a:schemeClr>
                </a:solidFill>
              </a:rPr>
              <a:t>και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 ΜΙΚΡΟΕΛΕΓΚΤΕΣ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396" y="982595"/>
            <a:ext cx="89620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</a:rPr>
              <a:t>Για να περιορίσουμε δραστικά το ρεύμα προς τη γη χρησιμοποιούμε μια αντίσταση.</a:t>
            </a:r>
          </a:p>
          <a:p>
            <a:r>
              <a:rPr lang="el-GR" sz="2400" dirty="0" smtClean="0">
                <a:solidFill>
                  <a:schemeClr val="accent4">
                    <a:lumMod val="75000"/>
                  </a:schemeClr>
                </a:solidFill>
              </a:rPr>
              <a:t>(10ΚΩ, όπως προτείνει και ο κατασκευαστής του μικροελεγκτή)</a:t>
            </a:r>
            <a:endParaRPr lang="el-G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Picture 4" descr="Resistor - ClipArt Best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5598" y="5181401"/>
            <a:ext cx="1728112" cy="64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Ομάδα 15"/>
          <p:cNvGrpSpPr/>
          <p:nvPr/>
        </p:nvGrpSpPr>
        <p:grpSpPr>
          <a:xfrm>
            <a:off x="6484388" y="3616648"/>
            <a:ext cx="630054" cy="1170137"/>
            <a:chOff x="5465945" y="2053374"/>
            <a:chExt cx="630054" cy="1170137"/>
          </a:xfrm>
          <a:noFill/>
        </p:grpSpPr>
        <p:cxnSp>
          <p:nvCxnSpPr>
            <p:cNvPr id="8" name="Ευθεία γραμμή σύνδεσης 7"/>
            <p:cNvCxnSpPr/>
            <p:nvPr/>
          </p:nvCxnSpPr>
          <p:spPr>
            <a:xfrm>
              <a:off x="5465945" y="2463798"/>
              <a:ext cx="630054" cy="0"/>
            </a:xfrm>
            <a:prstGeom prst="line">
              <a:avLst/>
            </a:prstGeom>
            <a:grp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εία γραμμή σύνδεσης 9"/>
            <p:cNvCxnSpPr/>
            <p:nvPr/>
          </p:nvCxnSpPr>
          <p:spPr>
            <a:xfrm>
              <a:off x="5776739" y="2463800"/>
              <a:ext cx="8467" cy="759711"/>
            </a:xfrm>
            <a:prstGeom prst="line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Έλλειψη 11"/>
            <p:cNvSpPr/>
            <p:nvPr/>
          </p:nvSpPr>
          <p:spPr>
            <a:xfrm>
              <a:off x="5698422" y="2381445"/>
              <a:ext cx="165100" cy="16470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78646" y="2053374"/>
              <a:ext cx="604653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</a:rPr>
                <a:t>+5V</a:t>
              </a:r>
              <a:endParaRPr lang="el-GR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17" name="Picture 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980" y="4477657"/>
            <a:ext cx="1433306" cy="453880"/>
          </a:xfrm>
          <a:prstGeom prst="rect">
            <a:avLst/>
          </a:prstGeom>
        </p:spPr>
      </p:pic>
      <p:pic>
        <p:nvPicPr>
          <p:cNvPr id="20" name="Εικόνα 19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100000" l="0" r="937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933" y="4477657"/>
            <a:ext cx="1514686" cy="419158"/>
          </a:xfrm>
          <a:prstGeom prst="rect">
            <a:avLst/>
          </a:prstGeom>
        </p:spPr>
      </p:pic>
      <p:pic>
        <p:nvPicPr>
          <p:cNvPr id="22" name="Εικόνα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2" b="99854" l="104" r="100000">
                        <a14:foregroundMark x1="14449" y1="6122" x2="14449" y2="6122"/>
                        <a14:foregroundMark x1="16736" y1="6268" x2="16736" y2="6268"/>
                        <a14:foregroundMark x1="20374" y1="4373" x2="20374" y2="4373"/>
                        <a14:foregroundMark x1="33992" y1="80904" x2="33992" y2="80904"/>
                        <a14:foregroundMark x1="31497" y1="80466" x2="31497" y2="80466"/>
                        <a14:foregroundMark x1="43035" y1="82799" x2="43035" y2="82799"/>
                        <a14:foregroundMark x1="58212" y1="24344" x2="58212" y2="24344"/>
                        <a14:foregroundMark x1="59563" y1="26676" x2="59563" y2="26676"/>
                        <a14:foregroundMark x1="61435" y1="29883" x2="61435" y2="29883"/>
                        <a14:foregroundMark x1="66008" y1="29883" x2="66008" y2="29883"/>
                        <a14:foregroundMark x1="57484" y1="30466" x2="57484" y2="30466"/>
                        <a14:foregroundMark x1="51871" y1="25948" x2="51871" y2="25948"/>
                        <a14:foregroundMark x1="81497" y1="27114" x2="81497" y2="27114"/>
                        <a14:foregroundMark x1="81185" y1="24344" x2="81185" y2="24344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2027" y="2205012"/>
            <a:ext cx="4178477" cy="2979663"/>
          </a:xfrm>
          <a:prstGeom prst="rect">
            <a:avLst/>
          </a:prstGeom>
        </p:spPr>
      </p:pic>
      <p:cxnSp>
        <p:nvCxnSpPr>
          <p:cNvPr id="23" name="Straight Connector 15"/>
          <p:cNvCxnSpPr/>
          <p:nvPr/>
        </p:nvCxnSpPr>
        <p:spPr>
          <a:xfrm>
            <a:off x="8159790" y="4777283"/>
            <a:ext cx="1087727" cy="950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Εικόνα 23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27" y="5913911"/>
            <a:ext cx="615070" cy="93490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9396" y="2877082"/>
            <a:ext cx="7550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FFFF00"/>
                </a:solidFill>
              </a:rPr>
              <a:t>Στη περίπτωσή μας συνδέουμε μόνιμα την είσοδο, μέσω αντίστασης, με δυναμικό </a:t>
            </a:r>
            <a:r>
              <a:rPr lang="en-US" sz="2000" dirty="0" smtClean="0">
                <a:solidFill>
                  <a:srgbClr val="FFFF00"/>
                </a:solidFill>
              </a:rPr>
              <a:t>0V</a:t>
            </a:r>
            <a:r>
              <a:rPr lang="el-GR" sz="2000" dirty="0" smtClean="0">
                <a:solidFill>
                  <a:srgbClr val="FFFF00"/>
                </a:solidFill>
              </a:rPr>
              <a:t> (ρολλά όχι πλήρως κατεβασμένα).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396" y="5082507"/>
            <a:ext cx="6041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FFFF00"/>
                </a:solidFill>
              </a:rPr>
              <a:t>Και όταν τα ρολλά κατέβουν πλήρως, τότε κλείνει ο διακόπτης και συνδέει την είσοδο με τα 5</a:t>
            </a:r>
            <a:r>
              <a:rPr lang="en-US" sz="2000" dirty="0" smtClean="0">
                <a:solidFill>
                  <a:srgbClr val="FFFF00"/>
                </a:solidFill>
              </a:rPr>
              <a:t>V.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40670" y="4382894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53010" y="4806732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8619" y="5353232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ΚΩ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8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3" grpId="0"/>
      <p:bldP spid="25" grpId="0"/>
      <p:bldP spid="2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40140" y="279400"/>
            <a:ext cx="9111721" cy="834496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ΔΙΑΙΡΕΤΗΣ ΤΑΣΗΣ </a:t>
            </a:r>
            <a:r>
              <a:rPr lang="el-GR" b="1" cap="none" dirty="0">
                <a:solidFill>
                  <a:schemeClr val="accent3">
                    <a:lumMod val="75000"/>
                  </a:schemeClr>
                </a:solidFill>
              </a:rPr>
              <a:t>και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 ΜΙΚΡΟΕΛΕΓΚΤΕΣ</a:t>
            </a:r>
          </a:p>
        </p:txBody>
      </p:sp>
      <p:pic>
        <p:nvPicPr>
          <p:cNvPr id="7" name="Picture 4" descr="Resistor - ClipArt Best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5598" y="5193287"/>
            <a:ext cx="1728112" cy="64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Ομάδα 15"/>
          <p:cNvGrpSpPr/>
          <p:nvPr/>
        </p:nvGrpSpPr>
        <p:grpSpPr>
          <a:xfrm>
            <a:off x="6484388" y="3616648"/>
            <a:ext cx="630054" cy="1170137"/>
            <a:chOff x="5465945" y="2053374"/>
            <a:chExt cx="630054" cy="1170137"/>
          </a:xfrm>
          <a:noFill/>
        </p:grpSpPr>
        <p:cxnSp>
          <p:nvCxnSpPr>
            <p:cNvPr id="8" name="Ευθεία γραμμή σύνδεσης 7"/>
            <p:cNvCxnSpPr/>
            <p:nvPr/>
          </p:nvCxnSpPr>
          <p:spPr>
            <a:xfrm>
              <a:off x="5465945" y="2463798"/>
              <a:ext cx="630054" cy="0"/>
            </a:xfrm>
            <a:prstGeom prst="line">
              <a:avLst/>
            </a:prstGeom>
            <a:grp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εία γραμμή σύνδεσης 9"/>
            <p:cNvCxnSpPr/>
            <p:nvPr/>
          </p:nvCxnSpPr>
          <p:spPr>
            <a:xfrm>
              <a:off x="5776739" y="2463800"/>
              <a:ext cx="8467" cy="759711"/>
            </a:xfrm>
            <a:prstGeom prst="line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Έλλειψη 11"/>
            <p:cNvSpPr/>
            <p:nvPr/>
          </p:nvSpPr>
          <p:spPr>
            <a:xfrm>
              <a:off x="5698422" y="2381445"/>
              <a:ext cx="165100" cy="16470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78646" y="2053374"/>
              <a:ext cx="604653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</a:rPr>
                <a:t>+5V</a:t>
              </a:r>
              <a:endParaRPr lang="el-GR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20" name="Εικόνα 19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100000" l="0" r="937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15" y="4480573"/>
            <a:ext cx="1514686" cy="419158"/>
          </a:xfrm>
          <a:prstGeom prst="rect">
            <a:avLst/>
          </a:prstGeom>
        </p:spPr>
      </p:pic>
      <p:pic>
        <p:nvPicPr>
          <p:cNvPr id="22" name="Εικόνα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2" b="99854" l="104" r="100000">
                        <a14:foregroundMark x1="14449" y1="6122" x2="14449" y2="6122"/>
                        <a14:foregroundMark x1="16736" y1="6268" x2="16736" y2="6268"/>
                        <a14:foregroundMark x1="20374" y1="4373" x2="20374" y2="4373"/>
                        <a14:foregroundMark x1="33992" y1="80904" x2="33992" y2="80904"/>
                        <a14:foregroundMark x1="31497" y1="80466" x2="31497" y2="80466"/>
                        <a14:foregroundMark x1="43035" y1="82799" x2="43035" y2="82799"/>
                        <a14:foregroundMark x1="58212" y1="24344" x2="58212" y2="24344"/>
                        <a14:foregroundMark x1="59563" y1="26676" x2="59563" y2="26676"/>
                        <a14:foregroundMark x1="61435" y1="29883" x2="61435" y2="29883"/>
                        <a14:foregroundMark x1="66008" y1="29883" x2="66008" y2="29883"/>
                        <a14:foregroundMark x1="57484" y1="30466" x2="57484" y2="30466"/>
                        <a14:foregroundMark x1="51871" y1="25948" x2="51871" y2="25948"/>
                        <a14:foregroundMark x1="81497" y1="27114" x2="81497" y2="27114"/>
                        <a14:foregroundMark x1="81185" y1="24344" x2="81185" y2="24344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2027" y="2205012"/>
            <a:ext cx="4178477" cy="2979663"/>
          </a:xfrm>
          <a:prstGeom prst="rect">
            <a:avLst/>
          </a:prstGeom>
        </p:spPr>
      </p:pic>
      <p:cxnSp>
        <p:nvCxnSpPr>
          <p:cNvPr id="23" name="Straight Connector 15"/>
          <p:cNvCxnSpPr/>
          <p:nvPr/>
        </p:nvCxnSpPr>
        <p:spPr>
          <a:xfrm>
            <a:off x="8159790" y="4777283"/>
            <a:ext cx="1087727" cy="950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Εικόνα 23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27" y="5913911"/>
            <a:ext cx="615070" cy="93490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4385" y="1346055"/>
            <a:ext cx="8321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FFFF00"/>
                </a:solidFill>
              </a:rPr>
              <a:t>Ας διερευνήσουμε τη περίπτωσή όπου τα ρολλά </a:t>
            </a:r>
            <a:r>
              <a:rPr lang="el-GR" sz="2000" dirty="0">
                <a:solidFill>
                  <a:srgbClr val="FFFF00"/>
                </a:solidFill>
              </a:rPr>
              <a:t>είναι </a:t>
            </a:r>
            <a:r>
              <a:rPr lang="el-GR" sz="2000" dirty="0" smtClean="0">
                <a:solidFill>
                  <a:srgbClr val="FFFF00"/>
                </a:solidFill>
              </a:rPr>
              <a:t>πλήρως κατεβασμένα και ο διακόπτης κλειστός.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4385" y="5398715"/>
            <a:ext cx="6041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FFFF00"/>
                </a:solidFill>
              </a:rPr>
              <a:t>Το ρεύμα αυτό είναι πάρα πολύ μικρό και μπορεί να παρασχεθεί, άνετα, από την τροφοδοτική διάταξη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40670" y="4382894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18619" y="5353232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ΚΩ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385" y="2857519"/>
            <a:ext cx="7925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rgbClr val="FFFF00"/>
                </a:solidFill>
              </a:rPr>
              <a:t>Το ρεύμα που διαρρέει την αντίσταση προς τη γη υπολογίζεται ότι είναι:</a:t>
            </a:r>
            <a:endParaRPr lang="el-GR" sz="20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29085" y="4061207"/>
                <a:ext cx="2468176" cy="533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FF00"/>
                    </a:solidFill>
                  </a:rPr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m:rPr>
                            <m:sty m:val="p"/>
                          </m:rPr>
                          <a:rPr lang="el-GR" sz="2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den>
                    </m:f>
                  </m:oMath>
                </a14:m>
                <a:r>
                  <a:rPr lang="el-GR" sz="2000" dirty="0" smtClean="0">
                    <a:solidFill>
                      <a:srgbClr val="FFFF00"/>
                    </a:solidFill>
                  </a:rPr>
                  <a:t> =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0,5mA</a:t>
                </a:r>
                <a:endParaRPr lang="el-G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085" y="4061207"/>
                <a:ext cx="2468176" cy="533929"/>
              </a:xfrm>
              <a:prstGeom prst="rect">
                <a:avLst/>
              </a:prstGeom>
              <a:blipFill rotWithShape="0">
                <a:blip r:embed="rId8"/>
                <a:stretch>
                  <a:fillRect l="-2469" r="-1481" b="-68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Καμπύλη γραμμή σύνδεσης 10"/>
          <p:cNvCxnSpPr/>
          <p:nvPr/>
        </p:nvCxnSpPr>
        <p:spPr>
          <a:xfrm rot="16200000" flipH="1">
            <a:off x="6556175" y="4619100"/>
            <a:ext cx="2161882" cy="813120"/>
          </a:xfrm>
          <a:prstGeom prst="curvedConnector3">
            <a:avLst>
              <a:gd name="adj1" fmla="val 25358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02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40140" y="279400"/>
            <a:ext cx="9111721" cy="834496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ΔΙΑΙΡΕΤΗΣ ΤΑΣΗΣ </a:t>
            </a:r>
            <a:r>
              <a:rPr lang="el-GR" b="1" cap="none" dirty="0">
                <a:solidFill>
                  <a:schemeClr val="accent3">
                    <a:lumMod val="75000"/>
                  </a:schemeClr>
                </a:solidFill>
              </a:rPr>
              <a:t>και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 ΜΙΚΡΟΕΛΕΓΚΤΕΣ</a:t>
            </a:r>
          </a:p>
        </p:txBody>
      </p:sp>
      <p:pic>
        <p:nvPicPr>
          <p:cNvPr id="7" name="Picture 4" descr="Resistor - ClipArt Best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5598" y="5193287"/>
            <a:ext cx="1728112" cy="64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Ομάδα 15"/>
          <p:cNvGrpSpPr/>
          <p:nvPr/>
        </p:nvGrpSpPr>
        <p:grpSpPr>
          <a:xfrm>
            <a:off x="6484388" y="3616648"/>
            <a:ext cx="630054" cy="1170137"/>
            <a:chOff x="5465945" y="2053374"/>
            <a:chExt cx="630054" cy="1170137"/>
          </a:xfrm>
          <a:noFill/>
        </p:grpSpPr>
        <p:cxnSp>
          <p:nvCxnSpPr>
            <p:cNvPr id="8" name="Ευθεία γραμμή σύνδεσης 7"/>
            <p:cNvCxnSpPr/>
            <p:nvPr/>
          </p:nvCxnSpPr>
          <p:spPr>
            <a:xfrm>
              <a:off x="5465945" y="2463798"/>
              <a:ext cx="630054" cy="0"/>
            </a:xfrm>
            <a:prstGeom prst="line">
              <a:avLst/>
            </a:prstGeom>
            <a:grp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εία γραμμή σύνδεσης 9"/>
            <p:cNvCxnSpPr/>
            <p:nvPr/>
          </p:nvCxnSpPr>
          <p:spPr>
            <a:xfrm>
              <a:off x="5776739" y="2463800"/>
              <a:ext cx="8467" cy="759711"/>
            </a:xfrm>
            <a:prstGeom prst="line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Έλλειψη 11"/>
            <p:cNvSpPr/>
            <p:nvPr/>
          </p:nvSpPr>
          <p:spPr>
            <a:xfrm>
              <a:off x="5698422" y="2381445"/>
              <a:ext cx="165100" cy="16470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78646" y="2053374"/>
              <a:ext cx="604653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</a:rPr>
                <a:t>+5V</a:t>
              </a:r>
              <a:endParaRPr lang="el-GR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22" name="Εικόνα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" b="99854" l="104" r="100000">
                        <a14:foregroundMark x1="14449" y1="6122" x2="14449" y2="6122"/>
                        <a14:foregroundMark x1="16736" y1="6268" x2="16736" y2="6268"/>
                        <a14:foregroundMark x1="20374" y1="4373" x2="20374" y2="4373"/>
                        <a14:foregroundMark x1="33992" y1="80904" x2="33992" y2="80904"/>
                        <a14:foregroundMark x1="31497" y1="80466" x2="31497" y2="80466"/>
                        <a14:foregroundMark x1="43035" y1="82799" x2="43035" y2="82799"/>
                        <a14:foregroundMark x1="58212" y1="24344" x2="58212" y2="24344"/>
                        <a14:foregroundMark x1="59563" y1="26676" x2="59563" y2="26676"/>
                        <a14:foregroundMark x1="61435" y1="29883" x2="61435" y2="29883"/>
                        <a14:foregroundMark x1="66008" y1="29883" x2="66008" y2="29883"/>
                        <a14:foregroundMark x1="57484" y1="30466" x2="57484" y2="30466"/>
                        <a14:foregroundMark x1="51871" y1="25948" x2="51871" y2="25948"/>
                        <a14:foregroundMark x1="81497" y1="27114" x2="81497" y2="27114"/>
                        <a14:foregroundMark x1="81185" y1="24344" x2="81185" y2="24344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2027" y="2205012"/>
            <a:ext cx="4178477" cy="2979663"/>
          </a:xfrm>
          <a:prstGeom prst="rect">
            <a:avLst/>
          </a:prstGeom>
        </p:spPr>
      </p:pic>
      <p:cxnSp>
        <p:nvCxnSpPr>
          <p:cNvPr id="23" name="Straight Connector 15"/>
          <p:cNvCxnSpPr/>
          <p:nvPr/>
        </p:nvCxnSpPr>
        <p:spPr>
          <a:xfrm>
            <a:off x="8159790" y="4777283"/>
            <a:ext cx="1087727" cy="950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Εικόνα 23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27" y="5913911"/>
            <a:ext cx="615070" cy="93490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9583" y="1113278"/>
            <a:ext cx="8684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FFFF00"/>
                </a:solidFill>
              </a:rPr>
              <a:t>Ας διερευνήσουμε τη περίπτωσή όπου τα ρολλά δεν είναι πλήρως κατεβασμένα και άρα ο διακόπτης είναι ανοικτός.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18619" y="5353232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ΚΩ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583" y="2753600"/>
            <a:ext cx="8759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FFFF00"/>
                </a:solidFill>
              </a:rPr>
              <a:t>Το ρεύμα που διαρρέει την αντίσταση προς τη γη δεν είναι εύκολο να υπολογισθεί καθώς εξαρτάται από πολλές παραμέτρους.</a:t>
            </a:r>
            <a:endParaRPr lang="el-GR" sz="2000" dirty="0">
              <a:solidFill>
                <a:srgbClr val="FFFF00"/>
              </a:solidFill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289" y="4489941"/>
            <a:ext cx="1433306" cy="46592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653010" y="4806732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7" name="Καμπύλη γραμμή σύνδεσης 16"/>
          <p:cNvCxnSpPr/>
          <p:nvPr/>
        </p:nvCxnSpPr>
        <p:spPr>
          <a:xfrm rot="5400000">
            <a:off x="7529460" y="4956829"/>
            <a:ext cx="1786228" cy="1062842"/>
          </a:xfrm>
          <a:prstGeom prst="curvedConnector3">
            <a:avLst>
              <a:gd name="adj1" fmla="val 803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9583" y="4393922"/>
            <a:ext cx="64226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FFFF00"/>
                </a:solidFill>
              </a:rPr>
              <a:t>Ούτε ο κατασκευαστής του μικροελεγκτή δίνει κάποια πληροφορία. Η μόνη σχετική πληροφορία αφορά την αντίσταση εισόδου της αναλογικής εισόδου Α0 η οποία είναι 100ΜΩ (τιμή πάρα πολύ μεγάλη). Είναι γνωστό όμως ότι το ρεύμα αυτό είναι πολύ μικρό (μικρότερο από 1μΑ).</a:t>
            </a:r>
            <a:endParaRPr lang="el-GR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34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7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40140" y="279400"/>
            <a:ext cx="9111721" cy="834496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ΔΙΑΙΡΕΤΗΣ ΤΑΣΗΣ </a:t>
            </a:r>
            <a:r>
              <a:rPr lang="el-GR" b="1" cap="none" dirty="0">
                <a:solidFill>
                  <a:schemeClr val="accent3">
                    <a:lumMod val="75000"/>
                  </a:schemeClr>
                </a:solidFill>
              </a:rPr>
              <a:t>και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 ΜΙΚΡΟΕΛΕΓΚΤΕΣ</a:t>
            </a:r>
          </a:p>
        </p:txBody>
      </p:sp>
      <p:pic>
        <p:nvPicPr>
          <p:cNvPr id="7" name="Picture 4" descr="Resistor - ClipArt Best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5598" y="5193287"/>
            <a:ext cx="1728112" cy="64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Ομάδα 15"/>
          <p:cNvGrpSpPr/>
          <p:nvPr/>
        </p:nvGrpSpPr>
        <p:grpSpPr>
          <a:xfrm>
            <a:off x="6484388" y="3616648"/>
            <a:ext cx="630054" cy="1170137"/>
            <a:chOff x="5465945" y="2053374"/>
            <a:chExt cx="630054" cy="1170137"/>
          </a:xfrm>
          <a:noFill/>
        </p:grpSpPr>
        <p:cxnSp>
          <p:nvCxnSpPr>
            <p:cNvPr id="8" name="Ευθεία γραμμή σύνδεσης 7"/>
            <p:cNvCxnSpPr/>
            <p:nvPr/>
          </p:nvCxnSpPr>
          <p:spPr>
            <a:xfrm>
              <a:off x="5465945" y="2463798"/>
              <a:ext cx="630054" cy="0"/>
            </a:xfrm>
            <a:prstGeom prst="line">
              <a:avLst/>
            </a:prstGeom>
            <a:grp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εία γραμμή σύνδεσης 9"/>
            <p:cNvCxnSpPr/>
            <p:nvPr/>
          </p:nvCxnSpPr>
          <p:spPr>
            <a:xfrm>
              <a:off x="5776739" y="2463800"/>
              <a:ext cx="8467" cy="759711"/>
            </a:xfrm>
            <a:prstGeom prst="line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Έλλειψη 11"/>
            <p:cNvSpPr/>
            <p:nvPr/>
          </p:nvSpPr>
          <p:spPr>
            <a:xfrm>
              <a:off x="5698422" y="2381445"/>
              <a:ext cx="165100" cy="16470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78646" y="2053374"/>
              <a:ext cx="604653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</a:rPr>
                <a:t>+5V</a:t>
              </a:r>
              <a:endParaRPr lang="el-GR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22" name="Εικόνα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" b="99854" l="104" r="100000">
                        <a14:foregroundMark x1="14449" y1="6122" x2="14449" y2="6122"/>
                        <a14:foregroundMark x1="16736" y1="6268" x2="16736" y2="6268"/>
                        <a14:foregroundMark x1="20374" y1="4373" x2="20374" y2="4373"/>
                        <a14:foregroundMark x1="33992" y1="80904" x2="33992" y2="80904"/>
                        <a14:foregroundMark x1="31497" y1="80466" x2="31497" y2="80466"/>
                        <a14:foregroundMark x1="43035" y1="82799" x2="43035" y2="82799"/>
                        <a14:foregroundMark x1="58212" y1="24344" x2="58212" y2="24344"/>
                        <a14:foregroundMark x1="59563" y1="26676" x2="59563" y2="26676"/>
                        <a14:foregroundMark x1="61435" y1="29883" x2="61435" y2="29883"/>
                        <a14:foregroundMark x1="66008" y1="29883" x2="66008" y2="29883"/>
                        <a14:foregroundMark x1="57484" y1="30466" x2="57484" y2="30466"/>
                        <a14:foregroundMark x1="51871" y1="25948" x2="51871" y2="25948"/>
                        <a14:foregroundMark x1="81497" y1="27114" x2="81497" y2="27114"/>
                        <a14:foregroundMark x1="81185" y1="24344" x2="81185" y2="24344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2027" y="2205012"/>
            <a:ext cx="4178477" cy="2979663"/>
          </a:xfrm>
          <a:prstGeom prst="rect">
            <a:avLst/>
          </a:prstGeom>
        </p:spPr>
      </p:pic>
      <p:cxnSp>
        <p:nvCxnSpPr>
          <p:cNvPr id="23" name="Straight Connector 15"/>
          <p:cNvCxnSpPr/>
          <p:nvPr/>
        </p:nvCxnSpPr>
        <p:spPr>
          <a:xfrm>
            <a:off x="8159790" y="4777283"/>
            <a:ext cx="1087727" cy="950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Εικόνα 23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27" y="5913911"/>
            <a:ext cx="615070" cy="9349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7831" y="4740603"/>
            <a:ext cx="4214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FFFF00"/>
                </a:solidFill>
              </a:rPr>
              <a:t>Το </a:t>
            </a:r>
            <a:r>
              <a:rPr lang="el-GR" sz="2000" b="1" dirty="0" smtClean="0">
                <a:solidFill>
                  <a:srgbClr val="FFFF00"/>
                </a:solidFill>
              </a:rPr>
              <a:t>δυναμικό </a:t>
            </a:r>
            <a:r>
              <a:rPr lang="el-GR" sz="2000" b="1" dirty="0">
                <a:solidFill>
                  <a:srgbClr val="FFFF00"/>
                </a:solidFill>
              </a:rPr>
              <a:t>0,1</a:t>
            </a:r>
            <a:r>
              <a:rPr lang="en-US" sz="2000" b="1" dirty="0" smtClean="0">
                <a:solidFill>
                  <a:srgbClr val="FFFF00"/>
                </a:solidFill>
              </a:rPr>
              <a:t>V </a:t>
            </a:r>
            <a:r>
              <a:rPr lang="el-GR" sz="2000" b="1" dirty="0" smtClean="0">
                <a:solidFill>
                  <a:srgbClr val="FFFF00"/>
                </a:solidFill>
              </a:rPr>
              <a:t>της εισόδου</a:t>
            </a:r>
            <a:r>
              <a:rPr lang="el-GR" sz="2000" dirty="0" smtClean="0">
                <a:solidFill>
                  <a:srgbClr val="FFFF00"/>
                </a:solidFill>
              </a:rPr>
              <a:t>, όμως, αντιστοιχεί σε</a:t>
            </a:r>
          </a:p>
          <a:p>
            <a:r>
              <a:rPr lang="el-GR" sz="2000" b="1" dirty="0" smtClean="0">
                <a:solidFill>
                  <a:srgbClr val="FFFF00"/>
                </a:solidFill>
              </a:rPr>
              <a:t>λογική στάθμη 0 ή </a:t>
            </a:r>
            <a:r>
              <a:rPr lang="en-US" sz="2000" b="1" dirty="0" smtClean="0">
                <a:solidFill>
                  <a:srgbClr val="FFFF00"/>
                </a:solidFill>
              </a:rPr>
              <a:t>LOW</a:t>
            </a:r>
            <a:r>
              <a:rPr lang="el-GR" sz="2000" dirty="0" smtClean="0">
                <a:solidFill>
                  <a:srgbClr val="FFFF00"/>
                </a:solidFill>
              </a:rPr>
              <a:t>;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18619" y="5353232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ΚΩ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833" y="1089353"/>
            <a:ext cx="11993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FFFF00"/>
                </a:solidFill>
              </a:rPr>
              <a:t>Ας υποθέσουμε ότι το ρεύμα που διαρρέει την αντίσταση προς τη γη έχει την «πολύ μεγάλη τιμή» των 10μΑ.</a:t>
            </a:r>
            <a:endParaRPr lang="el-GR" sz="2000" dirty="0">
              <a:solidFill>
                <a:srgbClr val="FFFF00"/>
              </a:solidFill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289" y="4489941"/>
            <a:ext cx="1433306" cy="46592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653010" y="4806732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7" name="Καμπύλη γραμμή σύνδεσης 16"/>
          <p:cNvCxnSpPr/>
          <p:nvPr/>
        </p:nvCxnSpPr>
        <p:spPr>
          <a:xfrm rot="5400000">
            <a:off x="7529460" y="4956829"/>
            <a:ext cx="1786228" cy="1062842"/>
          </a:xfrm>
          <a:prstGeom prst="curvedConnector3">
            <a:avLst>
              <a:gd name="adj1" fmla="val 803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833" y="1819603"/>
            <a:ext cx="7218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FFFF00"/>
                </a:solidFill>
              </a:rPr>
              <a:t>Τότε, η πτώση τάσης πάνω στην αντίσταση υπολογίζεται ότι είναι:</a:t>
            </a:r>
            <a:endParaRPr lang="el-GR" sz="2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0471" y="2549853"/>
            <a:ext cx="6061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V</a:t>
            </a:r>
            <a:r>
              <a:rPr lang="en-US" sz="2000" baseline="-25000" dirty="0" smtClean="0">
                <a:solidFill>
                  <a:srgbClr val="FFFF00"/>
                </a:solidFill>
              </a:rPr>
              <a:t>R</a:t>
            </a:r>
            <a:r>
              <a:rPr lang="en-US" sz="2000" dirty="0" smtClean="0">
                <a:solidFill>
                  <a:srgbClr val="FFFF00"/>
                </a:solidFill>
              </a:rPr>
              <a:t> = I x R = 10x10</a:t>
            </a:r>
            <a:r>
              <a:rPr lang="en-US" sz="2000" baseline="30000" dirty="0" smtClean="0">
                <a:solidFill>
                  <a:srgbClr val="FFFF00"/>
                </a:solidFill>
              </a:rPr>
              <a:t>-6</a:t>
            </a:r>
            <a:r>
              <a:rPr lang="en-US" sz="2000" dirty="0" smtClean="0">
                <a:solidFill>
                  <a:srgbClr val="FFFF00"/>
                </a:solidFill>
              </a:rPr>
              <a:t>A x 10x10</a:t>
            </a:r>
            <a:r>
              <a:rPr lang="en-US" sz="2000" baseline="30000" dirty="0" smtClean="0">
                <a:solidFill>
                  <a:srgbClr val="FFFF00"/>
                </a:solidFill>
              </a:rPr>
              <a:t>3</a:t>
            </a:r>
            <a:r>
              <a:rPr lang="el-GR" sz="2000" dirty="0" smtClean="0">
                <a:solidFill>
                  <a:srgbClr val="FFFF00"/>
                </a:solidFill>
              </a:rPr>
              <a:t>Ω</a:t>
            </a:r>
            <a:r>
              <a:rPr lang="en-US" sz="2000" dirty="0" smtClean="0">
                <a:solidFill>
                  <a:srgbClr val="FFFF00"/>
                </a:solidFill>
              </a:rPr>
              <a:t> = 100x10</a:t>
            </a:r>
            <a:r>
              <a:rPr lang="en-US" sz="2000" baseline="30000" dirty="0" smtClean="0">
                <a:solidFill>
                  <a:srgbClr val="FFFF00"/>
                </a:solidFill>
              </a:rPr>
              <a:t>-3</a:t>
            </a:r>
            <a:r>
              <a:rPr lang="en-US" sz="2000" dirty="0" smtClean="0">
                <a:solidFill>
                  <a:srgbClr val="FFFF00"/>
                </a:solidFill>
              </a:rPr>
              <a:t>V = 0,1V </a:t>
            </a:r>
            <a:endParaRPr lang="el-GR" sz="2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833" y="3280103"/>
            <a:ext cx="615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err="1" smtClean="0">
                <a:solidFill>
                  <a:srgbClr val="FFFF00"/>
                </a:solidFill>
              </a:rPr>
              <a:t>Ετσι</a:t>
            </a:r>
            <a:r>
              <a:rPr lang="el-GR" sz="2000" dirty="0" smtClean="0">
                <a:solidFill>
                  <a:srgbClr val="FFFF00"/>
                </a:solidFill>
              </a:rPr>
              <a:t> το δυναμικό στην είσοδο του μικροελεγκτή γίνεται:</a:t>
            </a:r>
            <a:endParaRPr lang="el-GR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62953" y="4010353"/>
            <a:ext cx="484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FFFF00"/>
                </a:solidFill>
              </a:rPr>
              <a:t>Δυναμικό γης(0</a:t>
            </a:r>
            <a:r>
              <a:rPr lang="en-US" sz="2000" dirty="0" smtClean="0">
                <a:solidFill>
                  <a:srgbClr val="FFFF00"/>
                </a:solidFill>
              </a:rPr>
              <a:t>V) </a:t>
            </a:r>
            <a:r>
              <a:rPr lang="el-GR" sz="2000" dirty="0" smtClean="0">
                <a:solidFill>
                  <a:srgbClr val="FFFF00"/>
                </a:solidFill>
              </a:rPr>
              <a:t>+ </a:t>
            </a:r>
            <a:r>
              <a:rPr lang="en-US" sz="2000" dirty="0" smtClean="0">
                <a:solidFill>
                  <a:srgbClr val="FFFF00"/>
                </a:solidFill>
              </a:rPr>
              <a:t>V</a:t>
            </a:r>
            <a:r>
              <a:rPr lang="en-US" sz="2000" baseline="-25000" dirty="0" smtClean="0">
                <a:solidFill>
                  <a:srgbClr val="FFFF00"/>
                </a:solidFill>
              </a:rPr>
              <a:t>R</a:t>
            </a:r>
            <a:r>
              <a:rPr lang="el-GR" sz="2000" dirty="0" smtClean="0">
                <a:solidFill>
                  <a:srgbClr val="FFFF00"/>
                </a:solidFill>
              </a:rPr>
              <a:t>(0,1</a:t>
            </a:r>
            <a:r>
              <a:rPr lang="en-US" sz="2000" dirty="0" smtClean="0">
                <a:solidFill>
                  <a:srgbClr val="FFFF00"/>
                </a:solidFill>
              </a:rPr>
              <a:t>V) = </a:t>
            </a:r>
            <a:r>
              <a:rPr lang="el-GR" sz="2000" dirty="0" smtClean="0">
                <a:solidFill>
                  <a:srgbClr val="FFFF00"/>
                </a:solidFill>
              </a:rPr>
              <a:t>0,1</a:t>
            </a:r>
            <a:r>
              <a:rPr lang="en-US" sz="2000" dirty="0">
                <a:solidFill>
                  <a:srgbClr val="FFFF00"/>
                </a:solidFill>
              </a:rPr>
              <a:t>V</a:t>
            </a:r>
            <a:endParaRPr lang="el-GR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72091" y="480673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0,1V</a:t>
            </a: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3098" y="4558432"/>
            <a:ext cx="1961905" cy="218095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7833" y="6086404"/>
            <a:ext cx="407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</a:rPr>
              <a:t>ΝΑΙ. Καθώς </a:t>
            </a:r>
            <a:r>
              <a:rPr lang="en-US" sz="2400" b="1" dirty="0" smtClean="0">
                <a:solidFill>
                  <a:srgbClr val="FFFF00"/>
                </a:solidFill>
              </a:rPr>
              <a:t>0V &lt; 0,1V &lt; 0,8V.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8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26" grpId="1"/>
      <p:bldP spid="27" grpId="0"/>
      <p:bldP spid="3" grpId="0"/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40140" y="279400"/>
            <a:ext cx="9111721" cy="834496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ΔΙΑΙΡΕΤΗΣ ΤΑΣΗΣ </a:t>
            </a:r>
            <a:r>
              <a:rPr lang="el-GR" b="1" cap="none" dirty="0">
                <a:solidFill>
                  <a:schemeClr val="accent3">
                    <a:lumMod val="75000"/>
                  </a:schemeClr>
                </a:solidFill>
              </a:rPr>
              <a:t>και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 ΜΙΚΡΟΕΛΕΓΚΤΕΣ</a:t>
            </a:r>
          </a:p>
        </p:txBody>
      </p:sp>
      <p:pic>
        <p:nvPicPr>
          <p:cNvPr id="7" name="Picture 4" descr="Resistor - ClipArt Best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5598" y="5193287"/>
            <a:ext cx="1728112" cy="64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Ομάδα 15"/>
          <p:cNvGrpSpPr/>
          <p:nvPr/>
        </p:nvGrpSpPr>
        <p:grpSpPr>
          <a:xfrm>
            <a:off x="6484388" y="3616648"/>
            <a:ext cx="630054" cy="1170137"/>
            <a:chOff x="5465945" y="2053374"/>
            <a:chExt cx="630054" cy="1170137"/>
          </a:xfrm>
          <a:noFill/>
        </p:grpSpPr>
        <p:cxnSp>
          <p:nvCxnSpPr>
            <p:cNvPr id="8" name="Ευθεία γραμμή σύνδεσης 7"/>
            <p:cNvCxnSpPr/>
            <p:nvPr/>
          </p:nvCxnSpPr>
          <p:spPr>
            <a:xfrm>
              <a:off x="5465945" y="2463798"/>
              <a:ext cx="630054" cy="0"/>
            </a:xfrm>
            <a:prstGeom prst="line">
              <a:avLst/>
            </a:prstGeom>
            <a:grp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εία γραμμή σύνδεσης 9"/>
            <p:cNvCxnSpPr/>
            <p:nvPr/>
          </p:nvCxnSpPr>
          <p:spPr>
            <a:xfrm>
              <a:off x="5776739" y="2463800"/>
              <a:ext cx="8467" cy="759711"/>
            </a:xfrm>
            <a:prstGeom prst="line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Έλλειψη 11"/>
            <p:cNvSpPr/>
            <p:nvPr/>
          </p:nvSpPr>
          <p:spPr>
            <a:xfrm>
              <a:off x="5698422" y="2381445"/>
              <a:ext cx="165100" cy="16470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78646" y="2053374"/>
              <a:ext cx="604653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</a:rPr>
                <a:t>+5V</a:t>
              </a:r>
              <a:endParaRPr lang="el-GR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22" name="Εικόνα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" b="99854" l="104" r="100000">
                        <a14:foregroundMark x1="14449" y1="6122" x2="14449" y2="6122"/>
                        <a14:foregroundMark x1="16736" y1="6268" x2="16736" y2="6268"/>
                        <a14:foregroundMark x1="20374" y1="4373" x2="20374" y2="4373"/>
                        <a14:foregroundMark x1="33992" y1="80904" x2="33992" y2="80904"/>
                        <a14:foregroundMark x1="31497" y1="80466" x2="31497" y2="80466"/>
                        <a14:foregroundMark x1="43035" y1="82799" x2="43035" y2="82799"/>
                        <a14:foregroundMark x1="58212" y1="24344" x2="58212" y2="24344"/>
                        <a14:foregroundMark x1="59563" y1="26676" x2="59563" y2="26676"/>
                        <a14:foregroundMark x1="61435" y1="29883" x2="61435" y2="29883"/>
                        <a14:foregroundMark x1="66008" y1="29883" x2="66008" y2="29883"/>
                        <a14:foregroundMark x1="57484" y1="30466" x2="57484" y2="30466"/>
                        <a14:foregroundMark x1="51871" y1="25948" x2="51871" y2="25948"/>
                        <a14:foregroundMark x1="81497" y1="27114" x2="81497" y2="27114"/>
                        <a14:foregroundMark x1="81185" y1="24344" x2="81185" y2="24344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2027" y="2205012"/>
            <a:ext cx="4178477" cy="2979663"/>
          </a:xfrm>
          <a:prstGeom prst="rect">
            <a:avLst/>
          </a:prstGeom>
        </p:spPr>
      </p:pic>
      <p:cxnSp>
        <p:nvCxnSpPr>
          <p:cNvPr id="23" name="Straight Connector 15"/>
          <p:cNvCxnSpPr/>
          <p:nvPr/>
        </p:nvCxnSpPr>
        <p:spPr>
          <a:xfrm>
            <a:off x="8159790" y="4777283"/>
            <a:ext cx="1087727" cy="950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Εικόνα 23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27" y="5913911"/>
            <a:ext cx="615070" cy="9349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0224" y="4811704"/>
            <a:ext cx="5465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FF00"/>
                </a:solidFill>
              </a:rPr>
              <a:t>Την αντίσταση αυτή την ονομάζουμε:</a:t>
            </a:r>
          </a:p>
          <a:p>
            <a:r>
              <a:rPr lang="el-GR" sz="2400" b="1" dirty="0" smtClean="0">
                <a:solidFill>
                  <a:srgbClr val="FFFF00"/>
                </a:solidFill>
              </a:rPr>
              <a:t>αντίσταση </a:t>
            </a:r>
            <a:r>
              <a:rPr lang="en-US" sz="2400" b="1" dirty="0" smtClean="0">
                <a:solidFill>
                  <a:srgbClr val="FFFF00"/>
                </a:solidFill>
              </a:rPr>
              <a:t>PULL-DOWN</a:t>
            </a:r>
            <a:r>
              <a:rPr lang="el-GR" sz="2400" dirty="0" smtClean="0">
                <a:solidFill>
                  <a:srgbClr val="FFFF00"/>
                </a:solidFill>
              </a:rPr>
              <a:t>,</a:t>
            </a:r>
          </a:p>
          <a:p>
            <a:r>
              <a:rPr lang="el-GR" sz="2400" dirty="0" smtClean="0">
                <a:solidFill>
                  <a:srgbClr val="FFFF00"/>
                </a:solidFill>
              </a:rPr>
              <a:t>καθώς «τραβά» το δυναμικό της εισόδου</a:t>
            </a:r>
          </a:p>
          <a:p>
            <a:r>
              <a:rPr lang="el-GR" sz="2400" dirty="0" smtClean="0">
                <a:solidFill>
                  <a:srgbClr val="FFFF00"/>
                </a:solidFill>
              </a:rPr>
              <a:t>προς το δυναμικό την γης (0</a:t>
            </a:r>
            <a:r>
              <a:rPr lang="en-US" sz="2400" dirty="0" smtClean="0">
                <a:solidFill>
                  <a:srgbClr val="FFFF00"/>
                </a:solidFill>
              </a:rPr>
              <a:t>V</a:t>
            </a:r>
            <a:r>
              <a:rPr lang="el-GR" sz="2400" dirty="0" smtClean="0">
                <a:solidFill>
                  <a:srgbClr val="FFFF00"/>
                </a:solidFill>
              </a:rPr>
              <a:t>).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18619" y="5353232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ΚΩ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289" y="4489941"/>
            <a:ext cx="1433306" cy="465922"/>
          </a:xfrm>
          <a:prstGeom prst="rect">
            <a:avLst/>
          </a:prstGeom>
        </p:spPr>
      </p:pic>
      <p:cxnSp>
        <p:nvCxnSpPr>
          <p:cNvPr id="17" name="Καμπύλη γραμμή σύνδεσης 16"/>
          <p:cNvCxnSpPr/>
          <p:nvPr/>
        </p:nvCxnSpPr>
        <p:spPr>
          <a:xfrm rot="5400000">
            <a:off x="7529460" y="4956829"/>
            <a:ext cx="1786228" cy="1062842"/>
          </a:xfrm>
          <a:prstGeom prst="curvedConnector3">
            <a:avLst>
              <a:gd name="adj1" fmla="val 803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472091" y="480673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0,1V</a:t>
            </a: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1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40140" y="279400"/>
            <a:ext cx="9111721" cy="834496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ΔΙΑΙΡΕΤΗΣ ΤΑΣΗΣ </a:t>
            </a:r>
            <a:r>
              <a:rPr lang="el-GR" b="1" cap="none" dirty="0">
                <a:solidFill>
                  <a:schemeClr val="accent3">
                    <a:lumMod val="75000"/>
                  </a:schemeClr>
                </a:solidFill>
              </a:rPr>
              <a:t>και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 ΜΙΚΡΟΕΛΕΓΚΤΕΣ</a:t>
            </a:r>
          </a:p>
        </p:txBody>
      </p:sp>
      <p:pic>
        <p:nvPicPr>
          <p:cNvPr id="7" name="Picture 4" descr="Resistor - ClipArt Best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6624" y="3736489"/>
            <a:ext cx="1728112" cy="64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Ομάδα 15"/>
          <p:cNvGrpSpPr/>
          <p:nvPr/>
        </p:nvGrpSpPr>
        <p:grpSpPr>
          <a:xfrm>
            <a:off x="7405435" y="2440821"/>
            <a:ext cx="630054" cy="1170137"/>
            <a:chOff x="5465945" y="2053374"/>
            <a:chExt cx="630054" cy="1170137"/>
          </a:xfrm>
          <a:noFill/>
        </p:grpSpPr>
        <p:cxnSp>
          <p:nvCxnSpPr>
            <p:cNvPr id="8" name="Ευθεία γραμμή σύνδεσης 7"/>
            <p:cNvCxnSpPr/>
            <p:nvPr/>
          </p:nvCxnSpPr>
          <p:spPr>
            <a:xfrm>
              <a:off x="5465945" y="2463798"/>
              <a:ext cx="630054" cy="0"/>
            </a:xfrm>
            <a:prstGeom prst="line">
              <a:avLst/>
            </a:prstGeom>
            <a:grp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εία γραμμή σύνδεσης 9"/>
            <p:cNvCxnSpPr/>
            <p:nvPr/>
          </p:nvCxnSpPr>
          <p:spPr>
            <a:xfrm>
              <a:off x="5776739" y="2463800"/>
              <a:ext cx="8467" cy="759711"/>
            </a:xfrm>
            <a:prstGeom prst="line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Έλλειψη 11"/>
            <p:cNvSpPr/>
            <p:nvPr/>
          </p:nvSpPr>
          <p:spPr>
            <a:xfrm>
              <a:off x="5698422" y="2381445"/>
              <a:ext cx="165100" cy="16470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78646" y="2053374"/>
              <a:ext cx="604653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</a:rPr>
                <a:t>+5V</a:t>
              </a:r>
              <a:endParaRPr lang="el-GR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22" name="Εικόνα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" b="99854" l="104" r="100000">
                        <a14:foregroundMark x1="14449" y1="6122" x2="14449" y2="6122"/>
                        <a14:foregroundMark x1="16736" y1="6268" x2="16736" y2="6268"/>
                        <a14:foregroundMark x1="20374" y1="4373" x2="20374" y2="4373"/>
                        <a14:foregroundMark x1="33992" y1="80904" x2="33992" y2="80904"/>
                        <a14:foregroundMark x1="31497" y1="80466" x2="31497" y2="80466"/>
                        <a14:foregroundMark x1="43035" y1="82799" x2="43035" y2="82799"/>
                        <a14:foregroundMark x1="58212" y1="24344" x2="58212" y2="24344"/>
                        <a14:foregroundMark x1="59563" y1="26676" x2="59563" y2="26676"/>
                        <a14:foregroundMark x1="61435" y1="29883" x2="61435" y2="29883"/>
                        <a14:foregroundMark x1="66008" y1="29883" x2="66008" y2="29883"/>
                        <a14:foregroundMark x1="57484" y1="30466" x2="57484" y2="30466"/>
                        <a14:foregroundMark x1="51871" y1="25948" x2="51871" y2="25948"/>
                        <a14:foregroundMark x1="81497" y1="27114" x2="81497" y2="27114"/>
                        <a14:foregroundMark x1="81185" y1="24344" x2="81185" y2="24344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2027" y="2205012"/>
            <a:ext cx="4178477" cy="2979663"/>
          </a:xfrm>
          <a:prstGeom prst="rect">
            <a:avLst/>
          </a:prstGeom>
        </p:spPr>
      </p:pic>
      <p:cxnSp>
        <p:nvCxnSpPr>
          <p:cNvPr id="23" name="Straight Connector 15"/>
          <p:cNvCxnSpPr/>
          <p:nvPr/>
        </p:nvCxnSpPr>
        <p:spPr>
          <a:xfrm>
            <a:off x="8159790" y="4777283"/>
            <a:ext cx="1087727" cy="950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Εικόνα 23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00" y="5849783"/>
            <a:ext cx="615070" cy="9349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809" y="4740603"/>
            <a:ext cx="4214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FFFF00"/>
                </a:solidFill>
              </a:rPr>
              <a:t>Το </a:t>
            </a:r>
            <a:r>
              <a:rPr lang="el-GR" sz="2000" b="1" dirty="0" smtClean="0">
                <a:solidFill>
                  <a:srgbClr val="FFFF00"/>
                </a:solidFill>
              </a:rPr>
              <a:t>δυναμικό 4,9</a:t>
            </a:r>
            <a:r>
              <a:rPr lang="en-US" sz="2000" b="1" dirty="0" smtClean="0">
                <a:solidFill>
                  <a:srgbClr val="FFFF00"/>
                </a:solidFill>
              </a:rPr>
              <a:t>V </a:t>
            </a:r>
            <a:r>
              <a:rPr lang="el-GR" sz="2000" b="1" dirty="0" smtClean="0">
                <a:solidFill>
                  <a:srgbClr val="FFFF00"/>
                </a:solidFill>
              </a:rPr>
              <a:t>της εισόδου</a:t>
            </a:r>
            <a:r>
              <a:rPr lang="el-GR" sz="2000" dirty="0" smtClean="0">
                <a:solidFill>
                  <a:srgbClr val="FFFF00"/>
                </a:solidFill>
              </a:rPr>
              <a:t>, όμως, αντιστοιχεί σε</a:t>
            </a:r>
          </a:p>
          <a:p>
            <a:r>
              <a:rPr lang="el-GR" sz="2000" b="1" dirty="0" smtClean="0">
                <a:solidFill>
                  <a:srgbClr val="FFFF00"/>
                </a:solidFill>
              </a:rPr>
              <a:t>λογική στάθμη 1 ή </a:t>
            </a:r>
            <a:r>
              <a:rPr lang="en-US" sz="2000" b="1" dirty="0" smtClean="0">
                <a:solidFill>
                  <a:srgbClr val="FFFF00"/>
                </a:solidFill>
              </a:rPr>
              <a:t>HIGH</a:t>
            </a:r>
            <a:r>
              <a:rPr lang="el-GR" sz="2000" dirty="0" smtClean="0">
                <a:solidFill>
                  <a:srgbClr val="FFFF00"/>
                </a:solidFill>
              </a:rPr>
              <a:t>;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5107" y="3745042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ΚΩ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09" y="2175363"/>
            <a:ext cx="8845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FFFF00"/>
                </a:solidFill>
              </a:rPr>
              <a:t>Ας υποθέσουμε, και πάλι, ότι το ρεύμα που διαρρέει την αντίσταση προς την είσοδο έχει την «πολύ μεγάλη τιμή» των 10μΑ.</a:t>
            </a:r>
            <a:endParaRPr lang="el-GR" sz="2000" dirty="0">
              <a:solidFill>
                <a:srgbClr val="FFFF00"/>
              </a:solidFill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995" y="4475292"/>
            <a:ext cx="1433306" cy="46592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9809" y="2942338"/>
            <a:ext cx="7218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accent4">
                    <a:lumMod val="75000"/>
                  </a:schemeClr>
                </a:solidFill>
              </a:rPr>
              <a:t>Τότε, η πτώση τάσης πάνω στην αντίσταση υπολογίζεται ότι είναι:</a:t>
            </a:r>
            <a:endParaRPr lang="el-GR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99" y="3239137"/>
            <a:ext cx="6061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V</a:t>
            </a:r>
            <a:r>
              <a:rPr lang="en-US" sz="2000" baseline="-25000" dirty="0" smtClean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= I x R = 10x10</a:t>
            </a:r>
            <a:r>
              <a:rPr lang="en-US" sz="2000" baseline="30000" dirty="0" smtClean="0">
                <a:solidFill>
                  <a:schemeClr val="accent4">
                    <a:lumMod val="75000"/>
                  </a:schemeClr>
                </a:solidFill>
              </a:rPr>
              <a:t>-6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A x 10x10</a:t>
            </a:r>
            <a:r>
              <a:rPr lang="en-US" sz="2000" baseline="300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l-GR" sz="2000" dirty="0" smtClean="0">
                <a:solidFill>
                  <a:schemeClr val="accent4">
                    <a:lumMod val="75000"/>
                  </a:schemeClr>
                </a:solidFill>
              </a:rPr>
              <a:t>Ω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= 100x10</a:t>
            </a:r>
            <a:r>
              <a:rPr lang="en-US" sz="2000" baseline="30000" dirty="0" smtClean="0">
                <a:solidFill>
                  <a:schemeClr val="accent4">
                    <a:lumMod val="75000"/>
                  </a:schemeClr>
                </a:solidFill>
              </a:rPr>
              <a:t>-3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V = 0,1V </a:t>
            </a:r>
            <a:endParaRPr lang="el-GR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809" y="3760836"/>
            <a:ext cx="615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err="1" smtClean="0">
                <a:solidFill>
                  <a:srgbClr val="FFFF00"/>
                </a:solidFill>
              </a:rPr>
              <a:t>Ετσι</a:t>
            </a:r>
            <a:r>
              <a:rPr lang="el-GR" sz="2000" dirty="0" smtClean="0">
                <a:solidFill>
                  <a:srgbClr val="FFFF00"/>
                </a:solidFill>
              </a:rPr>
              <a:t> το δυναμικό στην είσοδο του μικροελεγκτή γίνεται:</a:t>
            </a:r>
            <a:endParaRPr lang="el-GR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2499" y="4065376"/>
            <a:ext cx="5005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FFFF00"/>
                </a:solidFill>
              </a:rPr>
              <a:t>Δυναμικό Τροφοδοσίας(5</a:t>
            </a:r>
            <a:r>
              <a:rPr lang="en-US" sz="2000" dirty="0" smtClean="0">
                <a:solidFill>
                  <a:srgbClr val="FFFF00"/>
                </a:solidFill>
              </a:rPr>
              <a:t>V) </a:t>
            </a:r>
            <a:r>
              <a:rPr lang="el-GR" sz="2000" dirty="0">
                <a:solidFill>
                  <a:srgbClr val="FFFF00"/>
                </a:solidFill>
              </a:rPr>
              <a:t>-</a:t>
            </a:r>
            <a:r>
              <a:rPr lang="el-GR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V</a:t>
            </a:r>
            <a:r>
              <a:rPr lang="en-US" sz="2000" baseline="-25000" dirty="0" smtClean="0">
                <a:solidFill>
                  <a:srgbClr val="FFFF00"/>
                </a:solidFill>
              </a:rPr>
              <a:t>R</a:t>
            </a:r>
            <a:r>
              <a:rPr lang="el-GR" sz="2000" dirty="0" smtClean="0">
                <a:solidFill>
                  <a:srgbClr val="FFFF00"/>
                </a:solidFill>
              </a:rPr>
              <a:t>(0,1</a:t>
            </a:r>
            <a:r>
              <a:rPr lang="en-US" sz="2000" dirty="0" smtClean="0">
                <a:solidFill>
                  <a:srgbClr val="FFFF00"/>
                </a:solidFill>
              </a:rPr>
              <a:t>V) = </a:t>
            </a:r>
            <a:r>
              <a:rPr lang="el-GR" sz="2000" dirty="0" smtClean="0">
                <a:solidFill>
                  <a:srgbClr val="FFFF00"/>
                </a:solidFill>
              </a:rPr>
              <a:t>4,9</a:t>
            </a:r>
            <a:r>
              <a:rPr lang="en-US" sz="2000" dirty="0" smtClean="0">
                <a:solidFill>
                  <a:srgbClr val="FFFF00"/>
                </a:solidFill>
              </a:rPr>
              <a:t>V</a:t>
            </a:r>
            <a:endParaRPr lang="el-GR" sz="2000" dirty="0">
              <a:solidFill>
                <a:srgbClr val="FFFF0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3098" y="4558432"/>
            <a:ext cx="1961905" cy="218095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9809" y="6086404"/>
            <a:ext cx="407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</a:rPr>
              <a:t>ΝΑΙ. Καθώς </a:t>
            </a:r>
            <a:r>
              <a:rPr lang="en-US" sz="2400" b="1" dirty="0">
                <a:solidFill>
                  <a:srgbClr val="FFFF00"/>
                </a:solidFill>
              </a:rPr>
              <a:t>2</a:t>
            </a:r>
            <a:r>
              <a:rPr lang="en-US" sz="2400" b="1" dirty="0" smtClean="0">
                <a:solidFill>
                  <a:srgbClr val="FFFF00"/>
                </a:solidFill>
              </a:rPr>
              <a:t>V &lt; 4,9V &lt; 5V.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cxnSp>
        <p:nvCxnSpPr>
          <p:cNvPr id="14" name="Ευθεία γραμμή σύνδεσης 13"/>
          <p:cNvCxnSpPr/>
          <p:nvPr/>
        </p:nvCxnSpPr>
        <p:spPr>
          <a:xfrm flipH="1">
            <a:off x="6816853" y="4787002"/>
            <a:ext cx="5825" cy="120702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9809" y="974983"/>
            <a:ext cx="8454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FFFF00"/>
                </a:solidFill>
              </a:rPr>
              <a:t>Σε μία άλλη περίπτωση ας υποθέσουμε ότι έχουμε το παρακάτω κύκλωμα: </a:t>
            </a:r>
            <a:endParaRPr lang="el-GR" sz="20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809" y="1445793"/>
            <a:ext cx="5627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accent4">
                    <a:lumMod val="75000"/>
                  </a:schemeClr>
                </a:solidFill>
              </a:rPr>
              <a:t>Είναι σαφές ότι, όταν είναι κλειστός ο διακόπτης, το δυναμικό εισόδου είναι 0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V</a:t>
            </a:r>
            <a:r>
              <a:rPr lang="el-GR" sz="20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l-GR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" name="Ορθογώνιο 38"/>
          <p:cNvSpPr/>
          <p:nvPr/>
        </p:nvSpPr>
        <p:spPr>
          <a:xfrm>
            <a:off x="6028151" y="1458775"/>
            <a:ext cx="4759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solidFill>
                  <a:schemeClr val="bg2">
                    <a:lumMod val="75000"/>
                  </a:schemeClr>
                </a:solidFill>
              </a:rPr>
              <a:t>Τι γίνεται </a:t>
            </a:r>
            <a:r>
              <a:rPr lang="el-GR" sz="2000" dirty="0">
                <a:solidFill>
                  <a:schemeClr val="bg2">
                    <a:lumMod val="75000"/>
                  </a:schemeClr>
                </a:solidFill>
              </a:rPr>
              <a:t>όταν είναι ανοικτός ο </a:t>
            </a:r>
            <a:r>
              <a:rPr lang="el-GR" sz="2000" dirty="0" smtClean="0">
                <a:solidFill>
                  <a:schemeClr val="bg2">
                    <a:lumMod val="75000"/>
                  </a:schemeClr>
                </a:solidFill>
              </a:rPr>
              <a:t>διακόπτης;</a:t>
            </a:r>
            <a:endParaRPr lang="el-GR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63656" y="4376211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80913" y="43681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4,9V</a:t>
            </a: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3" name="Καμπύλη γραμμή σύνδεσης 42"/>
          <p:cNvCxnSpPr/>
          <p:nvPr/>
        </p:nvCxnSpPr>
        <p:spPr>
          <a:xfrm rot="16200000" flipH="1">
            <a:off x="7531476" y="3386322"/>
            <a:ext cx="1792498" cy="1204366"/>
          </a:xfrm>
          <a:prstGeom prst="curvedConnector3">
            <a:avLst>
              <a:gd name="adj1" fmla="val 10053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95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27" grpId="0"/>
      <p:bldP spid="3" grpId="0"/>
      <p:bldP spid="30" grpId="0"/>
      <p:bldP spid="31" grpId="0"/>
      <p:bldP spid="33" grpId="0"/>
      <p:bldP spid="37" grpId="0"/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40140" y="279400"/>
            <a:ext cx="9111721" cy="834496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ΔΙΑΙΡΕΤΗΣ ΤΑΣΗΣ </a:t>
            </a:r>
            <a:r>
              <a:rPr lang="el-GR" b="1" cap="none" dirty="0">
                <a:solidFill>
                  <a:schemeClr val="accent3">
                    <a:lumMod val="75000"/>
                  </a:schemeClr>
                </a:solidFill>
              </a:rPr>
              <a:t>και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 ΜΙΚΡΟΕΛΕΓΚΤΕΣ</a:t>
            </a:r>
          </a:p>
        </p:txBody>
      </p:sp>
      <p:pic>
        <p:nvPicPr>
          <p:cNvPr id="7" name="Picture 4" descr="Resistor - ClipArt Best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6624" y="3736489"/>
            <a:ext cx="1728112" cy="64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Ομάδα 15"/>
          <p:cNvGrpSpPr/>
          <p:nvPr/>
        </p:nvGrpSpPr>
        <p:grpSpPr>
          <a:xfrm>
            <a:off x="7405435" y="2440821"/>
            <a:ext cx="630054" cy="1170137"/>
            <a:chOff x="5465945" y="2053374"/>
            <a:chExt cx="630054" cy="1170137"/>
          </a:xfrm>
          <a:noFill/>
        </p:grpSpPr>
        <p:cxnSp>
          <p:nvCxnSpPr>
            <p:cNvPr id="8" name="Ευθεία γραμμή σύνδεσης 7"/>
            <p:cNvCxnSpPr/>
            <p:nvPr/>
          </p:nvCxnSpPr>
          <p:spPr>
            <a:xfrm>
              <a:off x="5465945" y="2463798"/>
              <a:ext cx="630054" cy="0"/>
            </a:xfrm>
            <a:prstGeom prst="line">
              <a:avLst/>
            </a:prstGeom>
            <a:grp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εία γραμμή σύνδεσης 9"/>
            <p:cNvCxnSpPr/>
            <p:nvPr/>
          </p:nvCxnSpPr>
          <p:spPr>
            <a:xfrm>
              <a:off x="5776739" y="2463800"/>
              <a:ext cx="8467" cy="759711"/>
            </a:xfrm>
            <a:prstGeom prst="line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Έλλειψη 11"/>
            <p:cNvSpPr/>
            <p:nvPr/>
          </p:nvSpPr>
          <p:spPr>
            <a:xfrm>
              <a:off x="5698422" y="2381445"/>
              <a:ext cx="165100" cy="16470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78646" y="2053374"/>
              <a:ext cx="604653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</a:rPr>
                <a:t>+5V</a:t>
              </a:r>
              <a:endParaRPr lang="el-GR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22" name="Εικόνα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" b="99854" l="104" r="100000">
                        <a14:foregroundMark x1="14449" y1="6122" x2="14449" y2="6122"/>
                        <a14:foregroundMark x1="16736" y1="6268" x2="16736" y2="6268"/>
                        <a14:foregroundMark x1="20374" y1="4373" x2="20374" y2="4373"/>
                        <a14:foregroundMark x1="33992" y1="80904" x2="33992" y2="80904"/>
                        <a14:foregroundMark x1="31497" y1="80466" x2="31497" y2="80466"/>
                        <a14:foregroundMark x1="43035" y1="82799" x2="43035" y2="82799"/>
                        <a14:foregroundMark x1="58212" y1="24344" x2="58212" y2="24344"/>
                        <a14:foregroundMark x1="59563" y1="26676" x2="59563" y2="26676"/>
                        <a14:foregroundMark x1="61435" y1="29883" x2="61435" y2="29883"/>
                        <a14:foregroundMark x1="66008" y1="29883" x2="66008" y2="29883"/>
                        <a14:foregroundMark x1="57484" y1="30466" x2="57484" y2="30466"/>
                        <a14:foregroundMark x1="51871" y1="25948" x2="51871" y2="25948"/>
                        <a14:foregroundMark x1="81497" y1="27114" x2="81497" y2="27114"/>
                        <a14:foregroundMark x1="81185" y1="24344" x2="81185" y2="24344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2027" y="2205012"/>
            <a:ext cx="4178477" cy="2979663"/>
          </a:xfrm>
          <a:prstGeom prst="rect">
            <a:avLst/>
          </a:prstGeom>
        </p:spPr>
      </p:pic>
      <p:cxnSp>
        <p:nvCxnSpPr>
          <p:cNvPr id="23" name="Straight Connector 15"/>
          <p:cNvCxnSpPr/>
          <p:nvPr/>
        </p:nvCxnSpPr>
        <p:spPr>
          <a:xfrm>
            <a:off x="8159790" y="4777283"/>
            <a:ext cx="1087727" cy="950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Εικόνα 23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00" y="5849783"/>
            <a:ext cx="615070" cy="9349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925107" y="3745042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ΚΩ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995" y="4475292"/>
            <a:ext cx="1433306" cy="465922"/>
          </a:xfrm>
          <a:prstGeom prst="rect">
            <a:avLst/>
          </a:prstGeom>
        </p:spPr>
      </p:pic>
      <p:cxnSp>
        <p:nvCxnSpPr>
          <p:cNvPr id="14" name="Ευθεία γραμμή σύνδεσης 13"/>
          <p:cNvCxnSpPr/>
          <p:nvPr/>
        </p:nvCxnSpPr>
        <p:spPr>
          <a:xfrm flipH="1">
            <a:off x="6816853" y="4787002"/>
            <a:ext cx="5825" cy="120702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457927" y="437974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4,9V</a:t>
            </a: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3" name="Καμπύλη γραμμή σύνδεσης 42"/>
          <p:cNvCxnSpPr/>
          <p:nvPr/>
        </p:nvCxnSpPr>
        <p:spPr>
          <a:xfrm rot="16200000" flipH="1">
            <a:off x="7531476" y="3386322"/>
            <a:ext cx="1792498" cy="1204366"/>
          </a:xfrm>
          <a:prstGeom prst="curvedConnector3">
            <a:avLst>
              <a:gd name="adj1" fmla="val 10053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8645" y="2878877"/>
            <a:ext cx="5465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FF00"/>
                </a:solidFill>
              </a:rPr>
              <a:t>Την αντίσταση αυτή την ονομάζουμε:</a:t>
            </a:r>
          </a:p>
          <a:p>
            <a:r>
              <a:rPr lang="el-GR" sz="2400" b="1" dirty="0" smtClean="0">
                <a:solidFill>
                  <a:srgbClr val="FFFF00"/>
                </a:solidFill>
              </a:rPr>
              <a:t>αντίσταση </a:t>
            </a:r>
            <a:r>
              <a:rPr lang="en-US" sz="2400" b="1" dirty="0" smtClean="0">
                <a:solidFill>
                  <a:srgbClr val="FFFF00"/>
                </a:solidFill>
              </a:rPr>
              <a:t>PULL-UP</a:t>
            </a:r>
            <a:r>
              <a:rPr lang="el-GR" sz="2400" dirty="0" smtClean="0">
                <a:solidFill>
                  <a:srgbClr val="FFFF00"/>
                </a:solidFill>
              </a:rPr>
              <a:t>,</a:t>
            </a:r>
          </a:p>
          <a:p>
            <a:r>
              <a:rPr lang="el-GR" sz="2400" dirty="0" smtClean="0">
                <a:solidFill>
                  <a:srgbClr val="FFFF00"/>
                </a:solidFill>
              </a:rPr>
              <a:t>καθώς «τραβά» το δυναμικό της εισόδου</a:t>
            </a:r>
          </a:p>
          <a:p>
            <a:r>
              <a:rPr lang="el-GR" sz="2400" dirty="0" smtClean="0">
                <a:solidFill>
                  <a:srgbClr val="FFFF00"/>
                </a:solidFill>
              </a:rPr>
              <a:t>προς το δυναμικό της τροφοδοσίας(5</a:t>
            </a:r>
            <a:r>
              <a:rPr lang="en-US" sz="2400" dirty="0" smtClean="0">
                <a:solidFill>
                  <a:srgbClr val="FFFF00"/>
                </a:solidFill>
              </a:rPr>
              <a:t>V</a:t>
            </a:r>
            <a:r>
              <a:rPr lang="el-GR" sz="2400" dirty="0" smtClean="0">
                <a:solidFill>
                  <a:srgbClr val="FFFF00"/>
                </a:solidFill>
              </a:rPr>
              <a:t>).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645" y="4838277"/>
            <a:ext cx="63627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FFFF00"/>
                </a:solidFill>
              </a:rPr>
              <a:t>Ο συγκεκριμένος μικροελεγκτής περιέχει ενσωματωμένες </a:t>
            </a:r>
            <a:r>
              <a:rPr lang="en-US" sz="2000" dirty="0" smtClean="0">
                <a:solidFill>
                  <a:srgbClr val="FFFF00"/>
                </a:solidFill>
              </a:rPr>
              <a:t>PULL-UP </a:t>
            </a:r>
            <a:r>
              <a:rPr lang="el-GR" sz="2000" dirty="0" smtClean="0">
                <a:solidFill>
                  <a:srgbClr val="FFFF00"/>
                </a:solidFill>
              </a:rPr>
              <a:t>αντιστάσεις (20 – 50ΚΩ (λόγω ανοχών)) τις οποίες επιλέγουμε να ενεργοποιήσουμε μέσω προγραμματισμού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l-GR" sz="2000" dirty="0" smtClean="0">
                <a:solidFill>
                  <a:srgbClr val="FFFF00"/>
                </a:solidFill>
              </a:rPr>
              <a:t>σε όλες τις εισόδους που μπορούμε να χρησιμοποιήσουμε ως </a:t>
            </a:r>
            <a:r>
              <a:rPr lang="en-US" sz="2000" dirty="0" smtClean="0">
                <a:solidFill>
                  <a:srgbClr val="FFFF00"/>
                </a:solidFill>
              </a:rPr>
              <a:t>digital inputs</a:t>
            </a:r>
            <a:r>
              <a:rPr lang="el-GR" sz="2000" dirty="0" smtClean="0">
                <a:solidFill>
                  <a:srgbClr val="FFFF00"/>
                </a:solidFill>
              </a:rPr>
              <a:t>.</a:t>
            </a:r>
            <a:endParaRPr lang="el-GR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6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40140" y="279400"/>
            <a:ext cx="9111721" cy="834496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ΔΙΑΙΡΕΤΗΣ ΤΑΣΗΣ </a:t>
            </a:r>
            <a:r>
              <a:rPr lang="el-GR" b="1" cap="none" dirty="0">
                <a:solidFill>
                  <a:schemeClr val="accent3">
                    <a:lumMod val="75000"/>
                  </a:schemeClr>
                </a:solidFill>
              </a:rPr>
              <a:t>και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 ΜΙΚΡΟΕΛΕΓΚΤΕΣ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1940944" y="1173372"/>
            <a:ext cx="2605986" cy="5183566"/>
            <a:chOff x="1697544" y="890033"/>
            <a:chExt cx="2832133" cy="5716891"/>
          </a:xfrm>
        </p:grpSpPr>
        <p:grpSp>
          <p:nvGrpSpPr>
            <p:cNvPr id="8" name="Ομάδα 7"/>
            <p:cNvGrpSpPr/>
            <p:nvPr/>
          </p:nvGrpSpPr>
          <p:grpSpPr>
            <a:xfrm rot="16200000">
              <a:off x="607617" y="3084167"/>
              <a:ext cx="5716891" cy="1328624"/>
              <a:chOff x="395536" y="1877682"/>
              <a:chExt cx="5716891" cy="1328624"/>
            </a:xfrm>
          </p:grpSpPr>
          <p:pic>
            <p:nvPicPr>
              <p:cNvPr id="9" name="Picture 4" descr="Resistor - ClipArt Bes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1953571"/>
                <a:ext cx="3340627" cy="12527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Resistor - ClipArt Bes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1800" y="1953571"/>
                <a:ext cx="3340627" cy="12527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 rot="5400000">
                <a:off x="4240778" y="191370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R1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5400000">
                <a:off x="1844474" y="1914391"/>
                <a:ext cx="442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R2</a:t>
                </a:r>
                <a:endParaRPr lang="en-US" dirty="0"/>
              </a:p>
            </p:txBody>
          </p:sp>
        </p:grpSp>
        <p:cxnSp>
          <p:nvCxnSpPr>
            <p:cNvPr id="13" name="Ευθύγραμμο βέλος σύνδεσης 12"/>
            <p:cNvCxnSpPr/>
            <p:nvPr/>
          </p:nvCxnSpPr>
          <p:spPr>
            <a:xfrm>
              <a:off x="1835696" y="1340768"/>
              <a:ext cx="1584176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ύγραμμο βέλος σύνδεσης 13"/>
            <p:cNvCxnSpPr/>
            <p:nvPr/>
          </p:nvCxnSpPr>
          <p:spPr>
            <a:xfrm>
              <a:off x="1815828" y="6165304"/>
              <a:ext cx="1584176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ύγραμμο βέλος σύνδεσης 14"/>
            <p:cNvCxnSpPr/>
            <p:nvPr/>
          </p:nvCxnSpPr>
          <p:spPr>
            <a:xfrm flipH="1">
              <a:off x="3574241" y="1340768"/>
              <a:ext cx="703312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ύγραμμο βέλος σύνδεσης 15"/>
            <p:cNvCxnSpPr/>
            <p:nvPr/>
          </p:nvCxnSpPr>
          <p:spPr>
            <a:xfrm flipH="1">
              <a:off x="3565857" y="6161105"/>
              <a:ext cx="694928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ύγραμμο βέλος σύνδεσης 16"/>
            <p:cNvCxnSpPr/>
            <p:nvPr/>
          </p:nvCxnSpPr>
          <p:spPr>
            <a:xfrm flipH="1">
              <a:off x="3574241" y="3717032"/>
              <a:ext cx="686544" cy="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/>
            <p:cNvCxnSpPr/>
            <p:nvPr/>
          </p:nvCxnSpPr>
          <p:spPr>
            <a:xfrm>
              <a:off x="1835696" y="1340768"/>
              <a:ext cx="0" cy="1925529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>
              <a:off x="1835696" y="4230660"/>
              <a:ext cx="0" cy="1926825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>
            <a:xfrm>
              <a:off x="4283455" y="5270209"/>
              <a:ext cx="0" cy="890896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>
            <a:xfrm>
              <a:off x="4260785" y="3717032"/>
              <a:ext cx="0" cy="890896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εία γραμμή σύνδεσης 21"/>
            <p:cNvCxnSpPr/>
            <p:nvPr/>
          </p:nvCxnSpPr>
          <p:spPr>
            <a:xfrm>
              <a:off x="4264722" y="2820849"/>
              <a:ext cx="0" cy="890896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εία γραμμή σύνδεσης 22"/>
            <p:cNvCxnSpPr/>
            <p:nvPr/>
          </p:nvCxnSpPr>
          <p:spPr>
            <a:xfrm>
              <a:off x="4260785" y="1355888"/>
              <a:ext cx="0" cy="890896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697544" y="3532366"/>
              <a:ext cx="443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T</a:t>
              </a:r>
              <a:endParaRPr lang="en-US" baseline="-25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77309" y="2375680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V1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77309" y="4751945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V2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67064" y="3364156"/>
                <a:ext cx="2997359" cy="782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dirty="0" smtClean="0"/>
                            <m:t>V</m:t>
                          </m:r>
                          <m:r>
                            <m:rPr>
                              <m:nor/>
                            </m:rPr>
                            <a:rPr lang="en-US" sz="2400" baseline="-25000" dirty="0" smtClean="0"/>
                            <m:t>T</m:t>
                          </m:r>
                          <m:r>
                            <m:rPr>
                              <m:nor/>
                            </m:rPr>
                            <a:rPr lang="en-US" sz="2400" baseline="-25000" dirty="0" smtClean="0"/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dirty="0" smtClean="0"/>
                            <m:t>R</m:t>
                          </m:r>
                          <m:r>
                            <m:rPr>
                              <m:nor/>
                            </m:rPr>
                            <a:rPr lang="en-US" sz="2400" dirty="0" smtClean="0"/>
                            <m:t>1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400" dirty="0" smtClean="0"/>
                            <m:t>R</m:t>
                          </m:r>
                          <m:r>
                            <m:rPr>
                              <m:nor/>
                            </m:rPr>
                            <a:rPr lang="en-US" sz="2400" dirty="0" smtClean="0"/>
                            <m:t>2</m:t>
                          </m:r>
                        </m:den>
                      </m:f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dirty="0" smtClean="0"/>
                            <m:t>V</m:t>
                          </m:r>
                          <m:r>
                            <m:rPr>
                              <m:nor/>
                            </m:rPr>
                            <a:rPr lang="en-US" sz="2400" dirty="0" smtClean="0"/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dirty="0" smtClean="0"/>
                            <m:t>R</m:t>
                          </m:r>
                          <m:r>
                            <m:rPr>
                              <m:nor/>
                            </m:rPr>
                            <a:rPr lang="en-US" sz="2400" dirty="0" smtClean="0"/>
                            <m:t>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dirty="0" smtClean="0"/>
                            <m:t>V</m:t>
                          </m:r>
                          <m:r>
                            <m:rPr>
                              <m:nor/>
                            </m:rPr>
                            <a:rPr lang="en-US" sz="2400" dirty="0" smtClean="0"/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dirty="0" smtClean="0"/>
                            <m:t>R</m:t>
                          </m:r>
                          <m:r>
                            <m:rPr>
                              <m:nor/>
                            </m:rPr>
                            <a:rPr lang="en-US" sz="2400" dirty="0" smtClean="0"/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064" y="3364156"/>
                <a:ext cx="2997359" cy="7827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4708833" y="1399495"/>
            <a:ext cx="6913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smtClean="0"/>
              <a:t>Με τις </a:t>
            </a:r>
            <a:r>
              <a:rPr lang="en-US" sz="2400" dirty="0" smtClean="0"/>
              <a:t>PULL- UP </a:t>
            </a:r>
            <a:r>
              <a:rPr lang="el-GR" sz="2400" dirty="0" smtClean="0"/>
              <a:t>και </a:t>
            </a:r>
            <a:r>
              <a:rPr lang="en-US" sz="2400" dirty="0" smtClean="0"/>
              <a:t>PULL-DOWN</a:t>
            </a:r>
            <a:r>
              <a:rPr lang="el-GR" sz="2400" dirty="0" smtClean="0"/>
              <a:t> αντιστάσεις μπήκαμε στη λογική του διαιρέτη τάσης για τον οποίο ισχύει ο παρακάτω τύπος:</a:t>
            </a:r>
            <a:endParaRPr lang="el-GR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4871895" y="4944869"/>
            <a:ext cx="6587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Απλώς, με </a:t>
            </a:r>
            <a:r>
              <a:rPr lang="el-GR" sz="2000" dirty="0"/>
              <a:t>τις </a:t>
            </a:r>
            <a:r>
              <a:rPr lang="en-US" sz="2000" dirty="0"/>
              <a:t>PULL- UP </a:t>
            </a:r>
            <a:r>
              <a:rPr lang="el-GR" sz="2000" dirty="0"/>
              <a:t>και </a:t>
            </a:r>
            <a:r>
              <a:rPr lang="en-US" sz="2000" dirty="0"/>
              <a:t>PULL-DOWN</a:t>
            </a:r>
            <a:r>
              <a:rPr lang="el-GR" sz="2000" dirty="0"/>
              <a:t> </a:t>
            </a:r>
            <a:r>
              <a:rPr lang="el-GR" sz="2000" dirty="0" smtClean="0"/>
              <a:t>αντιστάσεις ο ένας από τους δύο κλάδους  του διαιρέτη έχει τιμή 0Ω ή ∞Ω.</a:t>
            </a:r>
            <a:endParaRPr lang="el-GR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4208956" y="6124026"/>
            <a:ext cx="7913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Βλέπε και σχετικά:</a:t>
            </a:r>
          </a:p>
          <a:p>
            <a:r>
              <a:rPr lang="en-US" sz="1600" dirty="0" smtClean="0">
                <a:hlinkClick r:id="rId4"/>
              </a:rPr>
              <a:t>https</a:t>
            </a:r>
            <a:r>
              <a:rPr lang="en-US" sz="1600" dirty="0">
                <a:hlinkClick r:id="rId4"/>
              </a:rPr>
              <a:t>://4sek-g-athin.att.sch.gr/images/Hlektronikoi/AC_DC_CIRCUITS/RESISTORS_ISSUES.pdf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81747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7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40137" y="258480"/>
            <a:ext cx="9111721" cy="834496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ΔΙΑΙΡΕΤΗΣ ΤΑΣΗΣ </a:t>
            </a:r>
            <a:r>
              <a:rPr lang="el-GR" b="1" cap="none" dirty="0">
                <a:solidFill>
                  <a:schemeClr val="accent3">
                    <a:lumMod val="75000"/>
                  </a:schemeClr>
                </a:solidFill>
              </a:rPr>
              <a:t>και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 ΜΙΚΡΟΕΛΕΓΚΤΕΣ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645" y="1042180"/>
            <a:ext cx="11136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rgbClr val="7030A0"/>
                </a:solidFill>
              </a:rPr>
              <a:t>Η ανάλυση που κάναμε μέχρι τώρα αφορούσε αισθητήρια που μεταφέρουν μια </a:t>
            </a:r>
            <a:r>
              <a:rPr lang="el-GR" sz="2400" b="1" u="sng" dirty="0" smtClean="0">
                <a:solidFill>
                  <a:srgbClr val="7030A0"/>
                </a:solidFill>
              </a:rPr>
              <a:t>δίτιμη πληροφορία </a:t>
            </a:r>
            <a:r>
              <a:rPr lang="el-GR" sz="2400" dirty="0" smtClean="0">
                <a:solidFill>
                  <a:srgbClr val="7030A0"/>
                </a:solidFill>
              </a:rPr>
              <a:t>στον μικροελεγκτή. </a:t>
            </a:r>
            <a:endParaRPr lang="el-GR" sz="2400" dirty="0">
              <a:solidFill>
                <a:srgbClr val="7030A0"/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" b="99854" l="104" r="100000">
                        <a14:foregroundMark x1="14449" y1="6122" x2="14449" y2="6122"/>
                        <a14:foregroundMark x1="16736" y1="6268" x2="16736" y2="6268"/>
                        <a14:foregroundMark x1="20374" y1="4373" x2="20374" y2="4373"/>
                        <a14:foregroundMark x1="33992" y1="80904" x2="33992" y2="80904"/>
                        <a14:foregroundMark x1="31497" y1="80466" x2="31497" y2="80466"/>
                        <a14:foregroundMark x1="43035" y1="82799" x2="43035" y2="82799"/>
                        <a14:foregroundMark x1="58212" y1="24344" x2="58212" y2="24344"/>
                        <a14:foregroundMark x1="59563" y1="26676" x2="59563" y2="26676"/>
                        <a14:foregroundMark x1="61435" y1="29883" x2="61435" y2="29883"/>
                        <a14:foregroundMark x1="66008" y1="29883" x2="66008" y2="29883"/>
                        <a14:foregroundMark x1="57484" y1="30466" x2="57484" y2="30466"/>
                        <a14:foregroundMark x1="51871" y1="25948" x2="51871" y2="25948"/>
                        <a14:foregroundMark x1="81497" y1="27114" x2="81497" y2="27114"/>
                        <a14:foregroundMark x1="81185" y1="24344" x2="81185" y2="24344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6760" y="3023618"/>
            <a:ext cx="4178477" cy="29796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57249" y="4549676"/>
            <a:ext cx="28347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u="sng" dirty="0" smtClean="0">
                <a:solidFill>
                  <a:srgbClr val="FFFF00"/>
                </a:solidFill>
              </a:rPr>
              <a:t>Δίτιμη πληροφορία:</a:t>
            </a:r>
          </a:p>
          <a:p>
            <a:pPr algn="ctr"/>
            <a:r>
              <a:rPr lang="el-GR" sz="2400" dirty="0" smtClean="0">
                <a:solidFill>
                  <a:srgbClr val="FFFF00"/>
                </a:solidFill>
              </a:rPr>
              <a:t>Ανοικτό – Κλειστό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ON – OFF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HIGH – LOW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0 – 1</a:t>
            </a:r>
          </a:p>
          <a:p>
            <a:pPr algn="ctr"/>
            <a:r>
              <a:rPr lang="el-GR" sz="2400" dirty="0" smtClean="0">
                <a:solidFill>
                  <a:srgbClr val="FFFF00"/>
                </a:solidFill>
              </a:rPr>
              <a:t>Αναμμένο - Σβηστό</a:t>
            </a:r>
            <a:endParaRPr lang="el-GR" sz="2400" dirty="0">
              <a:solidFill>
                <a:srgbClr val="FFFF00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496627" y="1921447"/>
            <a:ext cx="9198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000" dirty="0" smtClean="0">
                <a:solidFill>
                  <a:schemeClr val="accent3">
                    <a:lumMod val="75000"/>
                  </a:schemeClr>
                </a:solidFill>
              </a:rPr>
              <a:t>Τα αισθητήρια αυτά είναι συνήθως</a:t>
            </a:r>
            <a:r>
              <a:rPr lang="el-GR" sz="2000" dirty="0">
                <a:solidFill>
                  <a:schemeClr val="accent3">
                    <a:lumMod val="75000"/>
                  </a:schemeClr>
                </a:solidFill>
              </a:rPr>
              <a:t>, αλλά όχι </a:t>
            </a:r>
            <a:r>
              <a:rPr lang="el-GR" sz="2000" dirty="0" smtClean="0">
                <a:solidFill>
                  <a:schemeClr val="accent3">
                    <a:lumMod val="75000"/>
                  </a:schemeClr>
                </a:solidFill>
              </a:rPr>
              <a:t>πάντα, διακόπτες και συνδέονται στις: </a:t>
            </a:r>
            <a:endParaRPr lang="el-G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1342" y="4986065"/>
            <a:ext cx="1242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rgbClr val="92D050"/>
                </a:solidFill>
              </a:rPr>
              <a:t>Ψηφιακές Εισόδους</a:t>
            </a:r>
            <a:endParaRPr lang="el-GR" sz="2000" dirty="0">
              <a:solidFill>
                <a:srgbClr val="92D050"/>
              </a:solidFill>
            </a:endParaRPr>
          </a:p>
        </p:txBody>
      </p:sp>
      <p:sp>
        <p:nvSpPr>
          <p:cNvPr id="10" name="Δεξιό άγκιστρο 9"/>
          <p:cNvSpPr/>
          <p:nvPr/>
        </p:nvSpPr>
        <p:spPr>
          <a:xfrm>
            <a:off x="7632322" y="4326404"/>
            <a:ext cx="172528" cy="202720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Δεξιό άγκιστρο 10"/>
          <p:cNvSpPr/>
          <p:nvPr/>
        </p:nvSpPr>
        <p:spPr>
          <a:xfrm flipH="1">
            <a:off x="4287292" y="5521995"/>
            <a:ext cx="272383" cy="90062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2502531" y="5153621"/>
            <a:ext cx="17322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rgbClr val="92D050"/>
                </a:solidFill>
              </a:rPr>
              <a:t>Αναλογικές Εισόδους δηλωμένες ως</a:t>
            </a:r>
          </a:p>
          <a:p>
            <a:pPr algn="ctr"/>
            <a:r>
              <a:rPr lang="el-GR" sz="2000" dirty="0" smtClean="0">
                <a:solidFill>
                  <a:srgbClr val="92D050"/>
                </a:solidFill>
              </a:rPr>
              <a:t>Ψηφιακές</a:t>
            </a:r>
          </a:p>
          <a:p>
            <a:pPr algn="ctr"/>
            <a:r>
              <a:rPr lang="el-GR" sz="2000" dirty="0" smtClean="0">
                <a:solidFill>
                  <a:srgbClr val="92D050"/>
                </a:solidFill>
              </a:rPr>
              <a:t>Εισόδους</a:t>
            </a:r>
            <a:endParaRPr lang="el-GR"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7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25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7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8" grpId="0"/>
      <p:bldP spid="9" grpId="0"/>
      <p:bldP spid="10" grpId="0" animBg="1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40140" y="279400"/>
            <a:ext cx="9111721" cy="834496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ΔΙΑΙΡΕΤΗΣ ΤΑΣΗΣ </a:t>
            </a:r>
            <a:r>
              <a:rPr lang="el-GR" b="1" cap="none" dirty="0">
                <a:solidFill>
                  <a:schemeClr val="accent3">
                    <a:lumMod val="75000"/>
                  </a:schemeClr>
                </a:solidFill>
              </a:rPr>
              <a:t>και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 ΜΙΚΡΟΕΛΕΓΚΤΕΣ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6590" y="1113896"/>
            <a:ext cx="9518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accent4">
                    <a:lumMod val="75000"/>
                  </a:schemeClr>
                </a:solidFill>
              </a:rPr>
              <a:t>Ας διερευνήσουμε την απλή περίπτωση, όπου χρειάζεται να γνωρίζουμε αν τα ρολλά του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garage </a:t>
            </a:r>
            <a:r>
              <a:rPr lang="el-GR" sz="2400" dirty="0">
                <a:solidFill>
                  <a:schemeClr val="accent4">
                    <a:lumMod val="75000"/>
                  </a:schemeClr>
                </a:solidFill>
              </a:rPr>
              <a:t>είναι πλήρως κατεβασμένα ή όχι.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5006" y="2149520"/>
            <a:ext cx="9501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002060"/>
                </a:solidFill>
              </a:rPr>
              <a:t>Αυτό μπορεί να γίνει εύκολα με τη χρήση ενός τερματικού ή μαγνητικού διακόπτη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400" l="1000" r="100000">
                        <a14:foregroundMark x1="36800" y1="38600" x2="36800" y2="38600"/>
                        <a14:foregroundMark x1="16600" y1="17200" x2="16600" y2="1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17285" y="2569265"/>
            <a:ext cx="1560467" cy="1560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5" b="99693" l="1349" r="99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01045"/>
            <a:ext cx="1453517" cy="13694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0140" y="5329680"/>
            <a:ext cx="4305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>
                <a:solidFill>
                  <a:srgbClr val="FFFF00"/>
                </a:solidFill>
              </a:rPr>
              <a:t>Η συμβολική μορφή </a:t>
            </a:r>
            <a:r>
              <a:rPr lang="el-GR" sz="2000" dirty="0" smtClean="0">
                <a:solidFill>
                  <a:srgbClr val="FFFF00"/>
                </a:solidFill>
              </a:rPr>
              <a:t>αυτών των μηχανικών διακοπτών μπορεί να είναι</a:t>
            </a:r>
            <a:r>
              <a:rPr lang="el-GR" sz="2000" dirty="0">
                <a:solidFill>
                  <a:srgbClr val="FFFF00"/>
                </a:solidFill>
              </a:rPr>
              <a:t>: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32" y="4877471"/>
            <a:ext cx="1433306" cy="4538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13323" y="5479116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rgbClr val="FFFF00"/>
                </a:solidFill>
              </a:rPr>
              <a:t>ή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789" y="5781288"/>
            <a:ext cx="1203592" cy="120359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19200" y="3980793"/>
            <a:ext cx="5299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002060"/>
                </a:solidFill>
              </a:rPr>
              <a:t> που δηλώνει δύο καταστάσεις (Ανοικτός – Κλειστός).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350943"/>
            <a:ext cx="775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>
                    <a:lumMod val="95000"/>
                  </a:schemeClr>
                </a:solidFill>
              </a:rPr>
              <a:t>Π.χ. Τα </a:t>
            </a:r>
            <a:r>
              <a:rPr lang="el-GR" dirty="0" err="1" smtClean="0">
                <a:solidFill>
                  <a:schemeClr val="tx1">
                    <a:lumMod val="95000"/>
                  </a:schemeClr>
                </a:solidFill>
              </a:rPr>
              <a:t>ρολλά</a:t>
            </a:r>
            <a:r>
              <a:rPr lang="el-GR" dirty="0" smtClean="0">
                <a:solidFill>
                  <a:schemeClr val="tx1">
                    <a:lumMod val="95000"/>
                  </a:schemeClr>
                </a:solidFill>
              </a:rPr>
              <a:t> είναι πλήρως κατεβασμένα, ο διακόπτης είναι κλειστός,</a:t>
            </a:r>
          </a:p>
          <a:p>
            <a:r>
              <a:rPr lang="el-GR" dirty="0" smtClean="0">
                <a:solidFill>
                  <a:schemeClr val="tx1">
                    <a:lumMod val="95000"/>
                  </a:schemeClr>
                </a:solidFill>
              </a:rPr>
              <a:t>ενώ όταν τα </a:t>
            </a:r>
            <a:r>
              <a:rPr lang="el-GR" dirty="0" err="1" smtClean="0">
                <a:solidFill>
                  <a:schemeClr val="tx1">
                    <a:lumMod val="95000"/>
                  </a:schemeClr>
                </a:solidFill>
              </a:rPr>
              <a:t>ρολλά</a:t>
            </a:r>
            <a:r>
              <a:rPr lang="el-GR" dirty="0" smtClean="0">
                <a:solidFill>
                  <a:schemeClr val="tx1">
                    <a:lumMod val="95000"/>
                  </a:schemeClr>
                </a:solidFill>
              </a:rPr>
              <a:t> δεν είναι πλήρως κατεβασμένα ο διακόπτης είναι ανοικτός.</a:t>
            </a:r>
            <a:endParaRPr lang="el-GR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2289" y="4960348"/>
            <a:ext cx="31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SPST = Single Pole Single Throw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9517" y="6198418"/>
            <a:ext cx="469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PushButton</a:t>
            </a:r>
            <a:r>
              <a:rPr lang="en-US" dirty="0" smtClean="0">
                <a:solidFill>
                  <a:srgbClr val="FFFF00"/>
                </a:solidFill>
              </a:rPr>
              <a:t> NO (Normally Open) or Push to Make</a:t>
            </a:r>
            <a:endParaRPr lang="el-G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2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8" grpId="0"/>
      <p:bldP spid="11" grpId="0"/>
      <p:bldP spid="14" grpId="0"/>
      <p:bldP spid="6" grpId="0"/>
      <p:bldP spid="10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40140" y="279400"/>
            <a:ext cx="9111721" cy="834496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ΔΙΑΙΡΕΤΗΣ ΤΑΣΗΣ </a:t>
            </a:r>
            <a:r>
              <a:rPr lang="el-GR" b="1" cap="none" dirty="0">
                <a:solidFill>
                  <a:schemeClr val="accent3">
                    <a:lumMod val="75000"/>
                  </a:schemeClr>
                </a:solidFill>
              </a:rPr>
              <a:t>και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 ΜΙΚΡΟΕΛΕΓΚΤΕΣ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802" y="1478431"/>
            <a:ext cx="7788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Από την ίδια πηγή που αναφέρθηκε στο προ-προηγούμενο </a:t>
            </a:r>
            <a:r>
              <a:rPr lang="en-US" sz="2000" dirty="0" smtClean="0"/>
              <a:t>slide</a:t>
            </a:r>
            <a:r>
              <a:rPr lang="el-GR" sz="2000" dirty="0" smtClean="0"/>
              <a:t> έχουμε τα παρακάτω:</a:t>
            </a:r>
            <a:r>
              <a:rPr lang="en-US" sz="2000" dirty="0" smtClean="0"/>
              <a:t> </a:t>
            </a:r>
            <a:endParaRPr lang="el-G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091326" y="2957477"/>
                <a:ext cx="2246128" cy="619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 smtClean="0"/>
                            <m:t>V</m:t>
                          </m:r>
                          <m:r>
                            <m:rPr>
                              <m:nor/>
                            </m:rPr>
                            <a:rPr lang="en-US" baseline="-25000" dirty="0" smtClean="0"/>
                            <m:t>T</m:t>
                          </m:r>
                          <m:r>
                            <m:rPr>
                              <m:nor/>
                            </m:rPr>
                            <a:rPr lang="en-US" baseline="-25000" dirty="0" smtClean="0"/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dirty="0" smtClean="0"/>
                            <m:t>R</m:t>
                          </m:r>
                          <m:r>
                            <m:rPr>
                              <m:nor/>
                            </m:rPr>
                            <a:rPr lang="en-US" dirty="0" smtClean="0"/>
                            <m:t>1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dirty="0" smtClean="0"/>
                            <m:t>R</m:t>
                          </m:r>
                          <m:r>
                            <m:rPr>
                              <m:nor/>
                            </m:rPr>
                            <a:rPr lang="en-US" dirty="0" smtClean="0"/>
                            <m:t>2</m:t>
                          </m:r>
                        </m:den>
                      </m:f>
                      <m:r>
                        <a:rPr lang="en-US" i="1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 smtClean="0"/>
                            <m:t>V</m:t>
                          </m:r>
                          <m:r>
                            <m:rPr>
                              <m:nor/>
                            </m:rPr>
                            <a:rPr lang="en-US" dirty="0" smtClean="0"/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dirty="0" smtClean="0"/>
                            <m:t>R</m:t>
                          </m:r>
                          <m:r>
                            <m:rPr>
                              <m:nor/>
                            </m:rPr>
                            <a:rPr lang="en-US" dirty="0" smtClean="0"/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≅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 smtClean="0"/>
                            <m:t>V</m:t>
                          </m:r>
                          <m:r>
                            <m:rPr>
                              <m:nor/>
                            </m:rPr>
                            <a:rPr lang="en-US" dirty="0" smtClean="0"/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dirty="0" smtClean="0"/>
                            <m:t>R</m:t>
                          </m:r>
                          <m:r>
                            <m:rPr>
                              <m:nor/>
                            </m:rPr>
                            <a:rPr lang="en-US" dirty="0" smtClean="0"/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326" y="2957477"/>
                <a:ext cx="2246128" cy="6194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Ομάδα 58"/>
          <p:cNvGrpSpPr/>
          <p:nvPr/>
        </p:nvGrpSpPr>
        <p:grpSpPr>
          <a:xfrm>
            <a:off x="1678694" y="2594777"/>
            <a:ext cx="5110098" cy="4352347"/>
            <a:chOff x="1697544" y="765862"/>
            <a:chExt cx="6333554" cy="5841062"/>
          </a:xfrm>
        </p:grpSpPr>
        <p:sp>
          <p:nvSpPr>
            <p:cNvPr id="44" name="TextBox 43"/>
            <p:cNvSpPr txBox="1"/>
            <p:nvPr/>
          </p:nvSpPr>
          <p:spPr>
            <a:xfrm>
              <a:off x="4556943" y="4751946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C000"/>
                  </a:solidFill>
                </a:rPr>
                <a:t>Rin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grpSp>
          <p:nvGrpSpPr>
            <p:cNvPr id="58" name="Ομάδα 57"/>
            <p:cNvGrpSpPr/>
            <p:nvPr/>
          </p:nvGrpSpPr>
          <p:grpSpPr>
            <a:xfrm>
              <a:off x="1697544" y="765862"/>
              <a:ext cx="6333554" cy="5841062"/>
              <a:chOff x="1697544" y="765862"/>
              <a:chExt cx="6333554" cy="5841062"/>
            </a:xfrm>
          </p:grpSpPr>
          <p:cxnSp>
            <p:nvCxnSpPr>
              <p:cNvPr id="14" name="Ευθύγραμμο βέλος σύνδεσης 13"/>
              <p:cNvCxnSpPr/>
              <p:nvPr/>
            </p:nvCxnSpPr>
            <p:spPr>
              <a:xfrm>
                <a:off x="1815828" y="6165304"/>
                <a:ext cx="1584176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Ομάδα 56"/>
              <p:cNvGrpSpPr/>
              <p:nvPr/>
            </p:nvGrpSpPr>
            <p:grpSpPr>
              <a:xfrm>
                <a:off x="1697544" y="765862"/>
                <a:ext cx="6333554" cy="5841062"/>
                <a:chOff x="1697544" y="765862"/>
                <a:chExt cx="6333554" cy="5841062"/>
              </a:xfrm>
            </p:grpSpPr>
            <p:pic>
              <p:nvPicPr>
                <p:cNvPr id="9" name="Picture 4" descr="Resistor - ClipArt Best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1834008" y="4310243"/>
                  <a:ext cx="3340627" cy="125273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4" descr="Resistor - ClipArt Best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1828614" y="1809808"/>
                  <a:ext cx="3340627" cy="125273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2821103" y="2375680"/>
                  <a:ext cx="4026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R1</a:t>
                  </a:r>
                  <a:endParaRPr lang="en-US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801751" y="4751946"/>
                  <a:ext cx="4427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R2</a:t>
                  </a:r>
                  <a:endParaRPr lang="en-US" dirty="0"/>
                </a:p>
              </p:txBody>
            </p:sp>
            <p:cxnSp>
              <p:nvCxnSpPr>
                <p:cNvPr id="13" name="Ευθύγραμμο βέλος σύνδεσης 12"/>
                <p:cNvCxnSpPr/>
                <p:nvPr/>
              </p:nvCxnSpPr>
              <p:spPr>
                <a:xfrm>
                  <a:off x="1835696" y="1340768"/>
                  <a:ext cx="1584176" cy="0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Ευθύγραμμο βέλος σύνδεσης 14"/>
                <p:cNvCxnSpPr/>
                <p:nvPr/>
              </p:nvCxnSpPr>
              <p:spPr>
                <a:xfrm flipH="1">
                  <a:off x="3574241" y="1340768"/>
                  <a:ext cx="703312" cy="0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Ευθεία γραμμή σύνδεσης 17"/>
                <p:cNvCxnSpPr/>
                <p:nvPr/>
              </p:nvCxnSpPr>
              <p:spPr>
                <a:xfrm>
                  <a:off x="1835696" y="1340768"/>
                  <a:ext cx="0" cy="1925529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Ευθεία γραμμή σύνδεσης 18"/>
                <p:cNvCxnSpPr/>
                <p:nvPr/>
              </p:nvCxnSpPr>
              <p:spPr>
                <a:xfrm>
                  <a:off x="1835696" y="4230660"/>
                  <a:ext cx="0" cy="1926825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Ευθεία γραμμή σύνδεσης 21"/>
                <p:cNvCxnSpPr/>
                <p:nvPr/>
              </p:nvCxnSpPr>
              <p:spPr>
                <a:xfrm>
                  <a:off x="4264722" y="2820849"/>
                  <a:ext cx="0" cy="890896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Ευθεία γραμμή σύνδεσης 22"/>
                <p:cNvCxnSpPr/>
                <p:nvPr/>
              </p:nvCxnSpPr>
              <p:spPr>
                <a:xfrm>
                  <a:off x="4260785" y="1355888"/>
                  <a:ext cx="0" cy="890896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/>
                <p:cNvSpPr txBox="1"/>
                <p:nvPr/>
              </p:nvSpPr>
              <p:spPr>
                <a:xfrm>
                  <a:off x="1697544" y="3532366"/>
                  <a:ext cx="4437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V</a:t>
                  </a:r>
                  <a:r>
                    <a:rPr lang="en-US" baseline="-25000" dirty="0" smtClean="0"/>
                    <a:t>T</a:t>
                  </a:r>
                  <a:endParaRPr lang="en-US" baseline="-25000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077309" y="2375680"/>
                  <a:ext cx="4122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V1</a:t>
                  </a:r>
                  <a:endParaRPr lang="en-US" dirty="0"/>
                </a:p>
              </p:txBody>
            </p:sp>
            <p:grpSp>
              <p:nvGrpSpPr>
                <p:cNvPr id="56" name="Ομάδα 55"/>
                <p:cNvGrpSpPr/>
                <p:nvPr/>
              </p:nvGrpSpPr>
              <p:grpSpPr>
                <a:xfrm>
                  <a:off x="3432000" y="3667698"/>
                  <a:ext cx="4599098" cy="2561794"/>
                  <a:chOff x="3432000" y="3667698"/>
                  <a:chExt cx="4599098" cy="2561794"/>
                </a:xfrm>
              </p:grpSpPr>
              <p:sp>
                <p:nvSpPr>
                  <p:cNvPr id="46" name="Δωδεκάγωνο 45"/>
                  <p:cNvSpPr/>
                  <p:nvPr/>
                </p:nvSpPr>
                <p:spPr>
                  <a:xfrm>
                    <a:off x="3447331" y="6085477"/>
                    <a:ext cx="113350" cy="144015"/>
                  </a:xfrm>
                  <a:prstGeom prst="dodecagon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Δωδεκάγωνο 46"/>
                  <p:cNvSpPr/>
                  <p:nvPr/>
                </p:nvSpPr>
                <p:spPr>
                  <a:xfrm>
                    <a:off x="3432000" y="3667698"/>
                    <a:ext cx="133857" cy="121342"/>
                  </a:xfrm>
                  <a:prstGeom prst="dodecagon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" name="Ευθύγραμμο βέλος σύνδεσης 15"/>
                  <p:cNvCxnSpPr/>
                  <p:nvPr/>
                </p:nvCxnSpPr>
                <p:spPr>
                  <a:xfrm flipH="1">
                    <a:off x="3565857" y="6161105"/>
                    <a:ext cx="694928" cy="0"/>
                  </a:xfrm>
                  <a:prstGeom prst="straightConnector1">
                    <a:avLst/>
                  </a:prstGeom>
                  <a:ln w="28575">
                    <a:solidFill>
                      <a:srgbClr val="FFFF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Ευθύγραμμο βέλος σύνδεσης 16"/>
                  <p:cNvCxnSpPr/>
                  <p:nvPr/>
                </p:nvCxnSpPr>
                <p:spPr>
                  <a:xfrm flipH="1">
                    <a:off x="3574241" y="3717032"/>
                    <a:ext cx="686544" cy="0"/>
                  </a:xfrm>
                  <a:prstGeom prst="straightConnector1">
                    <a:avLst/>
                  </a:prstGeom>
                  <a:ln w="28575">
                    <a:solidFill>
                      <a:srgbClr val="FFFF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Ευθεία γραμμή σύνδεσης 19"/>
                  <p:cNvCxnSpPr/>
                  <p:nvPr/>
                </p:nvCxnSpPr>
                <p:spPr>
                  <a:xfrm>
                    <a:off x="4283455" y="5270209"/>
                    <a:ext cx="0" cy="890896"/>
                  </a:xfrm>
                  <a:prstGeom prst="line">
                    <a:avLst/>
                  </a:prstGeom>
                  <a:ln w="28575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Ευθεία γραμμή σύνδεσης 20"/>
                  <p:cNvCxnSpPr/>
                  <p:nvPr/>
                </p:nvCxnSpPr>
                <p:spPr>
                  <a:xfrm>
                    <a:off x="4260785" y="3717032"/>
                    <a:ext cx="0" cy="890896"/>
                  </a:xfrm>
                  <a:prstGeom prst="line">
                    <a:avLst/>
                  </a:prstGeom>
                  <a:ln w="28575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4077309" y="4751945"/>
                    <a:ext cx="45236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V2</a:t>
                    </a:r>
                    <a:endParaRPr lang="en-US" dirty="0"/>
                  </a:p>
                </p:txBody>
              </p:sp>
              <p:grpSp>
                <p:nvGrpSpPr>
                  <p:cNvPr id="28" name="Ομάδα 27"/>
                  <p:cNvGrpSpPr/>
                  <p:nvPr/>
                </p:nvGrpSpPr>
                <p:grpSpPr>
                  <a:xfrm>
                    <a:off x="4400908" y="3965847"/>
                    <a:ext cx="3630190" cy="2016224"/>
                    <a:chOff x="2699792" y="3170311"/>
                    <a:chExt cx="3630190" cy="2016224"/>
                  </a:xfrm>
                </p:grpSpPr>
                <p:grpSp>
                  <p:nvGrpSpPr>
                    <p:cNvPr id="29" name="Ομάδα 28"/>
                    <p:cNvGrpSpPr/>
                    <p:nvPr/>
                  </p:nvGrpSpPr>
                  <p:grpSpPr>
                    <a:xfrm>
                      <a:off x="3398763" y="3170311"/>
                      <a:ext cx="2232248" cy="2016224"/>
                      <a:chOff x="3923928" y="3176972"/>
                      <a:chExt cx="2232248" cy="2016224"/>
                    </a:xfrm>
                  </p:grpSpPr>
                  <p:sp>
                    <p:nvSpPr>
                      <p:cNvPr id="42" name="Ορθογώνιο 41"/>
                      <p:cNvSpPr/>
                      <p:nvPr/>
                    </p:nvSpPr>
                    <p:spPr>
                      <a:xfrm>
                        <a:off x="3923928" y="3212976"/>
                        <a:ext cx="2232248" cy="1944216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pic>
                    <p:nvPicPr>
                      <p:cNvPr id="43" name="Picture 2" descr="File:Transistor.symbol.npn.svg - Wikimedia Common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2338" y="3176972"/>
                        <a:ext cx="2016223" cy="2016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grpSp>
                  <p:nvGrpSpPr>
                    <p:cNvPr id="30" name="Ομάδα 29"/>
                    <p:cNvGrpSpPr/>
                    <p:nvPr/>
                  </p:nvGrpSpPr>
                  <p:grpSpPr>
                    <a:xfrm>
                      <a:off x="2699792" y="3350065"/>
                      <a:ext cx="698971" cy="144016"/>
                      <a:chOff x="2699792" y="3494081"/>
                      <a:chExt cx="698971" cy="144016"/>
                    </a:xfrm>
                  </p:grpSpPr>
                  <p:cxnSp>
                    <p:nvCxnSpPr>
                      <p:cNvPr id="40" name="Ευθεία γραμμή σύνδεσης 39"/>
                      <p:cNvCxnSpPr/>
                      <p:nvPr/>
                    </p:nvCxnSpPr>
                    <p:spPr>
                      <a:xfrm>
                        <a:off x="2843808" y="3573016"/>
                        <a:ext cx="554955" cy="0"/>
                      </a:xfrm>
                      <a:prstGeom prst="line">
                        <a:avLst/>
                      </a:prstGeom>
                      <a:ln w="28575">
                        <a:solidFill>
                          <a:srgbClr val="FFFF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1" name="Έλλειψη 40"/>
                      <p:cNvSpPr/>
                      <p:nvPr/>
                    </p:nvSpPr>
                    <p:spPr>
                      <a:xfrm>
                        <a:off x="2699792" y="3494081"/>
                        <a:ext cx="144016" cy="144016"/>
                      </a:xfrm>
                      <a:prstGeom prst="ellipse">
                        <a:avLst/>
                      </a:prstGeom>
                      <a:ln w="28575">
                        <a:solidFill>
                          <a:srgbClr val="FF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1" name="Ομάδα 30"/>
                    <p:cNvGrpSpPr/>
                    <p:nvPr/>
                  </p:nvGrpSpPr>
                  <p:grpSpPr>
                    <a:xfrm>
                      <a:off x="2699792" y="4797152"/>
                      <a:ext cx="698971" cy="144016"/>
                      <a:chOff x="2699792" y="3494081"/>
                      <a:chExt cx="698971" cy="144016"/>
                    </a:xfrm>
                  </p:grpSpPr>
                  <p:cxnSp>
                    <p:nvCxnSpPr>
                      <p:cNvPr id="38" name="Ευθεία γραμμή σύνδεσης 37"/>
                      <p:cNvCxnSpPr/>
                      <p:nvPr/>
                    </p:nvCxnSpPr>
                    <p:spPr>
                      <a:xfrm>
                        <a:off x="2843808" y="3573016"/>
                        <a:ext cx="554955" cy="0"/>
                      </a:xfrm>
                      <a:prstGeom prst="line">
                        <a:avLst/>
                      </a:prstGeom>
                      <a:ln w="28575">
                        <a:solidFill>
                          <a:srgbClr val="FFFF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9" name="Έλλειψη 38"/>
                      <p:cNvSpPr/>
                      <p:nvPr/>
                    </p:nvSpPr>
                    <p:spPr>
                      <a:xfrm>
                        <a:off x="2699792" y="3494081"/>
                        <a:ext cx="144016" cy="144016"/>
                      </a:xfrm>
                      <a:prstGeom prst="ellipse">
                        <a:avLst/>
                      </a:prstGeom>
                      <a:ln w="28575">
                        <a:solidFill>
                          <a:srgbClr val="FF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2" name="Ομάδα 31"/>
                    <p:cNvGrpSpPr/>
                    <p:nvPr/>
                  </p:nvGrpSpPr>
                  <p:grpSpPr>
                    <a:xfrm rot="10800000">
                      <a:off x="5631011" y="3356992"/>
                      <a:ext cx="698971" cy="144016"/>
                      <a:chOff x="2699792" y="3494081"/>
                      <a:chExt cx="698971" cy="144016"/>
                    </a:xfrm>
                  </p:grpSpPr>
                  <p:cxnSp>
                    <p:nvCxnSpPr>
                      <p:cNvPr id="36" name="Ευθεία γραμμή σύνδεσης 35"/>
                      <p:cNvCxnSpPr/>
                      <p:nvPr/>
                    </p:nvCxnSpPr>
                    <p:spPr>
                      <a:xfrm>
                        <a:off x="2843808" y="3573016"/>
                        <a:ext cx="554955" cy="0"/>
                      </a:xfrm>
                      <a:prstGeom prst="line">
                        <a:avLst/>
                      </a:prstGeom>
                      <a:ln w="28575">
                        <a:solidFill>
                          <a:srgbClr val="FFFF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7" name="Έλλειψη 36"/>
                      <p:cNvSpPr/>
                      <p:nvPr/>
                    </p:nvSpPr>
                    <p:spPr>
                      <a:xfrm>
                        <a:off x="2699792" y="3494081"/>
                        <a:ext cx="144016" cy="144016"/>
                      </a:xfrm>
                      <a:prstGeom prst="ellipse">
                        <a:avLst/>
                      </a:prstGeom>
                      <a:ln w="28575">
                        <a:solidFill>
                          <a:srgbClr val="FF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3" name="Ομάδα 32"/>
                    <p:cNvGrpSpPr/>
                    <p:nvPr/>
                  </p:nvGrpSpPr>
                  <p:grpSpPr>
                    <a:xfrm rot="10800000">
                      <a:off x="5631011" y="4797152"/>
                      <a:ext cx="698971" cy="144016"/>
                      <a:chOff x="2699792" y="3494081"/>
                      <a:chExt cx="698971" cy="144016"/>
                    </a:xfrm>
                  </p:grpSpPr>
                  <p:cxnSp>
                    <p:nvCxnSpPr>
                      <p:cNvPr id="34" name="Ευθεία γραμμή σύνδεσης 33"/>
                      <p:cNvCxnSpPr/>
                      <p:nvPr/>
                    </p:nvCxnSpPr>
                    <p:spPr>
                      <a:xfrm>
                        <a:off x="2843808" y="3573016"/>
                        <a:ext cx="554955" cy="0"/>
                      </a:xfrm>
                      <a:prstGeom prst="line">
                        <a:avLst/>
                      </a:prstGeom>
                      <a:ln w="28575">
                        <a:solidFill>
                          <a:srgbClr val="FFFF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5" name="Έλλειψη 34"/>
                      <p:cNvSpPr/>
                      <p:nvPr/>
                    </p:nvSpPr>
                    <p:spPr>
                      <a:xfrm>
                        <a:off x="2699792" y="3494081"/>
                        <a:ext cx="144016" cy="144016"/>
                      </a:xfrm>
                      <a:prstGeom prst="ellipse">
                        <a:avLst/>
                      </a:prstGeom>
                      <a:ln w="28575">
                        <a:solidFill>
                          <a:srgbClr val="FFFF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45" name="Ευθεία γραμμή σύνδεσης 44"/>
                  <p:cNvCxnSpPr/>
                  <p:nvPr/>
                </p:nvCxnSpPr>
                <p:spPr>
                  <a:xfrm>
                    <a:off x="3504008" y="3717032"/>
                    <a:ext cx="896900" cy="500577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Ευθεία γραμμή σύνδεσης 47"/>
                  <p:cNvCxnSpPr>
                    <a:stCxn id="46" idx="2"/>
                    <a:endCxn id="39" idx="3"/>
                  </p:cNvCxnSpPr>
                  <p:nvPr/>
                </p:nvCxnSpPr>
                <p:spPr>
                  <a:xfrm flipV="1">
                    <a:off x="3560681" y="5715613"/>
                    <a:ext cx="861318" cy="461167"/>
                  </a:xfrm>
                  <a:prstGeom prst="line">
                    <a:avLst/>
                  </a:prstGeom>
                  <a:ln w="2857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Ευθύγραμμο βέλος σύνδεσης 48"/>
                  <p:cNvCxnSpPr/>
                  <p:nvPr/>
                </p:nvCxnSpPr>
                <p:spPr>
                  <a:xfrm>
                    <a:off x="3779912" y="4017849"/>
                    <a:ext cx="365338" cy="212811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Ευθύγραμμο βέλος σύνδεσης 49"/>
                  <p:cNvCxnSpPr/>
                  <p:nvPr/>
                </p:nvCxnSpPr>
                <p:spPr>
                  <a:xfrm flipH="1">
                    <a:off x="3779912" y="5715613"/>
                    <a:ext cx="350464" cy="230583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694103" y="4162480"/>
                    <a:ext cx="46358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err="1" smtClean="0">
                        <a:solidFill>
                          <a:srgbClr val="FF0000"/>
                        </a:solidFill>
                      </a:rPr>
                      <a:t>Iin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52" name="Ευθύγραμμο βέλος σύνδεσης 51"/>
                <p:cNvCxnSpPr/>
                <p:nvPr/>
              </p:nvCxnSpPr>
              <p:spPr>
                <a:xfrm>
                  <a:off x="3387778" y="3833579"/>
                  <a:ext cx="0" cy="462966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/>
                <p:cNvSpPr txBox="1"/>
                <p:nvPr/>
              </p:nvSpPr>
              <p:spPr>
                <a:xfrm>
                  <a:off x="2975962" y="3866181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I2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sp>
        <p:nvSpPr>
          <p:cNvPr id="54" name="TextBox 53"/>
          <p:cNvSpPr txBox="1"/>
          <p:nvPr/>
        </p:nvSpPr>
        <p:spPr>
          <a:xfrm>
            <a:off x="2036746" y="2212018"/>
            <a:ext cx="4421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/>
              <a:t>Αν </a:t>
            </a:r>
            <a:r>
              <a:rPr lang="en-US" dirty="0" err="1" smtClean="0">
                <a:solidFill>
                  <a:srgbClr val="FFC000"/>
                </a:solidFill>
              </a:rPr>
              <a:t>Rin</a:t>
            </a:r>
            <a:r>
              <a:rPr lang="el-GR" dirty="0" smtClean="0">
                <a:solidFill>
                  <a:srgbClr val="FFC000"/>
                </a:solidFill>
              </a:rPr>
              <a:t>  </a:t>
            </a:r>
            <a:r>
              <a:rPr lang="el-GR" dirty="0" smtClean="0"/>
              <a:t>&gt;&gt;</a:t>
            </a:r>
            <a:r>
              <a:rPr lang="el-GR" dirty="0" smtClean="0">
                <a:solidFill>
                  <a:srgbClr val="FFC000"/>
                </a:solidFill>
              </a:rPr>
              <a:t>  </a:t>
            </a:r>
            <a:r>
              <a:rPr lang="en-US" dirty="0" smtClean="0"/>
              <a:t>R2</a:t>
            </a:r>
            <a:r>
              <a:rPr lang="el-GR" dirty="0" smtClean="0"/>
              <a:t> ή </a:t>
            </a:r>
            <a:r>
              <a:rPr lang="en-US" dirty="0" smtClean="0">
                <a:solidFill>
                  <a:srgbClr val="FF0000"/>
                </a:solidFill>
              </a:rPr>
              <a:t>I2</a:t>
            </a:r>
            <a:r>
              <a:rPr lang="el-GR" dirty="0" smtClean="0">
                <a:solidFill>
                  <a:srgbClr val="FF0000"/>
                </a:solidFill>
              </a:rPr>
              <a:t>  </a:t>
            </a:r>
            <a:r>
              <a:rPr lang="el-GR" dirty="0" smtClean="0"/>
              <a:t>&gt;&gt;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Iin</a:t>
            </a:r>
            <a:r>
              <a:rPr lang="el-GR" dirty="0" smtClean="0">
                <a:solidFill>
                  <a:srgbClr val="FF0000"/>
                </a:solidFill>
              </a:rPr>
              <a:t>  </a:t>
            </a:r>
            <a:r>
              <a:rPr lang="el-GR" dirty="0" smtClean="0"/>
              <a:t>που είναι το ίδιο,</a:t>
            </a:r>
          </a:p>
          <a:p>
            <a:pPr algn="ctr"/>
            <a:r>
              <a:rPr lang="el-GR" dirty="0" smtClean="0"/>
              <a:t>τότε ισχύει: 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198989" y="2297713"/>
            <a:ext cx="50376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 smtClean="0">
                <a:solidFill>
                  <a:srgbClr val="FFFF00"/>
                </a:solidFill>
              </a:rPr>
              <a:t>Σε προηγούμενο </a:t>
            </a:r>
            <a:r>
              <a:rPr lang="en-US" sz="2000" dirty="0" smtClean="0">
                <a:solidFill>
                  <a:srgbClr val="FFFF00"/>
                </a:solidFill>
              </a:rPr>
              <a:t>slide </a:t>
            </a:r>
            <a:r>
              <a:rPr lang="el-GR" sz="2000" dirty="0" smtClean="0">
                <a:solidFill>
                  <a:srgbClr val="FFFF00"/>
                </a:solidFill>
              </a:rPr>
              <a:t>είχαμε αναφέρει ότι ο κατασκευαστής του μικροελεγκτή μας δίνει τη πληροφορία που αφορά την αντίσταση εισόδου (</a:t>
            </a:r>
            <a:r>
              <a:rPr lang="en-US" sz="2000" dirty="0" err="1" smtClean="0">
                <a:solidFill>
                  <a:srgbClr val="FFC000"/>
                </a:solidFill>
              </a:rPr>
              <a:t>Rin</a:t>
            </a:r>
            <a:r>
              <a:rPr lang="el-GR" sz="2000" dirty="0" smtClean="0">
                <a:solidFill>
                  <a:srgbClr val="FFFF00"/>
                </a:solidFill>
              </a:rPr>
              <a:t>) της αναλογικής εισόδου Α0 η οποία είναι 100ΜΩ (τιμή πάρα πολύ μεγάλη).</a:t>
            </a:r>
            <a:endParaRPr lang="el-GR" sz="2000" dirty="0">
              <a:solidFill>
                <a:srgbClr val="FFFF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90056" y="4617994"/>
            <a:ext cx="4698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 smtClean="0">
                <a:solidFill>
                  <a:srgbClr val="FFFF00"/>
                </a:solidFill>
              </a:rPr>
              <a:t>Ουσιαστικά, η τάση </a:t>
            </a:r>
            <a:r>
              <a:rPr lang="en-US" sz="2000" dirty="0" smtClean="0">
                <a:solidFill>
                  <a:srgbClr val="FFFF00"/>
                </a:solidFill>
              </a:rPr>
              <a:t>V2 </a:t>
            </a:r>
            <a:r>
              <a:rPr lang="el-GR" sz="2000" dirty="0" smtClean="0">
                <a:solidFill>
                  <a:srgbClr val="FFFF00"/>
                </a:solidFill>
              </a:rPr>
              <a:t>είναι αυτή που μετράται από την αναλογική είσοδο του μικροελεγκτή και η </a:t>
            </a:r>
            <a:r>
              <a:rPr lang="en-US" sz="2000" dirty="0" smtClean="0">
                <a:solidFill>
                  <a:srgbClr val="FFFF00"/>
                </a:solidFill>
              </a:rPr>
              <a:t>V</a:t>
            </a:r>
            <a:r>
              <a:rPr lang="en-US" sz="2000" baseline="-25000" dirty="0" smtClean="0">
                <a:solidFill>
                  <a:srgbClr val="FFFF00"/>
                </a:solidFill>
              </a:rPr>
              <a:t>T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FF00"/>
                </a:solidFill>
              </a:rPr>
              <a:t>είναι ίση με 5</a:t>
            </a:r>
            <a:r>
              <a:rPr lang="en-US" sz="2000" dirty="0" smtClean="0">
                <a:solidFill>
                  <a:srgbClr val="FFFF00"/>
                </a:solidFill>
              </a:rPr>
              <a:t>V</a:t>
            </a:r>
            <a:r>
              <a:rPr lang="el-GR" sz="2000" dirty="0" smtClean="0">
                <a:solidFill>
                  <a:srgbClr val="FFFF00"/>
                </a:solidFill>
              </a:rPr>
              <a:t> .</a:t>
            </a:r>
            <a:endParaRPr lang="el-GR" sz="2000" dirty="0">
              <a:solidFill>
                <a:srgbClr val="FFFF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494430" y="4605175"/>
            <a:ext cx="165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92D050"/>
                </a:solidFill>
              </a:rPr>
              <a:t>Μικροελεγκτής</a:t>
            </a:r>
            <a:endParaRPr lang="el-GR" b="1" dirty="0">
              <a:solidFill>
                <a:srgbClr val="92D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4655" y="1034043"/>
            <a:ext cx="12281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 smtClean="0">
                <a:solidFill>
                  <a:srgbClr val="7030A0"/>
                </a:solidFill>
              </a:rPr>
              <a:t>Συνεχίζουμε την ανάλυση για αναλογικά αισθητήρια που συνδέονται σε αναλογικές εισόδους. </a:t>
            </a:r>
            <a:endParaRPr lang="el-GR" sz="2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8989" y="6014946"/>
            <a:ext cx="4618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 smtClean="0">
                <a:solidFill>
                  <a:srgbClr val="FFFF00"/>
                </a:solidFill>
              </a:rPr>
              <a:t>Δηλαδή, στη θέση της </a:t>
            </a:r>
            <a:r>
              <a:rPr lang="en-US" sz="2000" dirty="0" smtClean="0">
                <a:solidFill>
                  <a:srgbClr val="FFFF00"/>
                </a:solidFill>
              </a:rPr>
              <a:t>R2</a:t>
            </a:r>
            <a:r>
              <a:rPr lang="el-GR" sz="2000" dirty="0" smtClean="0">
                <a:solidFill>
                  <a:srgbClr val="FFFF00"/>
                </a:solidFill>
              </a:rPr>
              <a:t> συνδέεται το αισθητήριο που μας ενδιαφέρει.</a:t>
            </a:r>
            <a:endParaRPr lang="el-GR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1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54" grpId="0"/>
      <p:bldP spid="60" grpId="0"/>
      <p:bldP spid="61" grpId="0"/>
      <p:bldP spid="62" grpId="0"/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40140" y="279400"/>
            <a:ext cx="9111721" cy="834496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ΔΙΑΙΡΕΤΗΣ ΤΑΣΗΣ </a:t>
            </a:r>
            <a:r>
              <a:rPr lang="el-GR" b="1" cap="none" dirty="0">
                <a:solidFill>
                  <a:schemeClr val="accent3">
                    <a:lumMod val="75000"/>
                  </a:schemeClr>
                </a:solidFill>
              </a:rPr>
              <a:t>και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 ΜΙΚΡΟΕΛΕΓΚΤΕΣ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4201" y="1236133"/>
            <a:ext cx="9163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</a:rPr>
              <a:t>Τυπική διασύνδεση του διαιρέτη τάσης με τον μικροελεγκτή.</a:t>
            </a:r>
            <a:endParaRPr lang="el-GR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Εικόνα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" b="99854" l="104" r="100000">
                        <a14:foregroundMark x1="14449" y1="6122" x2="14449" y2="6122"/>
                        <a14:foregroundMark x1="16736" y1="6268" x2="16736" y2="6268"/>
                        <a14:foregroundMark x1="20374" y1="4373" x2="20374" y2="4373"/>
                        <a14:foregroundMark x1="33992" y1="80904" x2="33992" y2="80904"/>
                        <a14:foregroundMark x1="31497" y1="80466" x2="31497" y2="80466"/>
                        <a14:foregroundMark x1="43035" y1="82799" x2="43035" y2="82799"/>
                        <a14:foregroundMark x1="58212" y1="24344" x2="58212" y2="24344"/>
                        <a14:foregroundMark x1="59563" y1="26676" x2="59563" y2="26676"/>
                        <a14:foregroundMark x1="61435" y1="29883" x2="61435" y2="29883"/>
                        <a14:foregroundMark x1="66008" y1="29883" x2="66008" y2="29883"/>
                        <a14:foregroundMark x1="57484" y1="30466" x2="57484" y2="30466"/>
                        <a14:foregroundMark x1="51871" y1="25948" x2="51871" y2="25948"/>
                        <a14:foregroundMark x1="81497" y1="27114" x2="81497" y2="27114"/>
                        <a14:foregroundMark x1="81185" y1="24344" x2="81185" y2="24344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2027" y="2245327"/>
            <a:ext cx="4178477" cy="2979663"/>
          </a:xfrm>
          <a:prstGeom prst="rect">
            <a:avLst/>
          </a:prstGeom>
        </p:spPr>
      </p:pic>
      <p:pic>
        <p:nvPicPr>
          <p:cNvPr id="13" name="Picture 4" descr="Resistor - ClipArt Best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82738" y="5248501"/>
            <a:ext cx="2214080" cy="74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sistor - ClipArt Best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82738" y="3581945"/>
            <a:ext cx="2214080" cy="74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581592" y="3822762"/>
            <a:ext cx="241016" cy="244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84849" y="5494484"/>
            <a:ext cx="265003" cy="244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R2</a:t>
            </a:r>
            <a:endParaRPr lang="en-US" dirty="0"/>
          </a:p>
        </p:txBody>
      </p:sp>
      <p:cxnSp>
        <p:nvCxnSpPr>
          <p:cNvPr id="18" name="Ευθύγραμμο βέλος σύνδεσης 17"/>
          <p:cNvCxnSpPr/>
          <p:nvPr/>
        </p:nvCxnSpPr>
        <p:spPr>
          <a:xfrm flipH="1">
            <a:off x="8126346" y="3240176"/>
            <a:ext cx="420959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20"/>
          <p:cNvCxnSpPr/>
          <p:nvPr/>
        </p:nvCxnSpPr>
        <p:spPr>
          <a:xfrm>
            <a:off x="8539625" y="4221135"/>
            <a:ext cx="7680" cy="42001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εία γραμμή σύνδεσης 21"/>
          <p:cNvCxnSpPr/>
          <p:nvPr/>
        </p:nvCxnSpPr>
        <p:spPr>
          <a:xfrm>
            <a:off x="8537269" y="3250198"/>
            <a:ext cx="0" cy="59046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427452" y="3926089"/>
            <a:ext cx="246773" cy="244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V1</a:t>
            </a:r>
            <a:endParaRPr lang="en-US" dirty="0"/>
          </a:p>
        </p:txBody>
      </p:sp>
      <p:grpSp>
        <p:nvGrpSpPr>
          <p:cNvPr id="25" name="Ομάδα 24"/>
          <p:cNvGrpSpPr/>
          <p:nvPr/>
        </p:nvGrpSpPr>
        <p:grpSpPr>
          <a:xfrm>
            <a:off x="8049717" y="4641148"/>
            <a:ext cx="641398" cy="1057892"/>
            <a:chOff x="3446215" y="3454568"/>
            <a:chExt cx="1071606" cy="1596159"/>
          </a:xfrm>
        </p:grpSpPr>
        <p:sp>
          <p:nvSpPr>
            <p:cNvPr id="29" name="Δωδεκάγωνο 28"/>
            <p:cNvSpPr/>
            <p:nvPr/>
          </p:nvSpPr>
          <p:spPr>
            <a:xfrm>
              <a:off x="3446215" y="3682979"/>
              <a:ext cx="133858" cy="121342"/>
            </a:xfrm>
            <a:prstGeom prst="dodecagon">
              <a:avLst/>
            </a:pr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Ευθύγραμμο βέλος σύνδεσης 30"/>
            <p:cNvCxnSpPr/>
            <p:nvPr/>
          </p:nvCxnSpPr>
          <p:spPr>
            <a:xfrm flipH="1">
              <a:off x="3574242" y="3454568"/>
              <a:ext cx="686545" cy="209784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065454" y="4681394"/>
              <a:ext cx="452367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V2</a:t>
              </a:r>
              <a:endParaRPr lang="en-US" dirty="0"/>
            </a:p>
          </p:txBody>
        </p:sp>
      </p:grpSp>
      <p:pic>
        <p:nvPicPr>
          <p:cNvPr id="56" name="Εικόνα 55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848" y="6023375"/>
            <a:ext cx="615070" cy="934906"/>
          </a:xfrm>
          <a:prstGeom prst="rect">
            <a:avLst/>
          </a:prstGeom>
        </p:spPr>
      </p:pic>
      <p:cxnSp>
        <p:nvCxnSpPr>
          <p:cNvPr id="65" name="Ευθεία γραμμή σύνδεσης 64"/>
          <p:cNvCxnSpPr/>
          <p:nvPr/>
        </p:nvCxnSpPr>
        <p:spPr>
          <a:xfrm flipV="1">
            <a:off x="8126346" y="4821970"/>
            <a:ext cx="1125161" cy="1077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Ευθύγραμμο βέλος σύνδεσης 67"/>
          <p:cNvCxnSpPr/>
          <p:nvPr/>
        </p:nvCxnSpPr>
        <p:spPr>
          <a:xfrm flipH="1">
            <a:off x="8121328" y="6171634"/>
            <a:ext cx="420959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Ευθύγραμμο βέλος σύνδεσης 68"/>
          <p:cNvCxnSpPr/>
          <p:nvPr/>
        </p:nvCxnSpPr>
        <p:spPr>
          <a:xfrm flipH="1" flipV="1">
            <a:off x="8156328" y="4885028"/>
            <a:ext cx="380941" cy="17886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Ευθεία γραμμή σύνδεσης 70"/>
          <p:cNvCxnSpPr/>
          <p:nvPr/>
        </p:nvCxnSpPr>
        <p:spPr>
          <a:xfrm>
            <a:off x="8555735" y="5781095"/>
            <a:ext cx="0" cy="390539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Ευθεία γραμμή σύνδεσης 71"/>
          <p:cNvCxnSpPr/>
          <p:nvPr/>
        </p:nvCxnSpPr>
        <p:spPr>
          <a:xfrm>
            <a:off x="8543465" y="5064128"/>
            <a:ext cx="7680" cy="42001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Ευθεία γραμμή σύνδεσης 74"/>
          <p:cNvCxnSpPr/>
          <p:nvPr/>
        </p:nvCxnSpPr>
        <p:spPr>
          <a:xfrm flipH="1">
            <a:off x="8937573" y="4122114"/>
            <a:ext cx="2908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Ευθεία γραμμή σύνδεσης 76"/>
          <p:cNvCxnSpPr/>
          <p:nvPr/>
        </p:nvCxnSpPr>
        <p:spPr>
          <a:xfrm flipH="1" flipV="1">
            <a:off x="8929142" y="3131723"/>
            <a:ext cx="8431" cy="990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Ευθεία γραμμή σύνδεσης 79"/>
          <p:cNvCxnSpPr/>
          <p:nvPr/>
        </p:nvCxnSpPr>
        <p:spPr>
          <a:xfrm>
            <a:off x="8088298" y="3131723"/>
            <a:ext cx="840844" cy="134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Ευθεία γραμμή σύνδεσης 81"/>
          <p:cNvCxnSpPr/>
          <p:nvPr/>
        </p:nvCxnSpPr>
        <p:spPr>
          <a:xfrm flipH="1">
            <a:off x="8948223" y="4396399"/>
            <a:ext cx="28642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Ευθεία γραμμή σύνδεσης 85"/>
          <p:cNvCxnSpPr/>
          <p:nvPr/>
        </p:nvCxnSpPr>
        <p:spPr>
          <a:xfrm>
            <a:off x="8948223" y="4396399"/>
            <a:ext cx="0" cy="190028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Ευθεία γραμμή σύνδεσης 87"/>
          <p:cNvCxnSpPr/>
          <p:nvPr/>
        </p:nvCxnSpPr>
        <p:spPr>
          <a:xfrm flipH="1" flipV="1">
            <a:off x="8088298" y="6292158"/>
            <a:ext cx="859925" cy="452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Έλλειψη 88"/>
          <p:cNvSpPr/>
          <p:nvPr/>
        </p:nvSpPr>
        <p:spPr>
          <a:xfrm>
            <a:off x="8053120" y="6261739"/>
            <a:ext cx="70354" cy="608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03" name="Ομάδα 102"/>
          <p:cNvGrpSpPr/>
          <p:nvPr/>
        </p:nvGrpSpPr>
        <p:grpSpPr>
          <a:xfrm>
            <a:off x="6511847" y="4877399"/>
            <a:ext cx="1526901" cy="1407130"/>
            <a:chOff x="6508945" y="4885028"/>
            <a:chExt cx="1526901" cy="1407130"/>
          </a:xfrm>
        </p:grpSpPr>
        <p:pic>
          <p:nvPicPr>
            <p:cNvPr id="97" name="Εικόνα 9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480" r="100000">
                          <a14:foregroundMark x1="33573" y1="16437" x2="33573" y2="16437"/>
                          <a14:foregroundMark x1="52038" y1="15935" x2="52038" y2="15935"/>
                          <a14:foregroundMark x1="64748" y1="16060" x2="64748" y2="16060"/>
                          <a14:foregroundMark x1="50839" y1="26223" x2="50839" y2="26223"/>
                          <a14:foregroundMark x1="37890" y1="26474" x2="37890" y2="26474"/>
                          <a14:foregroundMark x1="39089" y1="31744" x2="39089" y2="31744"/>
                          <a14:foregroundMark x1="64748" y1="28607" x2="64748" y2="28607"/>
                          <a14:foregroundMark x1="26619" y1="61731" x2="26619" y2="61731"/>
                          <a14:foregroundMark x1="25899" y1="63739" x2="25899" y2="63739"/>
                          <a14:foregroundMark x1="26379" y1="98243" x2="26379" y2="98243"/>
                          <a14:foregroundMark x1="26139" y1="96612" x2="26139" y2="96612"/>
                          <a14:foregroundMark x1="30456" y1="97365" x2="30456" y2="97365"/>
                          <a14:foregroundMark x1="29976" y1="98494" x2="29976" y2="98494"/>
                          <a14:foregroundMark x1="30456" y1="72396" x2="30456" y2="72396"/>
                          <a14:foregroundMark x1="72902" y1="61355" x2="72902" y2="61355"/>
                          <a14:foregroundMark x1="72902" y1="86324" x2="72902" y2="86324"/>
                          <a14:foregroundMark x1="72902" y1="98745" x2="72902" y2="98745"/>
                          <a14:foregroundMark x1="76739" y1="61606" x2="76739" y2="61606"/>
                          <a14:foregroundMark x1="76499" y1="82183" x2="76499" y2="82183"/>
                          <a14:foregroundMark x1="76739" y1="90213" x2="76739" y2="90213"/>
                          <a14:foregroundMark x1="76739" y1="98745" x2="76739" y2="98745"/>
                          <a14:foregroundMark x1="70743" y1="31368" x2="70743" y2="313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767389" y="5156987"/>
              <a:ext cx="567218" cy="1084106"/>
            </a:xfrm>
            <a:prstGeom prst="rect">
              <a:avLst/>
            </a:prstGeom>
          </p:spPr>
        </p:pic>
        <p:cxnSp>
          <p:nvCxnSpPr>
            <p:cNvPr id="99" name="Ευθεία γραμμή σύνδεσης 98"/>
            <p:cNvCxnSpPr/>
            <p:nvPr/>
          </p:nvCxnSpPr>
          <p:spPr>
            <a:xfrm flipV="1">
              <a:off x="7571663" y="4885028"/>
              <a:ext cx="464183" cy="69162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Ευθεία γραμμή σύνδεσης 101"/>
            <p:cNvCxnSpPr/>
            <p:nvPr/>
          </p:nvCxnSpPr>
          <p:spPr>
            <a:xfrm>
              <a:off x="7559499" y="5818322"/>
              <a:ext cx="475007" cy="47383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Ομάδα 95"/>
          <p:cNvGrpSpPr/>
          <p:nvPr/>
        </p:nvGrpSpPr>
        <p:grpSpPr>
          <a:xfrm>
            <a:off x="6612539" y="4882256"/>
            <a:ext cx="1433847" cy="1388784"/>
            <a:chOff x="6605899" y="4872955"/>
            <a:chExt cx="1433847" cy="1388784"/>
          </a:xfrm>
        </p:grpSpPr>
        <p:pic>
          <p:nvPicPr>
            <p:cNvPr id="90" name="Εικόνα 8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59" b="100000" l="1733" r="100000">
                          <a14:foregroundMark x1="71287" y1="15327" x2="71287" y2="15327"/>
                          <a14:foregroundMark x1="94307" y1="11055" x2="94307" y2="110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28195">
              <a:off x="6599642" y="5272825"/>
              <a:ext cx="842606" cy="830092"/>
            </a:xfrm>
            <a:prstGeom prst="rect">
              <a:avLst/>
            </a:prstGeom>
          </p:spPr>
        </p:pic>
        <p:cxnSp>
          <p:nvCxnSpPr>
            <p:cNvPr id="92" name="Ευθεία γραμμή σύνδεσης 91"/>
            <p:cNvCxnSpPr/>
            <p:nvPr/>
          </p:nvCxnSpPr>
          <p:spPr>
            <a:xfrm flipV="1">
              <a:off x="7421337" y="4872955"/>
              <a:ext cx="590230" cy="70369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Ευθεία γραμμή σύνδεσης 93"/>
            <p:cNvCxnSpPr/>
            <p:nvPr/>
          </p:nvCxnSpPr>
          <p:spPr>
            <a:xfrm>
              <a:off x="7567259" y="5774148"/>
              <a:ext cx="472487" cy="487591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Ομάδα 110"/>
          <p:cNvGrpSpPr/>
          <p:nvPr/>
        </p:nvGrpSpPr>
        <p:grpSpPr>
          <a:xfrm>
            <a:off x="5416576" y="4701572"/>
            <a:ext cx="2632839" cy="1789256"/>
            <a:chOff x="5416878" y="4695235"/>
            <a:chExt cx="2632839" cy="1789256"/>
          </a:xfrm>
        </p:grpSpPr>
        <p:cxnSp>
          <p:nvCxnSpPr>
            <p:cNvPr id="106" name="Ευθεία γραμμή σύνδεσης 105"/>
            <p:cNvCxnSpPr/>
            <p:nvPr/>
          </p:nvCxnSpPr>
          <p:spPr>
            <a:xfrm flipV="1">
              <a:off x="7475545" y="4885028"/>
              <a:ext cx="574172" cy="64904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Ευθεία γραμμή σύνδεσης 109"/>
            <p:cNvCxnSpPr/>
            <p:nvPr/>
          </p:nvCxnSpPr>
          <p:spPr>
            <a:xfrm>
              <a:off x="7471211" y="5625077"/>
              <a:ext cx="578506" cy="63666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4" name="Εικόνα 103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9339" l="824" r="993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1915">
              <a:off x="5416878" y="4695235"/>
              <a:ext cx="1795171" cy="1789256"/>
            </a:xfrm>
            <a:prstGeom prst="rect">
              <a:avLst/>
            </a:prstGeom>
          </p:spPr>
        </p:pic>
      </p:grpSp>
      <p:sp>
        <p:nvSpPr>
          <p:cNvPr id="112" name="TextBox 111"/>
          <p:cNvSpPr txBox="1"/>
          <p:nvPr/>
        </p:nvSpPr>
        <p:spPr>
          <a:xfrm>
            <a:off x="347952" y="1842916"/>
            <a:ext cx="5748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err="1" smtClean="0">
                <a:solidFill>
                  <a:srgbClr val="FFFF00"/>
                </a:solidFill>
              </a:rPr>
              <a:t>Οπου</a:t>
            </a:r>
            <a:r>
              <a:rPr lang="el-GR" sz="2400" dirty="0" smtClean="0">
                <a:solidFill>
                  <a:srgbClr val="FFFF00"/>
                </a:solidFill>
              </a:rPr>
              <a:t> στη θέση της </a:t>
            </a:r>
            <a:r>
              <a:rPr lang="en-US" sz="2400" dirty="0" smtClean="0">
                <a:solidFill>
                  <a:srgbClr val="FFFF00"/>
                </a:solidFill>
              </a:rPr>
              <a:t>R2 </a:t>
            </a:r>
            <a:r>
              <a:rPr lang="el-GR" sz="2400" dirty="0" smtClean="0">
                <a:solidFill>
                  <a:srgbClr val="FFFF00"/>
                </a:solidFill>
              </a:rPr>
              <a:t>μπορεί να συνδεθεί:</a:t>
            </a:r>
            <a:endParaRPr lang="el-GR" sz="2400" dirty="0">
              <a:solidFill>
                <a:srgbClr val="FFFF0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47952" y="2674802"/>
            <a:ext cx="2694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FFC000"/>
                </a:solidFill>
              </a:rPr>
              <a:t>μία φωτοαντίσταση</a:t>
            </a:r>
            <a:endParaRPr lang="el-GR" sz="2400" dirty="0">
              <a:solidFill>
                <a:srgbClr val="FFC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564443" y="3831790"/>
            <a:ext cx="2002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FFC000"/>
                </a:solidFill>
              </a:rPr>
              <a:t>ένα</a:t>
            </a:r>
            <a:r>
              <a:rPr lang="en-US" sz="2400" dirty="0" smtClean="0">
                <a:solidFill>
                  <a:srgbClr val="FFC000"/>
                </a:solidFill>
              </a:rPr>
              <a:t> thermistor</a:t>
            </a:r>
            <a:r>
              <a:rPr lang="el-GR" sz="2400" dirty="0" smtClean="0">
                <a:solidFill>
                  <a:srgbClr val="FFC000"/>
                </a:solidFill>
              </a:rPr>
              <a:t> </a:t>
            </a:r>
            <a:endParaRPr lang="el-GR" sz="2400" dirty="0">
              <a:solidFill>
                <a:srgbClr val="FFC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39068" y="5253308"/>
            <a:ext cx="340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smtClean="0">
                <a:solidFill>
                  <a:srgbClr val="FFC000"/>
                </a:solidFill>
              </a:rPr>
              <a:t>ένας </a:t>
            </a:r>
            <a:r>
              <a:rPr lang="el-GR" sz="2400" dirty="0" smtClean="0">
                <a:solidFill>
                  <a:srgbClr val="FFC000"/>
                </a:solidFill>
              </a:rPr>
              <a:t>αισθητήρας κάμψης</a:t>
            </a:r>
            <a:endParaRPr lang="el-GR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2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2" grpId="0"/>
      <p:bldP spid="113" grpId="0"/>
      <p:bldP spid="113" grpId="1"/>
      <p:bldP spid="114" grpId="0"/>
      <p:bldP spid="114" grpId="1"/>
      <p:bldP spid="1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40140" y="279400"/>
            <a:ext cx="9111721" cy="834496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ΔΙΑΙΡΕΤΗΣ ΤΑΣΗΣ </a:t>
            </a:r>
            <a:r>
              <a:rPr lang="el-GR" b="1" cap="none" dirty="0">
                <a:solidFill>
                  <a:schemeClr val="accent3">
                    <a:lumMod val="75000"/>
                  </a:schemeClr>
                </a:solidFill>
              </a:rPr>
              <a:t>και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 ΜΙΚΡΟΕΛΕΓΚΤΕΣ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35622" y="1140051"/>
            <a:ext cx="2520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</a:rPr>
              <a:t>Επιλογή της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R1</a:t>
            </a:r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l-GR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Εικόνα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" b="99854" l="104" r="100000">
                        <a14:foregroundMark x1="14449" y1="6122" x2="14449" y2="6122"/>
                        <a14:foregroundMark x1="16736" y1="6268" x2="16736" y2="6268"/>
                        <a14:foregroundMark x1="20374" y1="4373" x2="20374" y2="4373"/>
                        <a14:foregroundMark x1="33992" y1="80904" x2="33992" y2="80904"/>
                        <a14:foregroundMark x1="31497" y1="80466" x2="31497" y2="80466"/>
                        <a14:foregroundMark x1="43035" y1="82799" x2="43035" y2="82799"/>
                        <a14:foregroundMark x1="58212" y1="24344" x2="58212" y2="24344"/>
                        <a14:foregroundMark x1="59563" y1="26676" x2="59563" y2="26676"/>
                        <a14:foregroundMark x1="61435" y1="29883" x2="61435" y2="29883"/>
                        <a14:foregroundMark x1="66008" y1="29883" x2="66008" y2="29883"/>
                        <a14:foregroundMark x1="57484" y1="30466" x2="57484" y2="30466"/>
                        <a14:foregroundMark x1="51871" y1="25948" x2="51871" y2="25948"/>
                        <a14:foregroundMark x1="81497" y1="27114" x2="81497" y2="27114"/>
                        <a14:foregroundMark x1="81185" y1="24344" x2="81185" y2="24344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2027" y="2245327"/>
            <a:ext cx="4178477" cy="2979663"/>
          </a:xfrm>
          <a:prstGeom prst="rect">
            <a:avLst/>
          </a:prstGeom>
        </p:spPr>
      </p:pic>
      <p:pic>
        <p:nvPicPr>
          <p:cNvPr id="14" name="Picture 4" descr="Resistor - ClipArt Best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82738" y="3581945"/>
            <a:ext cx="2214080" cy="74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581592" y="3822762"/>
            <a:ext cx="241016" cy="244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84849" y="5494484"/>
            <a:ext cx="265003" cy="244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R2</a:t>
            </a:r>
            <a:endParaRPr lang="en-US" dirty="0"/>
          </a:p>
        </p:txBody>
      </p:sp>
      <p:cxnSp>
        <p:nvCxnSpPr>
          <p:cNvPr id="18" name="Ευθύγραμμο βέλος σύνδεσης 17"/>
          <p:cNvCxnSpPr/>
          <p:nvPr/>
        </p:nvCxnSpPr>
        <p:spPr>
          <a:xfrm flipH="1">
            <a:off x="8126346" y="3240176"/>
            <a:ext cx="420959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20"/>
          <p:cNvCxnSpPr/>
          <p:nvPr/>
        </p:nvCxnSpPr>
        <p:spPr>
          <a:xfrm>
            <a:off x="8539625" y="4221135"/>
            <a:ext cx="7680" cy="42001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εία γραμμή σύνδεσης 21"/>
          <p:cNvCxnSpPr/>
          <p:nvPr/>
        </p:nvCxnSpPr>
        <p:spPr>
          <a:xfrm>
            <a:off x="8537269" y="3250198"/>
            <a:ext cx="0" cy="59046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427452" y="3926089"/>
            <a:ext cx="246773" cy="244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V1</a:t>
            </a:r>
            <a:endParaRPr lang="en-US" dirty="0"/>
          </a:p>
        </p:txBody>
      </p:sp>
      <p:grpSp>
        <p:nvGrpSpPr>
          <p:cNvPr id="25" name="Ομάδα 24"/>
          <p:cNvGrpSpPr/>
          <p:nvPr/>
        </p:nvGrpSpPr>
        <p:grpSpPr>
          <a:xfrm>
            <a:off x="8049717" y="4641148"/>
            <a:ext cx="641398" cy="1057892"/>
            <a:chOff x="3446215" y="3454568"/>
            <a:chExt cx="1071606" cy="1596159"/>
          </a:xfrm>
        </p:grpSpPr>
        <p:sp>
          <p:nvSpPr>
            <p:cNvPr id="29" name="Δωδεκάγωνο 28"/>
            <p:cNvSpPr/>
            <p:nvPr/>
          </p:nvSpPr>
          <p:spPr>
            <a:xfrm>
              <a:off x="3446215" y="3682979"/>
              <a:ext cx="133858" cy="121342"/>
            </a:xfrm>
            <a:prstGeom prst="dodecagon">
              <a:avLst/>
            </a:pr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Ευθύγραμμο βέλος σύνδεσης 30"/>
            <p:cNvCxnSpPr/>
            <p:nvPr/>
          </p:nvCxnSpPr>
          <p:spPr>
            <a:xfrm flipH="1">
              <a:off x="3574242" y="3454568"/>
              <a:ext cx="686545" cy="209784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065454" y="4681394"/>
              <a:ext cx="452367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V2</a:t>
              </a:r>
              <a:endParaRPr lang="en-US" dirty="0"/>
            </a:p>
          </p:txBody>
        </p:sp>
      </p:grpSp>
      <p:pic>
        <p:nvPicPr>
          <p:cNvPr id="56" name="Εικόνα 55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848" y="6023375"/>
            <a:ext cx="615070" cy="934906"/>
          </a:xfrm>
          <a:prstGeom prst="rect">
            <a:avLst/>
          </a:prstGeom>
        </p:spPr>
      </p:pic>
      <p:cxnSp>
        <p:nvCxnSpPr>
          <p:cNvPr id="65" name="Ευθεία γραμμή σύνδεσης 64"/>
          <p:cNvCxnSpPr/>
          <p:nvPr/>
        </p:nvCxnSpPr>
        <p:spPr>
          <a:xfrm flipV="1">
            <a:off x="8126346" y="4821970"/>
            <a:ext cx="1125161" cy="1077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Ευθύγραμμο βέλος σύνδεσης 67"/>
          <p:cNvCxnSpPr/>
          <p:nvPr/>
        </p:nvCxnSpPr>
        <p:spPr>
          <a:xfrm flipH="1">
            <a:off x="8121328" y="6171634"/>
            <a:ext cx="420959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Ευθύγραμμο βέλος σύνδεσης 68"/>
          <p:cNvCxnSpPr/>
          <p:nvPr/>
        </p:nvCxnSpPr>
        <p:spPr>
          <a:xfrm flipH="1" flipV="1">
            <a:off x="8156328" y="4885028"/>
            <a:ext cx="380941" cy="17886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Ευθεία γραμμή σύνδεσης 70"/>
          <p:cNvCxnSpPr/>
          <p:nvPr/>
        </p:nvCxnSpPr>
        <p:spPr>
          <a:xfrm>
            <a:off x="8555735" y="5781095"/>
            <a:ext cx="0" cy="390539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Ευθεία γραμμή σύνδεσης 71"/>
          <p:cNvCxnSpPr/>
          <p:nvPr/>
        </p:nvCxnSpPr>
        <p:spPr>
          <a:xfrm>
            <a:off x="8543465" y="5064128"/>
            <a:ext cx="7680" cy="42001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Ευθεία γραμμή σύνδεσης 74"/>
          <p:cNvCxnSpPr/>
          <p:nvPr/>
        </p:nvCxnSpPr>
        <p:spPr>
          <a:xfrm flipH="1">
            <a:off x="8937573" y="4122114"/>
            <a:ext cx="2908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Ευθεία γραμμή σύνδεσης 76"/>
          <p:cNvCxnSpPr/>
          <p:nvPr/>
        </p:nvCxnSpPr>
        <p:spPr>
          <a:xfrm flipH="1" flipV="1">
            <a:off x="8929142" y="3131723"/>
            <a:ext cx="8431" cy="990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Ευθεία γραμμή σύνδεσης 79"/>
          <p:cNvCxnSpPr/>
          <p:nvPr/>
        </p:nvCxnSpPr>
        <p:spPr>
          <a:xfrm>
            <a:off x="8088298" y="3131723"/>
            <a:ext cx="840844" cy="134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Ευθεία γραμμή σύνδεσης 81"/>
          <p:cNvCxnSpPr/>
          <p:nvPr/>
        </p:nvCxnSpPr>
        <p:spPr>
          <a:xfrm flipH="1">
            <a:off x="8948223" y="4396399"/>
            <a:ext cx="28642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Ευθεία γραμμή σύνδεσης 85"/>
          <p:cNvCxnSpPr/>
          <p:nvPr/>
        </p:nvCxnSpPr>
        <p:spPr>
          <a:xfrm>
            <a:off x="8948223" y="4396399"/>
            <a:ext cx="0" cy="190028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Ευθεία γραμμή σύνδεσης 87"/>
          <p:cNvCxnSpPr/>
          <p:nvPr/>
        </p:nvCxnSpPr>
        <p:spPr>
          <a:xfrm flipH="1" flipV="1">
            <a:off x="8088298" y="6292158"/>
            <a:ext cx="859925" cy="452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Έλλειψη 88"/>
          <p:cNvSpPr/>
          <p:nvPr/>
        </p:nvSpPr>
        <p:spPr>
          <a:xfrm>
            <a:off x="8053120" y="6261739"/>
            <a:ext cx="70354" cy="608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96" name="Ομάδα 95"/>
          <p:cNvGrpSpPr/>
          <p:nvPr/>
        </p:nvGrpSpPr>
        <p:grpSpPr>
          <a:xfrm>
            <a:off x="6612539" y="4882256"/>
            <a:ext cx="1433847" cy="1388784"/>
            <a:chOff x="6605899" y="4872955"/>
            <a:chExt cx="1433847" cy="1388784"/>
          </a:xfrm>
        </p:grpSpPr>
        <p:pic>
          <p:nvPicPr>
            <p:cNvPr id="90" name="Εικόνα 8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59" b="100000" l="1733" r="100000">
                          <a14:foregroundMark x1="71287" y1="15327" x2="71287" y2="15327"/>
                          <a14:foregroundMark x1="94307" y1="11055" x2="94307" y2="110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28195">
              <a:off x="6599642" y="5272825"/>
              <a:ext cx="842606" cy="830092"/>
            </a:xfrm>
            <a:prstGeom prst="rect">
              <a:avLst/>
            </a:prstGeom>
          </p:spPr>
        </p:pic>
        <p:cxnSp>
          <p:nvCxnSpPr>
            <p:cNvPr id="92" name="Ευθεία γραμμή σύνδεσης 91"/>
            <p:cNvCxnSpPr/>
            <p:nvPr/>
          </p:nvCxnSpPr>
          <p:spPr>
            <a:xfrm flipV="1">
              <a:off x="7421337" y="4872955"/>
              <a:ext cx="590230" cy="70369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Ευθεία γραμμή σύνδεσης 93"/>
            <p:cNvCxnSpPr/>
            <p:nvPr/>
          </p:nvCxnSpPr>
          <p:spPr>
            <a:xfrm>
              <a:off x="7567259" y="5774148"/>
              <a:ext cx="472487" cy="487591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Box 111"/>
          <p:cNvSpPr txBox="1"/>
          <p:nvPr/>
        </p:nvSpPr>
        <p:spPr>
          <a:xfrm>
            <a:off x="52251" y="1663230"/>
            <a:ext cx="8880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err="1" smtClean="0">
                <a:solidFill>
                  <a:srgbClr val="FFFF00"/>
                </a:solidFill>
              </a:rPr>
              <a:t>Ενας</a:t>
            </a:r>
            <a:r>
              <a:rPr lang="el-GR" sz="2400" dirty="0" smtClean="0">
                <a:solidFill>
                  <a:srgbClr val="FFFF00"/>
                </a:solidFill>
              </a:rPr>
              <a:t> απλοϊκ</a:t>
            </a:r>
            <a:r>
              <a:rPr lang="el-GR" sz="2400" dirty="0">
                <a:solidFill>
                  <a:srgbClr val="FFFF00"/>
                </a:solidFill>
              </a:rPr>
              <a:t>ό</a:t>
            </a:r>
            <a:r>
              <a:rPr lang="el-GR" sz="2400" dirty="0" smtClean="0">
                <a:solidFill>
                  <a:srgbClr val="FFFF00"/>
                </a:solidFill>
              </a:rPr>
              <a:t>ς τρόπος επιλογής της τιμής της </a:t>
            </a:r>
            <a:r>
              <a:rPr lang="en-US" sz="2400" dirty="0" smtClean="0">
                <a:solidFill>
                  <a:srgbClr val="FFFF00"/>
                </a:solidFill>
              </a:rPr>
              <a:t>R1</a:t>
            </a:r>
            <a:r>
              <a:rPr lang="el-GR" sz="2400" dirty="0" smtClean="0">
                <a:solidFill>
                  <a:srgbClr val="FFFF00"/>
                </a:solidFill>
              </a:rPr>
              <a:t> είναι να επιλέξουμε να έχει </a:t>
            </a:r>
            <a:r>
              <a:rPr lang="el-GR" sz="2400" u="sng" dirty="0" smtClean="0">
                <a:solidFill>
                  <a:srgbClr val="FFFF00"/>
                </a:solidFill>
              </a:rPr>
              <a:t>ίδια τιμή με την αντίστασή τους αισθητηρίου στον μέσον της περιοχής λειτουργίας</a:t>
            </a:r>
            <a:r>
              <a:rPr lang="el-GR" sz="2400" dirty="0" smtClean="0">
                <a:solidFill>
                  <a:srgbClr val="FFFF00"/>
                </a:solidFill>
              </a:rPr>
              <a:t> που μας ενδιαφέρει. </a:t>
            </a:r>
            <a:endParaRPr lang="el-GR" sz="2400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251" y="5207812"/>
            <a:ext cx="5230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 smtClean="0">
                <a:solidFill>
                  <a:srgbClr val="FFFF00"/>
                </a:solidFill>
              </a:rPr>
              <a:t>Π.χ. η συγκεκριμένη φωτοαντίσταση σ΄ ένα μέσο επίπεδο φωτισμού έχει τιμή 1ΚΩ. </a:t>
            </a:r>
            <a:endParaRPr lang="el-GR" sz="2000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251" y="3631742"/>
            <a:ext cx="7375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 smtClean="0">
                <a:solidFill>
                  <a:srgbClr val="FFFF00"/>
                </a:solidFill>
              </a:rPr>
              <a:t>Αν επιλέξουμε και την </a:t>
            </a:r>
            <a:r>
              <a:rPr lang="en-US" sz="2000" dirty="0" smtClean="0">
                <a:solidFill>
                  <a:srgbClr val="FFFF00"/>
                </a:solidFill>
              </a:rPr>
              <a:t>R1 </a:t>
            </a:r>
            <a:r>
              <a:rPr lang="el-GR" sz="2000" dirty="0" smtClean="0">
                <a:solidFill>
                  <a:srgbClr val="FFFF00"/>
                </a:solidFill>
              </a:rPr>
              <a:t>να είναι 1ΚΩ σ΄ ένα μέσο επίπεδο φωτισμού, η τάση </a:t>
            </a:r>
            <a:r>
              <a:rPr lang="en-US" sz="2000" dirty="0" smtClean="0">
                <a:solidFill>
                  <a:srgbClr val="FFFF00"/>
                </a:solidFill>
              </a:rPr>
              <a:t>V2</a:t>
            </a:r>
            <a:r>
              <a:rPr lang="el-GR" sz="2000" dirty="0" smtClean="0">
                <a:solidFill>
                  <a:srgbClr val="FFFF00"/>
                </a:solidFill>
              </a:rPr>
              <a:t> θα έχει τιμή 2,5</a:t>
            </a:r>
            <a:r>
              <a:rPr lang="en-US" sz="2000" dirty="0" smtClean="0">
                <a:solidFill>
                  <a:srgbClr val="FFFF00"/>
                </a:solidFill>
              </a:rPr>
              <a:t>V</a:t>
            </a:r>
            <a:r>
              <a:rPr lang="el-GR" sz="2000" dirty="0" smtClean="0">
                <a:solidFill>
                  <a:srgbClr val="FFFF00"/>
                </a:solidFill>
              </a:rPr>
              <a:t> περίπου. </a:t>
            </a:r>
            <a:endParaRPr lang="el-GR" sz="2000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251" y="6087684"/>
            <a:ext cx="7542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 smtClean="0">
                <a:solidFill>
                  <a:srgbClr val="FFFF00"/>
                </a:solidFill>
              </a:rPr>
              <a:t>Αν αυξηθεί η φωτεινότητα, η τάση αυτή θα μειωθεί τείνοντας στα 0</a:t>
            </a:r>
            <a:r>
              <a:rPr lang="en-US" sz="2000" dirty="0" smtClean="0">
                <a:solidFill>
                  <a:srgbClr val="FFFF00"/>
                </a:solidFill>
              </a:rPr>
              <a:t>V</a:t>
            </a:r>
            <a:r>
              <a:rPr lang="el-GR" sz="2000" dirty="0" smtClean="0">
                <a:solidFill>
                  <a:srgbClr val="FFFF00"/>
                </a:solidFill>
              </a:rPr>
              <a:t>. </a:t>
            </a:r>
            <a:endParaRPr lang="el-GR" sz="2000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251" y="4605440"/>
            <a:ext cx="7573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 smtClean="0">
                <a:solidFill>
                  <a:srgbClr val="FFFF00"/>
                </a:solidFill>
              </a:rPr>
              <a:t>Αν μειωθεί η φωτεινότητα, η τάση αυτή θα αυξηθεί τείνοντας στα </a:t>
            </a:r>
            <a:r>
              <a:rPr lang="en-US" sz="2000" dirty="0" smtClean="0">
                <a:solidFill>
                  <a:srgbClr val="FFFF00"/>
                </a:solidFill>
              </a:rPr>
              <a:t>5V</a:t>
            </a:r>
            <a:r>
              <a:rPr lang="el-GR" sz="2000" dirty="0" smtClean="0">
                <a:solidFill>
                  <a:srgbClr val="FFFF00"/>
                </a:solidFill>
              </a:rPr>
              <a:t>. </a:t>
            </a:r>
            <a:endParaRPr lang="el-GR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63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2" grpId="0"/>
      <p:bldP spid="46" grpId="0"/>
      <p:bldP spid="47" grpId="0"/>
      <p:bldP spid="48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40140" y="279400"/>
            <a:ext cx="9111721" cy="834496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ΔΙΑΙΡΕΤΗΣ ΤΑΣΗΣ </a:t>
            </a:r>
            <a:r>
              <a:rPr lang="el-GR" b="1" cap="none" dirty="0">
                <a:solidFill>
                  <a:schemeClr val="accent3">
                    <a:lumMod val="75000"/>
                  </a:schemeClr>
                </a:solidFill>
              </a:rPr>
              <a:t>και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 ΜΙΚΡΟΕΛΕΓΚΤΕΣ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31" b="95593" l="631" r="99054">
                        <a14:foregroundMark x1="56782" y1="51864" x2="56782" y2="51864"/>
                        <a14:foregroundMark x1="67823" y1="49831" x2="67823" y2="49831"/>
                        <a14:foregroundMark x1="51104" y1="49492" x2="51104" y2="49492"/>
                        <a14:backgroundMark x1="51420" y1="53559" x2="51420" y2="53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755" y="1704660"/>
            <a:ext cx="1724257" cy="16045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42363" y="2153013"/>
            <a:ext cx="1949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FFFF00"/>
                </a:solidFill>
              </a:rPr>
              <a:t>Το κάθε ένα έχει ανάλυση </a:t>
            </a:r>
            <a:r>
              <a:rPr lang="en-US" sz="2000" dirty="0" smtClean="0">
                <a:solidFill>
                  <a:srgbClr val="FFFF00"/>
                </a:solidFill>
              </a:rPr>
              <a:t>10 bits</a:t>
            </a:r>
            <a:r>
              <a:rPr lang="el-GR" sz="2000" dirty="0" smtClean="0">
                <a:solidFill>
                  <a:srgbClr val="FFFF00"/>
                </a:solidFill>
              </a:rPr>
              <a:t>.</a:t>
            </a:r>
            <a:endParaRPr lang="el-GR" sz="20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551" y="1021684"/>
            <a:ext cx="10808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 smtClean="0">
                <a:solidFill>
                  <a:srgbClr val="7030A0"/>
                </a:solidFill>
              </a:rPr>
              <a:t>Ο συγκεκριμένος μικροελεγκτής έχει έξι </a:t>
            </a:r>
            <a:r>
              <a:rPr lang="en-US" sz="2000" dirty="0" smtClean="0">
                <a:solidFill>
                  <a:srgbClr val="7030A0"/>
                </a:solidFill>
              </a:rPr>
              <a:t>analogue to Digital Converters </a:t>
            </a:r>
            <a:r>
              <a:rPr lang="el-GR" sz="2000" dirty="0" smtClean="0">
                <a:solidFill>
                  <a:srgbClr val="7030A0"/>
                </a:solidFill>
              </a:rPr>
              <a:t>ή πιο </a:t>
            </a:r>
            <a:r>
              <a:rPr lang="el-GR" sz="2000" dirty="0" smtClean="0">
                <a:solidFill>
                  <a:srgbClr val="7030A0"/>
                </a:solidFill>
              </a:rPr>
              <a:t>σωστά </a:t>
            </a:r>
            <a:r>
              <a:rPr lang="el-GR" sz="2000" dirty="0" smtClean="0">
                <a:solidFill>
                  <a:srgbClr val="7030A0"/>
                </a:solidFill>
              </a:rPr>
              <a:t>έξι κανάλια </a:t>
            </a:r>
            <a:r>
              <a:rPr lang="en-US" sz="2000" dirty="0" smtClean="0">
                <a:solidFill>
                  <a:srgbClr val="7030A0"/>
                </a:solidFill>
              </a:rPr>
              <a:t>ADC</a:t>
            </a:r>
            <a:r>
              <a:rPr lang="el-GR" sz="2000" dirty="0" smtClean="0">
                <a:solidFill>
                  <a:srgbClr val="7030A0"/>
                </a:solidFill>
              </a:rPr>
              <a:t>.</a:t>
            </a:r>
            <a:endParaRPr lang="el-GR" sz="2000" dirty="0">
              <a:solidFill>
                <a:srgbClr val="7030A0"/>
              </a:solidFill>
            </a:endParaRPr>
          </a:p>
        </p:txBody>
      </p:sp>
      <p:grpSp>
        <p:nvGrpSpPr>
          <p:cNvPr id="30" name="Ομάδα 29"/>
          <p:cNvGrpSpPr/>
          <p:nvPr/>
        </p:nvGrpSpPr>
        <p:grpSpPr>
          <a:xfrm>
            <a:off x="1087001" y="1545639"/>
            <a:ext cx="5458558" cy="5312361"/>
            <a:chOff x="1087001" y="1545639"/>
            <a:chExt cx="5458558" cy="5312361"/>
          </a:xfrm>
        </p:grpSpPr>
        <p:grpSp>
          <p:nvGrpSpPr>
            <p:cNvPr id="10" name="Ομάδα 9"/>
            <p:cNvGrpSpPr/>
            <p:nvPr/>
          </p:nvGrpSpPr>
          <p:grpSpPr>
            <a:xfrm>
              <a:off x="1087001" y="1545639"/>
              <a:ext cx="5458558" cy="5312361"/>
              <a:chOff x="6612539" y="1645920"/>
              <a:chExt cx="5458558" cy="5312361"/>
            </a:xfrm>
          </p:grpSpPr>
          <p:grpSp>
            <p:nvGrpSpPr>
              <p:cNvPr id="6" name="Ομάδα 5"/>
              <p:cNvGrpSpPr/>
              <p:nvPr/>
            </p:nvGrpSpPr>
            <p:grpSpPr>
              <a:xfrm>
                <a:off x="7581592" y="2849810"/>
                <a:ext cx="1669915" cy="2889458"/>
                <a:chOff x="7581592" y="2849810"/>
                <a:chExt cx="1669915" cy="2889458"/>
              </a:xfrm>
            </p:grpSpPr>
            <p:cxnSp>
              <p:nvCxnSpPr>
                <p:cNvPr id="75" name="Ευθεία γραμμή σύνδεσης 74"/>
                <p:cNvCxnSpPr/>
                <p:nvPr/>
              </p:nvCxnSpPr>
              <p:spPr>
                <a:xfrm flipH="1">
                  <a:off x="8937573" y="4122114"/>
                  <a:ext cx="290816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4" name="Picture 4" descr="Resistor - ClipArt Best"/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6982738" y="3581945"/>
                  <a:ext cx="2214080" cy="7498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7581592" y="3822762"/>
                  <a:ext cx="241016" cy="2447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R1</a:t>
                  </a:r>
                  <a:endParaRPr lang="en-US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7584849" y="5494484"/>
                  <a:ext cx="265003" cy="2447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R2</a:t>
                  </a:r>
                  <a:endParaRPr lang="en-US" dirty="0"/>
                </a:p>
              </p:txBody>
            </p:sp>
            <p:cxnSp>
              <p:nvCxnSpPr>
                <p:cNvPr id="18" name="Ευθύγραμμο βέλος σύνδεσης 17"/>
                <p:cNvCxnSpPr/>
                <p:nvPr/>
              </p:nvCxnSpPr>
              <p:spPr>
                <a:xfrm flipH="1">
                  <a:off x="8126346" y="3240176"/>
                  <a:ext cx="420959" cy="0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Ευθεία γραμμή σύνδεσης 20"/>
                <p:cNvCxnSpPr/>
                <p:nvPr/>
              </p:nvCxnSpPr>
              <p:spPr>
                <a:xfrm>
                  <a:off x="8539625" y="4221135"/>
                  <a:ext cx="7680" cy="420013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Ευθεία γραμμή σύνδεσης 21"/>
                <p:cNvCxnSpPr/>
                <p:nvPr/>
              </p:nvCxnSpPr>
              <p:spPr>
                <a:xfrm>
                  <a:off x="8537269" y="3250198"/>
                  <a:ext cx="0" cy="590463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/>
                <p:cNvSpPr txBox="1"/>
                <p:nvPr/>
              </p:nvSpPr>
              <p:spPr>
                <a:xfrm>
                  <a:off x="8427452" y="3926089"/>
                  <a:ext cx="246773" cy="2447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V1</a:t>
                  </a:r>
                  <a:endParaRPr lang="en-US" dirty="0"/>
                </a:p>
              </p:txBody>
            </p:sp>
            <p:sp>
              <p:nvSpPr>
                <p:cNvPr id="29" name="Δωδεκάγωνο 28"/>
                <p:cNvSpPr/>
                <p:nvPr/>
              </p:nvSpPr>
              <p:spPr>
                <a:xfrm>
                  <a:off x="8049717" y="4792533"/>
                  <a:ext cx="80119" cy="80422"/>
                </a:xfrm>
                <a:prstGeom prst="dodecagon">
                  <a:avLst/>
                </a:prstGeom>
                <a:solidFill>
                  <a:schemeClr val="accent2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1" name="Ευθύγραμμο βέλος σύνδεσης 30"/>
                <p:cNvCxnSpPr/>
                <p:nvPr/>
              </p:nvCxnSpPr>
              <p:spPr>
                <a:xfrm flipH="1">
                  <a:off x="8126346" y="4641148"/>
                  <a:ext cx="410924" cy="139039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/>
                <p:cNvSpPr txBox="1"/>
                <p:nvPr/>
              </p:nvSpPr>
              <p:spPr>
                <a:xfrm>
                  <a:off x="8420356" y="5454256"/>
                  <a:ext cx="270759" cy="2447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V2</a:t>
                  </a:r>
                  <a:endParaRPr lang="en-US" dirty="0"/>
                </a:p>
              </p:txBody>
            </p:sp>
            <p:cxnSp>
              <p:nvCxnSpPr>
                <p:cNvPr id="65" name="Ευθεία γραμμή σύνδεσης 64"/>
                <p:cNvCxnSpPr/>
                <p:nvPr/>
              </p:nvCxnSpPr>
              <p:spPr>
                <a:xfrm flipV="1">
                  <a:off x="8126346" y="4821970"/>
                  <a:ext cx="1125161" cy="10774"/>
                </a:xfrm>
                <a:prstGeom prst="line">
                  <a:avLst/>
                </a:prstGeom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Ευθύγραμμο βέλος σύνδεσης 68"/>
                <p:cNvCxnSpPr/>
                <p:nvPr/>
              </p:nvCxnSpPr>
              <p:spPr>
                <a:xfrm flipH="1" flipV="1">
                  <a:off x="8156328" y="4885028"/>
                  <a:ext cx="380941" cy="178862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Ευθεία γραμμή σύνδεσης 71"/>
                <p:cNvCxnSpPr/>
                <p:nvPr/>
              </p:nvCxnSpPr>
              <p:spPr>
                <a:xfrm>
                  <a:off x="8543465" y="5064128"/>
                  <a:ext cx="7680" cy="420013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Ευθεία γραμμή σύνδεσης 76"/>
                <p:cNvCxnSpPr/>
                <p:nvPr/>
              </p:nvCxnSpPr>
              <p:spPr>
                <a:xfrm flipH="1" flipV="1">
                  <a:off x="8929142" y="3131723"/>
                  <a:ext cx="8431" cy="990391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Ευθεία γραμμή σύνδεσης 79"/>
                <p:cNvCxnSpPr/>
                <p:nvPr/>
              </p:nvCxnSpPr>
              <p:spPr>
                <a:xfrm>
                  <a:off x="8088298" y="3131723"/>
                  <a:ext cx="840844" cy="13451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Ομάδα 8"/>
              <p:cNvGrpSpPr/>
              <p:nvPr/>
            </p:nvGrpSpPr>
            <p:grpSpPr>
              <a:xfrm>
                <a:off x="6612539" y="1645920"/>
                <a:ext cx="5458558" cy="5312361"/>
                <a:chOff x="6612539" y="1645920"/>
                <a:chExt cx="5458558" cy="5312361"/>
              </a:xfrm>
            </p:grpSpPr>
            <p:pic>
              <p:nvPicPr>
                <p:cNvPr id="56" name="Εικόνα 55"/>
                <p:cNvPicPr>
                  <a:picLocks noChangeAspect="1"/>
                </p:cNvPicPr>
                <p:nvPr/>
              </p:nvPicPr>
              <p:blipFill>
                <a:blip r:embed="rId5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3848" y="6023375"/>
                  <a:ext cx="615070" cy="934906"/>
                </a:xfrm>
                <a:prstGeom prst="rect">
                  <a:avLst/>
                </a:prstGeom>
              </p:spPr>
            </p:pic>
            <p:sp>
              <p:nvSpPr>
                <p:cNvPr id="89" name="Έλλειψη 88"/>
                <p:cNvSpPr/>
                <p:nvPr/>
              </p:nvSpPr>
              <p:spPr>
                <a:xfrm>
                  <a:off x="8053120" y="6261739"/>
                  <a:ext cx="70354" cy="6083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pic>
              <p:nvPicPr>
                <p:cNvPr id="7" name="Εικόνα 5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92" b="99854" l="104" r="100000">
                              <a14:foregroundMark x1="14449" y1="6122" x2="14449" y2="6122"/>
                              <a14:foregroundMark x1="16736" y1="6268" x2="16736" y2="6268"/>
                              <a14:foregroundMark x1="20374" y1="4373" x2="20374" y2="4373"/>
                              <a14:foregroundMark x1="33992" y1="80904" x2="33992" y2="80904"/>
                              <a14:foregroundMark x1="31497" y1="80466" x2="31497" y2="80466"/>
                              <a14:foregroundMark x1="43035" y1="82799" x2="43035" y2="82799"/>
                              <a14:foregroundMark x1="58212" y1="24344" x2="58212" y2="24344"/>
                              <a14:foregroundMark x1="59563" y1="26676" x2="59563" y2="26676"/>
                              <a14:foregroundMark x1="61435" y1="29883" x2="61435" y2="29883"/>
                              <a14:foregroundMark x1="66008" y1="29883" x2="66008" y2="29883"/>
                              <a14:foregroundMark x1="57484" y1="30466" x2="57484" y2="30466"/>
                              <a14:foregroundMark x1="51871" y1="25948" x2="51871" y2="25948"/>
                              <a14:foregroundMark x1="81497" y1="27114" x2="81497" y2="27114"/>
                              <a14:foregroundMark x1="81185" y1="24344" x2="81185" y2="24344"/>
                            </a14:backgroundRemoval>
                          </a14:imgEffect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8492027" y="2245327"/>
                  <a:ext cx="4178477" cy="2979663"/>
                </a:xfrm>
                <a:prstGeom prst="rect">
                  <a:avLst/>
                </a:prstGeom>
              </p:spPr>
            </p:pic>
            <p:cxnSp>
              <p:nvCxnSpPr>
                <p:cNvPr id="68" name="Ευθύγραμμο βέλος σύνδεσης 67"/>
                <p:cNvCxnSpPr/>
                <p:nvPr/>
              </p:nvCxnSpPr>
              <p:spPr>
                <a:xfrm flipH="1">
                  <a:off x="8121328" y="6171634"/>
                  <a:ext cx="420959" cy="0"/>
                </a:xfrm>
                <a:prstGeom prst="straightConnector1">
                  <a:avLst/>
                </a:prstGeom>
                <a:ln w="28575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Ευθεία γραμμή σύνδεσης 70"/>
                <p:cNvCxnSpPr/>
                <p:nvPr/>
              </p:nvCxnSpPr>
              <p:spPr>
                <a:xfrm>
                  <a:off x="8555735" y="5781095"/>
                  <a:ext cx="0" cy="390539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Ευθεία γραμμή σύνδεσης 81"/>
                <p:cNvCxnSpPr/>
                <p:nvPr/>
              </p:nvCxnSpPr>
              <p:spPr>
                <a:xfrm flipH="1">
                  <a:off x="8948223" y="4396399"/>
                  <a:ext cx="286421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Ευθεία γραμμή σύνδεσης 85"/>
                <p:cNvCxnSpPr/>
                <p:nvPr/>
              </p:nvCxnSpPr>
              <p:spPr>
                <a:xfrm>
                  <a:off x="8948223" y="4396399"/>
                  <a:ext cx="0" cy="1900286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Ευθεία γραμμή σύνδεσης 87"/>
                <p:cNvCxnSpPr/>
                <p:nvPr/>
              </p:nvCxnSpPr>
              <p:spPr>
                <a:xfrm flipH="1" flipV="1">
                  <a:off x="8088298" y="6292158"/>
                  <a:ext cx="859925" cy="4527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6" name="Ομάδα 95"/>
                <p:cNvGrpSpPr/>
                <p:nvPr/>
              </p:nvGrpSpPr>
              <p:grpSpPr>
                <a:xfrm>
                  <a:off x="6612539" y="4882256"/>
                  <a:ext cx="1433847" cy="1388784"/>
                  <a:chOff x="6605899" y="4872955"/>
                  <a:chExt cx="1433847" cy="1388784"/>
                </a:xfrm>
              </p:grpSpPr>
              <p:pic>
                <p:nvPicPr>
                  <p:cNvPr id="90" name="Εικόνα 89"/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759" b="100000" l="1733" r="100000">
                                <a14:foregroundMark x1="71287" y1="15327" x2="71287" y2="15327"/>
                                <a14:foregroundMark x1="94307" y1="11055" x2="94307" y2="11055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3928195">
                    <a:off x="6599642" y="5272825"/>
                    <a:ext cx="842606" cy="830092"/>
                  </a:xfrm>
                  <a:prstGeom prst="rect">
                    <a:avLst/>
                  </a:prstGeom>
                </p:spPr>
              </p:pic>
              <p:cxnSp>
                <p:nvCxnSpPr>
                  <p:cNvPr id="92" name="Ευθεία γραμμή σύνδεσης 91"/>
                  <p:cNvCxnSpPr/>
                  <p:nvPr/>
                </p:nvCxnSpPr>
                <p:spPr>
                  <a:xfrm flipV="1">
                    <a:off x="7421337" y="4872955"/>
                    <a:ext cx="590230" cy="703693"/>
                  </a:xfrm>
                  <a:prstGeom prst="line">
                    <a:avLst/>
                  </a:prstGeom>
                  <a:ln w="28575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Ευθεία γραμμή σύνδεσης 93"/>
                  <p:cNvCxnSpPr/>
                  <p:nvPr/>
                </p:nvCxnSpPr>
                <p:spPr>
                  <a:xfrm>
                    <a:off x="7567259" y="5774148"/>
                    <a:ext cx="472487" cy="487591"/>
                  </a:xfrm>
                  <a:prstGeom prst="line">
                    <a:avLst/>
                  </a:prstGeom>
                  <a:ln w="28575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13" name="Ευθεία γραμμή σύνδεσης 12"/>
            <p:cNvCxnSpPr/>
            <p:nvPr/>
          </p:nvCxnSpPr>
          <p:spPr>
            <a:xfrm flipH="1" flipV="1">
              <a:off x="3412035" y="4021833"/>
              <a:ext cx="290816" cy="7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>
            <a:xfrm flipH="1" flipV="1">
              <a:off x="3506135" y="4721689"/>
              <a:ext cx="219834" cy="1077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Καμπύλη γραμμή σύνδεσης 32"/>
          <p:cNvCxnSpPr/>
          <p:nvPr/>
        </p:nvCxnSpPr>
        <p:spPr>
          <a:xfrm flipV="1">
            <a:off x="4342051" y="2573868"/>
            <a:ext cx="3752082" cy="2507090"/>
          </a:xfrm>
          <a:prstGeom prst="curvedConnector3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Δεξιό άγκιστρο 36"/>
          <p:cNvSpPr/>
          <p:nvPr/>
        </p:nvSpPr>
        <p:spPr>
          <a:xfrm>
            <a:off x="4118456" y="4682491"/>
            <a:ext cx="145492" cy="803177"/>
          </a:xfrm>
          <a:prstGeom prst="rightBrac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TextBox 38"/>
          <p:cNvSpPr txBox="1"/>
          <p:nvPr/>
        </p:nvSpPr>
        <p:spPr>
          <a:xfrm>
            <a:off x="7321714" y="3722481"/>
            <a:ext cx="4492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FF00"/>
                </a:solidFill>
              </a:rPr>
              <a:t>Για τάση αναφοράς 5</a:t>
            </a:r>
            <a:r>
              <a:rPr lang="en-US" sz="2400" dirty="0" smtClean="0">
                <a:solidFill>
                  <a:srgbClr val="FFFF00"/>
                </a:solidFill>
              </a:rPr>
              <a:t>V,</a:t>
            </a:r>
          </a:p>
          <a:p>
            <a:r>
              <a:rPr lang="el-GR" sz="2400" dirty="0" smtClean="0">
                <a:solidFill>
                  <a:srgbClr val="FFFF00"/>
                </a:solidFill>
              </a:rPr>
              <a:t>η περιοχή τάσεων 0 - </a:t>
            </a:r>
            <a:r>
              <a:rPr lang="el-GR" sz="2400" dirty="0">
                <a:solidFill>
                  <a:srgbClr val="FFFF00"/>
                </a:solidFill>
              </a:rPr>
              <a:t>5</a:t>
            </a:r>
            <a:r>
              <a:rPr lang="en-US" sz="2400" dirty="0" smtClean="0">
                <a:solidFill>
                  <a:srgbClr val="FFFF00"/>
                </a:solidFill>
              </a:rPr>
              <a:t>V</a:t>
            </a:r>
          </a:p>
          <a:p>
            <a:r>
              <a:rPr lang="el-GR" sz="2400" dirty="0" smtClean="0">
                <a:solidFill>
                  <a:srgbClr val="FFFF00"/>
                </a:solidFill>
              </a:rPr>
              <a:t>αναλύεται σε 2</a:t>
            </a:r>
            <a:r>
              <a:rPr lang="el-GR" sz="2400" baseline="30000" dirty="0" smtClean="0">
                <a:solidFill>
                  <a:srgbClr val="FFFF00"/>
                </a:solidFill>
              </a:rPr>
              <a:t>10</a:t>
            </a:r>
            <a:r>
              <a:rPr lang="el-GR" sz="2400" dirty="0" smtClean="0">
                <a:solidFill>
                  <a:srgbClr val="FFFF00"/>
                </a:solidFill>
              </a:rPr>
              <a:t> = 1023 βήματα. </a:t>
            </a:r>
            <a:endParaRPr lang="el-GR" sz="24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4757066" y="5833113"/>
                <a:ext cx="7213000" cy="622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dirty="0" smtClean="0">
                    <a:solidFill>
                      <a:srgbClr val="FFFF00"/>
                    </a:solidFill>
                  </a:rPr>
                  <a:t>Δηλαδη το βήμα κβάντισης είναι: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−0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1023</m:t>
                        </m:r>
                      </m:den>
                    </m:f>
                  </m:oMath>
                </a14:m>
                <a:r>
                  <a:rPr lang="el-GR" sz="24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FFFF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1023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</a:rPr>
                  <a:t> 5mV </a:t>
                </a:r>
                <a:endParaRPr lang="el-GR" sz="2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066" y="5833113"/>
                <a:ext cx="7213000" cy="622222"/>
              </a:xfrm>
              <a:prstGeom prst="rect">
                <a:avLst/>
              </a:prstGeom>
              <a:blipFill rotWithShape="0">
                <a:blip r:embed="rId10"/>
                <a:stretch>
                  <a:fillRect l="-1267" r="-253" b="-98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57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7" grpId="0" animBg="1"/>
      <p:bldP spid="39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40140" y="279400"/>
            <a:ext cx="9111721" cy="834496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ΔΙΑΙΡΕΤΗΣ ΤΑΣΗΣ </a:t>
            </a:r>
            <a:r>
              <a:rPr lang="el-GR" b="1" cap="none" dirty="0">
                <a:solidFill>
                  <a:schemeClr val="accent3">
                    <a:lumMod val="75000"/>
                  </a:schemeClr>
                </a:solidFill>
              </a:rPr>
              <a:t>και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 ΜΙΚΡΟΕΛΕΓΚΤΕΣ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6488" y="1240111"/>
            <a:ext cx="10239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Τυπικός </a:t>
            </a:r>
            <a:r>
              <a:rPr lang="el-GR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κώδικας ανάγνωσης αναλογικής τάσης και αναγωγής στα 5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800" dirty="0">
                <a:solidFill>
                  <a:srgbClr val="7030A0"/>
                </a:solidFill>
              </a:rPr>
              <a:t>.</a:t>
            </a:r>
            <a:endParaRPr lang="el-GR" sz="28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737045" y="2487411"/>
            <a:ext cx="87179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// the loop routine runs over and over again forever</a:t>
            </a:r>
            <a:endParaRPr 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void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loop()                   </a:t>
            </a:r>
            <a:endParaRPr lang="en-US" sz="2000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{</a:t>
            </a:r>
            <a:endParaRPr lang="el-GR" sz="20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 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analogValue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analogRead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(A0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//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read the input on analog pin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</a:p>
          <a:p>
            <a:endParaRPr lang="el-GR" sz="20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//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Convert the analog reading (which goes from 0 - 1023) to a voltage (0 - 5V)</a:t>
            </a:r>
            <a:endParaRPr 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 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float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voltage =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analogValue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* (5.0 / 1023.0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endParaRPr lang="el-GR" sz="20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 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Serial.println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(voltage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);                    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//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print out the value you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read</a:t>
            </a:r>
          </a:p>
          <a:p>
            <a:r>
              <a:rPr lang="en-US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}</a:t>
            </a:r>
            <a:endParaRPr lang="el-GR" sz="2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19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40140" y="279400"/>
            <a:ext cx="9111721" cy="834496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ΔΙΑΙΡΕΤΗΣ ΤΑΣΗΣ </a:t>
            </a:r>
            <a:r>
              <a:rPr lang="el-GR" b="1" cap="none" dirty="0">
                <a:solidFill>
                  <a:schemeClr val="accent3">
                    <a:lumMod val="75000"/>
                  </a:schemeClr>
                </a:solidFill>
              </a:rPr>
              <a:t>και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 ΜΙΚΡΟΕΛΕΓΚΤΕΣ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755" y="1236133"/>
            <a:ext cx="11974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accent4">
                    <a:lumMod val="75000"/>
                  </a:schemeClr>
                </a:solidFill>
              </a:rPr>
              <a:t>Ο μικροελεγκτής καταλαβαίνει τη θέση του, συνδεδεμένου σ’ αυτόν, </a:t>
            </a:r>
            <a:r>
              <a:rPr lang="el-GR" sz="2400" dirty="0" smtClean="0">
                <a:solidFill>
                  <a:schemeClr val="accent4">
                    <a:lumMod val="75000"/>
                  </a:schemeClr>
                </a:solidFill>
              </a:rPr>
              <a:t>μηχανικού διακόπτη </a:t>
            </a:r>
            <a:r>
              <a:rPr lang="el-GR" sz="2400" dirty="0">
                <a:solidFill>
                  <a:schemeClr val="accent4">
                    <a:lumMod val="75000"/>
                  </a:schemeClr>
                </a:solidFill>
              </a:rPr>
              <a:t>και άρα την θέση των ρολλών.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823" y="5088712"/>
            <a:ext cx="1433306" cy="453880"/>
          </a:xfrm>
          <a:prstGeom prst="rect">
            <a:avLst/>
          </a:prstGeom>
        </p:spPr>
      </p:pic>
      <p:pic>
        <p:nvPicPr>
          <p:cNvPr id="7" name="Picture 10" descr="Earthing Stock Illustrations – 79 Earthing Stock Illustrations, Vectors &amp;  Clipart - Dreamstime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125" y1="58375" x2="43125" y2="58375"/>
                        <a14:foregroundMark x1="47375" y1="72000" x2="47375" y2="72000"/>
                        <a14:backgroundMark x1="31375" y1="26625" x2="31375" y2="26625"/>
                        <a14:backgroundMark x1="35875" y1="20750" x2="35875" y2="20750"/>
                        <a14:backgroundMark x1="19125" y1="29875" x2="19125" y2="29875"/>
                        <a14:backgroundMark x1="73885" y1="17834" x2="73885" y2="17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56" y="6001494"/>
            <a:ext cx="653713" cy="65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6754" y="1945165"/>
            <a:ext cx="9698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accent4">
                    <a:lumMod val="75000"/>
                  </a:schemeClr>
                </a:solidFill>
              </a:rPr>
              <a:t>Πως όμως ο μικροελεγκτής καταλαβαίνει τη θέση του </a:t>
            </a:r>
            <a:r>
              <a:rPr lang="el-GR" sz="2400" dirty="0" smtClean="0">
                <a:solidFill>
                  <a:schemeClr val="accent4">
                    <a:lumMod val="75000"/>
                  </a:schemeClr>
                </a:solidFill>
              </a:rPr>
              <a:t>μηχανικού διακόπτη</a:t>
            </a:r>
            <a:r>
              <a:rPr lang="el-GR" sz="2400" dirty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8389" y="2916928"/>
            <a:ext cx="80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rgbClr val="FFFF00"/>
                </a:solidFill>
              </a:rPr>
              <a:t>Απλά,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755" y="5647551"/>
            <a:ext cx="5820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FFFF00"/>
                </a:solidFill>
              </a:rPr>
              <a:t>όταν ο διακόπτης είναι ανοικτός </a:t>
            </a:r>
            <a:r>
              <a:rPr lang="en-US" sz="2000" dirty="0" smtClean="0">
                <a:solidFill>
                  <a:srgbClr val="FFFF00"/>
                </a:solidFill>
              </a:rPr>
              <a:t>(</a:t>
            </a:r>
            <a:r>
              <a:rPr lang="el-GR" sz="2000" dirty="0" smtClean="0">
                <a:solidFill>
                  <a:srgbClr val="FFFF00"/>
                </a:solidFill>
              </a:rPr>
              <a:t>τα ρολλά δεν είναι πλήρως κατεβασμένα) δίνει </a:t>
            </a:r>
            <a:r>
              <a:rPr lang="el-GR" sz="2000" dirty="0">
                <a:solidFill>
                  <a:srgbClr val="FFFF00"/>
                </a:solidFill>
              </a:rPr>
              <a:t>τον μικροελεγκτή 0</a:t>
            </a:r>
            <a:r>
              <a:rPr lang="en-US" sz="2000" dirty="0">
                <a:solidFill>
                  <a:srgbClr val="FFFF00"/>
                </a:solidFill>
              </a:rPr>
              <a:t>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6755" y="3827136"/>
            <a:ext cx="5614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FFFF00"/>
                </a:solidFill>
              </a:rPr>
              <a:t>όταν ο διακόπτης είναι κλειστός </a:t>
            </a:r>
            <a:r>
              <a:rPr lang="en-US" sz="2000" dirty="0" smtClean="0">
                <a:solidFill>
                  <a:srgbClr val="FFFF00"/>
                </a:solidFill>
              </a:rPr>
              <a:t>(</a:t>
            </a:r>
            <a:r>
              <a:rPr lang="el-GR" sz="2000" dirty="0" smtClean="0">
                <a:solidFill>
                  <a:srgbClr val="FFFF00"/>
                </a:solidFill>
              </a:rPr>
              <a:t>τα ρολλά είναι πλήρως κατεβασμένα) δίνει στον </a:t>
            </a:r>
            <a:r>
              <a:rPr lang="el-GR" sz="2000" dirty="0">
                <a:solidFill>
                  <a:srgbClr val="FFFF00"/>
                </a:solidFill>
              </a:rPr>
              <a:t>μικροελεγκτή 5</a:t>
            </a:r>
            <a:r>
              <a:rPr lang="en-US" sz="2000" dirty="0">
                <a:solidFill>
                  <a:srgbClr val="FFFF00"/>
                </a:solidFill>
              </a:rPr>
              <a:t>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7178" y="4737344"/>
            <a:ext cx="565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rgbClr val="FFFF00"/>
                </a:solidFill>
              </a:rPr>
              <a:t>και,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13" name="Εικόνα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2" b="99854" l="104" r="100000">
                        <a14:foregroundMark x1="14449" y1="6122" x2="14449" y2="6122"/>
                        <a14:foregroundMark x1="16736" y1="6268" x2="16736" y2="6268"/>
                        <a14:foregroundMark x1="20374" y1="4373" x2="20374" y2="4373"/>
                        <a14:foregroundMark x1="33992" y1="80904" x2="33992" y2="80904"/>
                        <a14:foregroundMark x1="31497" y1="80466" x2="31497" y2="80466"/>
                        <a14:foregroundMark x1="43035" y1="82799" x2="43035" y2="82799"/>
                        <a14:foregroundMark x1="58212" y1="24344" x2="58212" y2="24344"/>
                        <a14:foregroundMark x1="59563" y1="26676" x2="59563" y2="26676"/>
                        <a14:foregroundMark x1="61435" y1="29883" x2="61435" y2="29883"/>
                        <a14:foregroundMark x1="66008" y1="29883" x2="66008" y2="29883"/>
                        <a14:foregroundMark x1="57484" y1="30466" x2="57484" y2="30466"/>
                        <a14:foregroundMark x1="51871" y1="25948" x2="51871" y2="25948"/>
                        <a14:foregroundMark x1="81497" y1="27114" x2="81497" y2="27114"/>
                        <a14:foregroundMark x1="81185" y1="24344" x2="81185" y2="24344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0709" y="2788774"/>
            <a:ext cx="4178477" cy="29796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24" l="8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37" y="5248630"/>
            <a:ext cx="1283649" cy="22843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8084308" y="5387918"/>
            <a:ext cx="10136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45" b="97021" l="9980" r="89817">
                        <a14:foregroundMark x1="40937" y1="12979" x2="40937" y2="12979"/>
                        <a14:foregroundMark x1="53971" y1="15106" x2="53971" y2="15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56" y="4912835"/>
            <a:ext cx="540049" cy="511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9993" y="6445007"/>
            <a:ext cx="7502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C000"/>
                </a:solidFill>
              </a:rPr>
              <a:t>Η γείωση θεωρείται ότι είναι </a:t>
            </a:r>
            <a:r>
              <a:rPr lang="el-GR" b="1" u="sng" dirty="0" smtClean="0">
                <a:solidFill>
                  <a:srgbClr val="FFC000"/>
                </a:solidFill>
              </a:rPr>
              <a:t>κοινή</a:t>
            </a:r>
            <a:r>
              <a:rPr lang="el-GR" dirty="0" smtClean="0">
                <a:solidFill>
                  <a:srgbClr val="FFC000"/>
                </a:solidFill>
              </a:rPr>
              <a:t> με αυτή της πλακέτας του μικροελεγκτή. </a:t>
            </a:r>
            <a:endParaRPr lang="el-G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7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40140" y="279400"/>
            <a:ext cx="9111721" cy="834496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ΔΙΑΙΡΕΤΗΣ ΤΑΣΗΣ </a:t>
            </a:r>
            <a:r>
              <a:rPr lang="el-GR" b="1" cap="none" dirty="0">
                <a:solidFill>
                  <a:schemeClr val="accent3">
                    <a:lumMod val="75000"/>
                  </a:schemeClr>
                </a:solidFill>
              </a:rPr>
              <a:t>και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 ΜΙΚΡΟΕΛΕΓΚΤΕΣ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1116" y="1020415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err="1" smtClean="0">
                <a:solidFill>
                  <a:srgbClr val="FFFF00"/>
                </a:solidFill>
              </a:rPr>
              <a:t>Χμμ</a:t>
            </a:r>
            <a:r>
              <a:rPr lang="el-GR" sz="2800" dirty="0" smtClean="0">
                <a:solidFill>
                  <a:srgbClr val="FFFF00"/>
                </a:solidFill>
              </a:rPr>
              <a:t>……</a:t>
            </a:r>
            <a:endParaRPr lang="el-GR" sz="2800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23D84F2-AD53-39C9-5109-455BA0FCB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823" y="5088712"/>
            <a:ext cx="1433306" cy="453880"/>
          </a:xfrm>
          <a:prstGeom prst="rect">
            <a:avLst/>
          </a:prstGeom>
        </p:spPr>
      </p:pic>
      <p:pic>
        <p:nvPicPr>
          <p:cNvPr id="7" name="Εικόνα 5">
            <a:extLst>
              <a:ext uri="{FF2B5EF4-FFF2-40B4-BE49-F238E27FC236}">
                <a16:creationId xmlns="" xmlns:a16="http://schemas.microsoft.com/office/drawing/2014/main" id="{8D82E7DA-B7AA-F3F3-70F9-F845AEC3A6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2" b="99854" l="104" r="100000">
                        <a14:foregroundMark x1="14449" y1="6122" x2="14449" y2="6122"/>
                        <a14:foregroundMark x1="16736" y1="6268" x2="16736" y2="6268"/>
                        <a14:foregroundMark x1="20374" y1="4373" x2="20374" y2="4373"/>
                        <a14:foregroundMark x1="33992" y1="80904" x2="33992" y2="80904"/>
                        <a14:foregroundMark x1="31497" y1="80466" x2="31497" y2="80466"/>
                        <a14:foregroundMark x1="43035" y1="82799" x2="43035" y2="82799"/>
                        <a14:foregroundMark x1="58212" y1="24344" x2="58212" y2="24344"/>
                        <a14:foregroundMark x1="59563" y1="26676" x2="59563" y2="26676"/>
                        <a14:foregroundMark x1="61435" y1="29883" x2="61435" y2="29883"/>
                        <a14:foregroundMark x1="66008" y1="29883" x2="66008" y2="29883"/>
                        <a14:foregroundMark x1="57484" y1="30466" x2="57484" y2="30466"/>
                        <a14:foregroundMark x1="51871" y1="25948" x2="51871" y2="25948"/>
                        <a14:foregroundMark x1="81497" y1="27114" x2="81497" y2="27114"/>
                        <a14:foregroundMark x1="81185" y1="24344" x2="81185" y2="24344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0709" y="2788774"/>
            <a:ext cx="4178477" cy="297966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2CFC176E-C0AE-E6C6-83D0-09966C8541EA}"/>
              </a:ext>
            </a:extLst>
          </p:cNvPr>
          <p:cNvCxnSpPr/>
          <p:nvPr/>
        </p:nvCxnSpPr>
        <p:spPr>
          <a:xfrm>
            <a:off x="8084308" y="5387918"/>
            <a:ext cx="10136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F37AB8-0980-6EF0-C323-B6926C771A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45" b="97021" l="9980" r="89817">
                        <a14:foregroundMark x1="40937" y1="12979" x2="40937" y2="12979"/>
                        <a14:foregroundMark x1="53971" y1="15106" x2="53971" y2="15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56" y="4912835"/>
            <a:ext cx="540049" cy="511672"/>
          </a:xfrm>
          <a:prstGeom prst="rect">
            <a:avLst/>
          </a:prstGeom>
        </p:spPr>
      </p:pic>
      <p:pic>
        <p:nvPicPr>
          <p:cNvPr id="10" name="Picture 10" descr="Earthing Stock Illustrations – 79 Earthing Stock Illustrations, Vectors &amp;  Clipart - Dreamstime">
            <a:extLst>
              <a:ext uri="{FF2B5EF4-FFF2-40B4-BE49-F238E27FC236}">
                <a16:creationId xmlns="" xmlns:a16="http://schemas.microsoft.com/office/drawing/2014/main" id="{71D3E3AE-92FA-6E56-4DA4-167B789CF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3125" y1="58375" x2="43125" y2="58375"/>
                        <a14:foregroundMark x1="47375" y1="72000" x2="47375" y2="72000"/>
                        <a14:backgroundMark x1="31375" y1="26625" x2="31375" y2="26625"/>
                        <a14:backgroundMark x1="35875" y1="20750" x2="35875" y2="20750"/>
                        <a14:backgroundMark x1="19125" y1="29875" x2="19125" y2="29875"/>
                        <a14:backgroundMark x1="73885" y1="17834" x2="73885" y2="17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430" y="5767541"/>
            <a:ext cx="653713" cy="65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76DEDC6-2B12-07BC-072E-C1D7BAD4E0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561" y="999257"/>
            <a:ext cx="2190318" cy="2190318"/>
          </a:xfrm>
          <a:prstGeom prst="rect">
            <a:avLst/>
          </a:prstGeom>
        </p:spPr>
      </p:pic>
      <p:pic>
        <p:nvPicPr>
          <p:cNvPr id="13" name="rejection sound">
            <a:hlinkClick r:id="" action="ppaction://media"/>
            <a:extLst>
              <a:ext uri="{FF2B5EF4-FFF2-40B4-BE49-F238E27FC236}">
                <a16:creationId xmlns="" xmlns:a16="http://schemas.microsoft.com/office/drawing/2014/main" id="{B6C85CF4-78AE-D49D-1F27-614BFAB328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075" y="92075"/>
            <a:ext cx="487363" cy="487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5356" y="1544992"/>
            <a:ext cx="6537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rgbClr val="FFFF00"/>
                </a:solidFill>
              </a:rPr>
              <a:t>Εδώ υπάρχει ένα λάθος, ακόμη και στο θεωρητικό επίπεδο.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1116" y="2105084"/>
            <a:ext cx="5822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FFFF00"/>
                </a:solidFill>
              </a:rPr>
              <a:t>Οι ασύνδετες είσοδοι (</a:t>
            </a:r>
            <a:r>
              <a:rPr lang="en-US" sz="2000" dirty="0">
                <a:solidFill>
                  <a:srgbClr val="FFFF00"/>
                </a:solidFill>
              </a:rPr>
              <a:t>floating), </a:t>
            </a:r>
            <a:r>
              <a:rPr lang="el-GR" sz="2000" dirty="0">
                <a:solidFill>
                  <a:srgbClr val="FFFF00"/>
                </a:solidFill>
              </a:rPr>
              <a:t>και στα αναλογικά και στα ψηφιακά συστήματα δεν θεωρείται ότι βρίσκονται σε δυναμικό 0</a:t>
            </a:r>
            <a:r>
              <a:rPr lang="en-US" sz="2000" dirty="0">
                <a:solidFill>
                  <a:srgbClr val="FFFF00"/>
                </a:solidFill>
              </a:rPr>
              <a:t>V</a:t>
            </a:r>
            <a:r>
              <a:rPr lang="el-GR" sz="20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075" y="3223807"/>
            <a:ext cx="8629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FFFF00"/>
                </a:solidFill>
              </a:rPr>
              <a:t>Ειδικότερα εάν από τις ασύνδετες, αυτές, εισόδους δεν διέρχεται «μεγάλο» ρεύμα κατά την κανονική τους λειτουργία τότε μπορεί να βρίσκονται σε οποιοδήποτε δυναμικό.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075" y="4397233"/>
            <a:ext cx="6251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FFFF00"/>
                </a:solidFill>
              </a:rPr>
              <a:t>Αυτό το οποιοδήποτε δυναμικό σε μια ασύνδετη είσοδο ενός ψηφιακού συστήματος μπορεί να δημιουργήσει μια λανθασμένη εικόνα μιας λογικής κατάστασης.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075" y="5570659"/>
            <a:ext cx="6509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FFFF00"/>
                </a:solidFill>
              </a:rPr>
              <a:t>Γι’ αυτό στα ψηφιακά συστήματα ποτέ δεν αφήνουμε μια είσοδο που μας ενδιαφέρει στον αέρα (</a:t>
            </a:r>
            <a:r>
              <a:rPr lang="en-US" sz="2000" dirty="0">
                <a:solidFill>
                  <a:srgbClr val="FFFF00"/>
                </a:solidFill>
              </a:rPr>
              <a:t>floating).</a:t>
            </a:r>
            <a:endParaRPr lang="el-GR" sz="20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075" y="6436309"/>
            <a:ext cx="1151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rgbClr val="FFFF00"/>
                </a:solidFill>
              </a:rPr>
              <a:t>Μάλιστα, υπάρχουν ψηφιακά συστήματα όπου οι </a:t>
            </a:r>
            <a:r>
              <a:rPr lang="el-GR" sz="2000" b="1" u="sng" dirty="0">
                <a:solidFill>
                  <a:srgbClr val="FFFF00"/>
                </a:solidFill>
              </a:rPr>
              <a:t>αχρησιμοποίητες</a:t>
            </a:r>
            <a:r>
              <a:rPr lang="el-GR" sz="2000" dirty="0">
                <a:solidFill>
                  <a:srgbClr val="FFFF00"/>
                </a:solidFill>
              </a:rPr>
              <a:t> είσοδοι υποχρεωτικά γειώνονται (0</a:t>
            </a:r>
            <a:r>
              <a:rPr lang="en-US" sz="2000" dirty="0">
                <a:solidFill>
                  <a:srgbClr val="FFFF00"/>
                </a:solidFill>
              </a:rPr>
              <a:t>V</a:t>
            </a:r>
            <a:r>
              <a:rPr lang="el-GR" sz="2000" dirty="0">
                <a:solidFill>
                  <a:srgbClr val="FFFF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4437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6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64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64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64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64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64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64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64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11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40140" y="279400"/>
            <a:ext cx="9111721" cy="834496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ΔΙΑΙΡΕΤΗΣ ΤΑΣΗΣ </a:t>
            </a:r>
            <a:r>
              <a:rPr lang="el-GR" b="1" cap="none" dirty="0">
                <a:solidFill>
                  <a:schemeClr val="accent3">
                    <a:lumMod val="75000"/>
                  </a:schemeClr>
                </a:solidFill>
              </a:rPr>
              <a:t>και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 ΜΙΚΡΟΕΛΕΓΚΤΕΣ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97" y="1144606"/>
            <a:ext cx="115060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</a:rPr>
              <a:t>Τότε, να χρησιμοποιήσουμε ένα μηχανικό διακόπτη που να μπορεί να δώσει και τις δύο καταστάσεις των </a:t>
            </a:r>
            <a:r>
              <a:rPr lang="el-GR" sz="2800" dirty="0" err="1" smtClean="0">
                <a:solidFill>
                  <a:schemeClr val="accent4">
                    <a:lumMod val="75000"/>
                  </a:schemeClr>
                </a:solidFill>
              </a:rPr>
              <a:t>ρολλών</a:t>
            </a:r>
            <a:r>
              <a:rPr lang="el-GR" sz="2800" dirty="0" smtClean="0">
                <a:solidFill>
                  <a:schemeClr val="accent4">
                    <a:lumMod val="75000"/>
                  </a:schemeClr>
                </a:solidFill>
              </a:rPr>
              <a:t> (πλήρως κατεβασμένα ή όχι). </a:t>
            </a:r>
            <a:endParaRPr lang="el-GR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47" l="0" r="99034">
                        <a14:foregroundMark x1="72464" y1="85263" x2="72464" y2="8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7074" y="4989055"/>
            <a:ext cx="1519747" cy="697468"/>
          </a:xfrm>
          <a:prstGeom prst="rect">
            <a:avLst/>
          </a:prstGeom>
        </p:spPr>
      </p:pic>
      <p:grpSp>
        <p:nvGrpSpPr>
          <p:cNvPr id="13" name="Ομάδα 12"/>
          <p:cNvGrpSpPr/>
          <p:nvPr/>
        </p:nvGrpSpPr>
        <p:grpSpPr>
          <a:xfrm>
            <a:off x="8112917" y="2189367"/>
            <a:ext cx="3836862" cy="4178477"/>
            <a:chOff x="8112917" y="2189367"/>
            <a:chExt cx="3836862" cy="4178477"/>
          </a:xfrm>
        </p:grpSpPr>
        <p:pic>
          <p:nvPicPr>
            <p:cNvPr id="7" name="Εικόνα 5">
              <a:extLst>
                <a:ext uri="{FF2B5EF4-FFF2-40B4-BE49-F238E27FC236}">
                  <a16:creationId xmlns="" xmlns:a16="http://schemas.microsoft.com/office/drawing/2014/main" id="{8D82E7DA-B7AA-F3F3-70F9-F845AEC3A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2" b="99854" l="104" r="100000">
                          <a14:foregroundMark x1="14449" y1="6122" x2="14449" y2="6122"/>
                          <a14:foregroundMark x1="16736" y1="6268" x2="16736" y2="6268"/>
                          <a14:foregroundMark x1="20374" y1="4373" x2="20374" y2="4373"/>
                          <a14:foregroundMark x1="33992" y1="80904" x2="33992" y2="80904"/>
                          <a14:foregroundMark x1="31497" y1="80466" x2="31497" y2="80466"/>
                          <a14:foregroundMark x1="43035" y1="82799" x2="43035" y2="82799"/>
                          <a14:foregroundMark x1="58212" y1="24344" x2="58212" y2="24344"/>
                          <a14:foregroundMark x1="59563" y1="26676" x2="59563" y2="26676"/>
                          <a14:foregroundMark x1="61435" y1="29883" x2="61435" y2="29883"/>
                          <a14:foregroundMark x1="66008" y1="29883" x2="66008" y2="29883"/>
                          <a14:foregroundMark x1="57484" y1="30466" x2="57484" y2="30466"/>
                          <a14:foregroundMark x1="51871" y1="25948" x2="51871" y2="25948"/>
                          <a14:foregroundMark x1="81497" y1="27114" x2="81497" y2="27114"/>
                          <a14:foregroundMark x1="81185" y1="24344" x2="81185" y2="24344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370709" y="2788774"/>
              <a:ext cx="4178477" cy="2979663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2CFC176E-C0AE-E6C6-83D0-09966C8541EA}"/>
                </a:ext>
              </a:extLst>
            </p:cNvPr>
            <p:cNvCxnSpPr/>
            <p:nvPr/>
          </p:nvCxnSpPr>
          <p:spPr>
            <a:xfrm>
              <a:off x="8112917" y="5359589"/>
              <a:ext cx="101368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F37AB8-0980-6EF0-C323-B6926C771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45" b="97021" l="9980" r="89817">
                        <a14:foregroundMark x1="40937" y1="12979" x2="40937" y2="12979"/>
                        <a14:foregroundMark x1="53971" y1="15106" x2="53971" y2="15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766" y="4663865"/>
            <a:ext cx="540049" cy="511672"/>
          </a:xfrm>
          <a:prstGeom prst="rect">
            <a:avLst/>
          </a:prstGeom>
        </p:spPr>
      </p:pic>
      <p:grpSp>
        <p:nvGrpSpPr>
          <p:cNvPr id="12" name="Ομάδα 11"/>
          <p:cNvGrpSpPr/>
          <p:nvPr/>
        </p:nvGrpSpPr>
        <p:grpSpPr>
          <a:xfrm>
            <a:off x="6308933" y="5581650"/>
            <a:ext cx="653713" cy="863458"/>
            <a:chOff x="6308933" y="5581650"/>
            <a:chExt cx="653713" cy="863458"/>
          </a:xfrm>
        </p:grpSpPr>
        <p:pic>
          <p:nvPicPr>
            <p:cNvPr id="10" name="Picture 10" descr="Earthing Stock Illustrations – 79 Earthing Stock Illustrations, Vectors &amp;  Clipart - Dreamstime">
              <a:extLst>
                <a:ext uri="{FF2B5EF4-FFF2-40B4-BE49-F238E27FC236}">
                  <a16:creationId xmlns="" xmlns:a16="http://schemas.microsoft.com/office/drawing/2014/main" id="{71D3E3AE-92FA-6E56-4DA4-167B789CF2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43125" y1="58375" x2="43125" y2="58375"/>
                          <a14:foregroundMark x1="47375" y1="72000" x2="47375" y2="72000"/>
                          <a14:backgroundMark x1="31375" y1="26625" x2="31375" y2="26625"/>
                          <a14:backgroundMark x1="35875" y1="20750" x2="35875" y2="20750"/>
                          <a14:backgroundMark x1="19125" y1="29875" x2="19125" y2="29875"/>
                          <a14:backgroundMark x1="73885" y1="17834" x2="73885" y2="178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933" y="5791395"/>
              <a:ext cx="653713" cy="653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Ευθεία γραμμή σύνδεσης 10"/>
            <p:cNvCxnSpPr/>
            <p:nvPr/>
          </p:nvCxnSpPr>
          <p:spPr>
            <a:xfrm>
              <a:off x="6635790" y="5581650"/>
              <a:ext cx="0" cy="36957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42997" y="2235278"/>
            <a:ext cx="5253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SPDT = Single Pole Double Through</a:t>
            </a:r>
            <a:endParaRPr lang="el-GR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97" y="4322908"/>
            <a:ext cx="6229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FFFF00"/>
                </a:solidFill>
              </a:rPr>
              <a:t>Στη μία θέση (</a:t>
            </a:r>
            <a:r>
              <a:rPr lang="en-US" sz="2400" dirty="0" smtClean="0">
                <a:solidFill>
                  <a:srgbClr val="FFFF00"/>
                </a:solidFill>
              </a:rPr>
              <a:t>1</a:t>
            </a:r>
            <a:r>
              <a:rPr lang="en-US" sz="2400" baseline="30000" dirty="0" smtClean="0">
                <a:solidFill>
                  <a:srgbClr val="FFFF00"/>
                </a:solidFill>
              </a:rPr>
              <a:t>st</a:t>
            </a:r>
            <a:r>
              <a:rPr lang="en-US" sz="2400" dirty="0" smtClean="0">
                <a:solidFill>
                  <a:srgbClr val="FFFF00"/>
                </a:solidFill>
              </a:rPr>
              <a:t> throw) </a:t>
            </a:r>
            <a:r>
              <a:rPr lang="el-GR" sz="2400" dirty="0">
                <a:solidFill>
                  <a:srgbClr val="FFFF00"/>
                </a:solidFill>
              </a:rPr>
              <a:t>θ</a:t>
            </a:r>
            <a:r>
              <a:rPr lang="el-GR" sz="2400" dirty="0" smtClean="0">
                <a:solidFill>
                  <a:srgbClr val="FFFF00"/>
                </a:solidFill>
              </a:rPr>
              <a:t>α συνδέεται με τα </a:t>
            </a:r>
            <a:r>
              <a:rPr lang="en-US" sz="2400" dirty="0" smtClean="0">
                <a:solidFill>
                  <a:srgbClr val="FFFF00"/>
                </a:solidFill>
              </a:rPr>
              <a:t>5V</a:t>
            </a:r>
            <a:r>
              <a:rPr lang="el-GR" sz="2400" dirty="0" smtClean="0">
                <a:solidFill>
                  <a:srgbClr val="FFFF00"/>
                </a:solidFill>
              </a:rPr>
              <a:t>,</a:t>
            </a:r>
            <a:endParaRPr lang="el-GR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278" y="6242229"/>
            <a:ext cx="718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FFFF00"/>
                </a:solidFill>
              </a:rPr>
              <a:t>κ</a:t>
            </a:r>
            <a:r>
              <a:rPr lang="el-GR" sz="2400" dirty="0" smtClean="0">
                <a:solidFill>
                  <a:srgbClr val="FFFF00"/>
                </a:solidFill>
              </a:rPr>
              <a:t>αι στην άλλη θέση (</a:t>
            </a:r>
            <a:r>
              <a:rPr lang="en-US" sz="2400" dirty="0" smtClean="0">
                <a:solidFill>
                  <a:srgbClr val="FFFF00"/>
                </a:solidFill>
              </a:rPr>
              <a:t>2</a:t>
            </a:r>
            <a:r>
              <a:rPr lang="en-US" sz="2400" baseline="30000" dirty="0" smtClean="0">
                <a:solidFill>
                  <a:srgbClr val="FFFF00"/>
                </a:solidFill>
              </a:rPr>
              <a:t>nd</a:t>
            </a:r>
            <a:r>
              <a:rPr lang="en-US" sz="2400" dirty="0" smtClean="0">
                <a:solidFill>
                  <a:srgbClr val="FFFF00"/>
                </a:solidFill>
              </a:rPr>
              <a:t> throw) </a:t>
            </a:r>
            <a:r>
              <a:rPr lang="el-GR" sz="2400" dirty="0">
                <a:solidFill>
                  <a:srgbClr val="FFFF00"/>
                </a:solidFill>
              </a:rPr>
              <a:t>θ</a:t>
            </a:r>
            <a:r>
              <a:rPr lang="el-GR" sz="2400" dirty="0" smtClean="0">
                <a:solidFill>
                  <a:srgbClr val="FFFF00"/>
                </a:solidFill>
              </a:rPr>
              <a:t>α συνδέεται με τα </a:t>
            </a:r>
            <a:r>
              <a:rPr lang="el-GR" sz="2400" dirty="0">
                <a:solidFill>
                  <a:srgbClr val="FFFF00"/>
                </a:solidFill>
              </a:rPr>
              <a:t>0</a:t>
            </a:r>
            <a:r>
              <a:rPr lang="en-US" sz="2400" dirty="0" smtClean="0">
                <a:solidFill>
                  <a:srgbClr val="FFFF00"/>
                </a:solidFill>
              </a:rPr>
              <a:t>V</a:t>
            </a:r>
            <a:r>
              <a:rPr lang="el-GR" sz="2400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17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47" l="0" r="99034">
                        <a14:foregroundMark x1="72464" y1="85263" x2="72464" y2="8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607074" y="5041491"/>
            <a:ext cx="1519747" cy="69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6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40140" y="279400"/>
            <a:ext cx="9111721" cy="834496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ΔΙΑΙΡΕΤΗΣ ΤΑΣΗΣ </a:t>
            </a:r>
            <a:r>
              <a:rPr lang="el-GR" b="1" cap="none" dirty="0">
                <a:solidFill>
                  <a:schemeClr val="accent3">
                    <a:lumMod val="75000"/>
                  </a:schemeClr>
                </a:solidFill>
              </a:rPr>
              <a:t>και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 ΜΙΚΡΟΕΛΕΓΚΤΕΣ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947" l="0" r="99034">
                        <a14:foregroundMark x1="72464" y1="85263" x2="72464" y2="85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7074" y="4989055"/>
            <a:ext cx="1519747" cy="697468"/>
          </a:xfrm>
          <a:prstGeom prst="rect">
            <a:avLst/>
          </a:prstGeom>
        </p:spPr>
      </p:pic>
      <p:grpSp>
        <p:nvGrpSpPr>
          <p:cNvPr id="13" name="Ομάδα 12"/>
          <p:cNvGrpSpPr/>
          <p:nvPr/>
        </p:nvGrpSpPr>
        <p:grpSpPr>
          <a:xfrm>
            <a:off x="8112917" y="2189367"/>
            <a:ext cx="3836862" cy="4178477"/>
            <a:chOff x="8112917" y="2189367"/>
            <a:chExt cx="3836862" cy="4178477"/>
          </a:xfrm>
        </p:grpSpPr>
        <p:pic>
          <p:nvPicPr>
            <p:cNvPr id="7" name="Εικόνα 5">
              <a:extLst>
                <a:ext uri="{FF2B5EF4-FFF2-40B4-BE49-F238E27FC236}">
                  <a16:creationId xmlns="" xmlns:a16="http://schemas.microsoft.com/office/drawing/2014/main" id="{8D82E7DA-B7AA-F3F3-70F9-F845AEC3A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92" b="99854" l="104" r="100000">
                          <a14:foregroundMark x1="14449" y1="6122" x2="14449" y2="6122"/>
                          <a14:foregroundMark x1="16736" y1="6268" x2="16736" y2="6268"/>
                          <a14:foregroundMark x1="20374" y1="4373" x2="20374" y2="4373"/>
                          <a14:foregroundMark x1="33992" y1="80904" x2="33992" y2="80904"/>
                          <a14:foregroundMark x1="31497" y1="80466" x2="31497" y2="80466"/>
                          <a14:foregroundMark x1="43035" y1="82799" x2="43035" y2="82799"/>
                          <a14:foregroundMark x1="58212" y1="24344" x2="58212" y2="24344"/>
                          <a14:foregroundMark x1="59563" y1="26676" x2="59563" y2="26676"/>
                          <a14:foregroundMark x1="61435" y1="29883" x2="61435" y2="29883"/>
                          <a14:foregroundMark x1="66008" y1="29883" x2="66008" y2="29883"/>
                          <a14:foregroundMark x1="57484" y1="30466" x2="57484" y2="30466"/>
                          <a14:foregroundMark x1="51871" y1="25948" x2="51871" y2="25948"/>
                          <a14:foregroundMark x1="81497" y1="27114" x2="81497" y2="27114"/>
                          <a14:foregroundMark x1="81185" y1="24344" x2="81185" y2="24344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370709" y="2788774"/>
              <a:ext cx="4178477" cy="2979663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2CFC176E-C0AE-E6C6-83D0-09966C8541EA}"/>
                </a:ext>
              </a:extLst>
            </p:cNvPr>
            <p:cNvCxnSpPr/>
            <p:nvPr/>
          </p:nvCxnSpPr>
          <p:spPr>
            <a:xfrm>
              <a:off x="8112917" y="5359589"/>
              <a:ext cx="101368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F37AB8-0980-6EF0-C323-B6926C771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45" b="97021" l="9980" r="89817">
                        <a14:foregroundMark x1="40937" y1="12979" x2="40937" y2="12979"/>
                        <a14:foregroundMark x1="53971" y1="15106" x2="53971" y2="15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766" y="4663865"/>
            <a:ext cx="540049" cy="511672"/>
          </a:xfrm>
          <a:prstGeom prst="rect">
            <a:avLst/>
          </a:prstGeom>
        </p:spPr>
      </p:pic>
      <p:grpSp>
        <p:nvGrpSpPr>
          <p:cNvPr id="12" name="Ομάδα 11"/>
          <p:cNvGrpSpPr/>
          <p:nvPr/>
        </p:nvGrpSpPr>
        <p:grpSpPr>
          <a:xfrm>
            <a:off x="6308933" y="5581650"/>
            <a:ext cx="653713" cy="863458"/>
            <a:chOff x="6308933" y="5581650"/>
            <a:chExt cx="653713" cy="863458"/>
          </a:xfrm>
        </p:grpSpPr>
        <p:pic>
          <p:nvPicPr>
            <p:cNvPr id="10" name="Picture 10" descr="Earthing Stock Illustrations – 79 Earthing Stock Illustrations, Vectors &amp;  Clipart - Dreamstime">
              <a:extLst>
                <a:ext uri="{FF2B5EF4-FFF2-40B4-BE49-F238E27FC236}">
                  <a16:creationId xmlns="" xmlns:a16="http://schemas.microsoft.com/office/drawing/2014/main" id="{71D3E3AE-92FA-6E56-4DA4-167B789CF2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43125" y1="58375" x2="43125" y2="58375"/>
                          <a14:foregroundMark x1="47375" y1="72000" x2="47375" y2="72000"/>
                          <a14:backgroundMark x1="31375" y1="26625" x2="31375" y2="26625"/>
                          <a14:backgroundMark x1="35875" y1="20750" x2="35875" y2="20750"/>
                          <a14:backgroundMark x1="19125" y1="29875" x2="19125" y2="29875"/>
                          <a14:backgroundMark x1="73885" y1="17834" x2="73885" y2="178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933" y="5791395"/>
              <a:ext cx="653713" cy="653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Ευθεία γραμμή σύνδεσης 10"/>
            <p:cNvCxnSpPr/>
            <p:nvPr/>
          </p:nvCxnSpPr>
          <p:spPr>
            <a:xfrm>
              <a:off x="6635790" y="5581650"/>
              <a:ext cx="0" cy="36957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1">
            <a:extLst>
              <a:ext uri="{FF2B5EF4-FFF2-40B4-BE49-F238E27FC236}">
                <a16:creationId xmlns="" xmlns:a16="http://schemas.microsoft.com/office/drawing/2014/main" id="{E76DEDC6-2B12-07BC-072E-C1D7BAD4E0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636" y="1001314"/>
            <a:ext cx="2190318" cy="2190318"/>
          </a:xfrm>
          <a:prstGeom prst="rect">
            <a:avLst/>
          </a:prstGeom>
        </p:spPr>
      </p:pic>
      <p:pic>
        <p:nvPicPr>
          <p:cNvPr id="19" name="rejection sound">
            <a:hlinkClick r:id="" action="ppaction://media"/>
            <a:extLst>
              <a:ext uri="{FF2B5EF4-FFF2-40B4-BE49-F238E27FC236}">
                <a16:creationId xmlns="" xmlns:a16="http://schemas.microsoft.com/office/drawing/2014/main" id="{B6C85CF4-78AE-D49D-1F27-614BFAB328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2075" y="92075"/>
            <a:ext cx="487363" cy="48736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41116" y="1020415"/>
            <a:ext cx="1273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FFFF00"/>
                </a:solidFill>
              </a:rPr>
              <a:t>Τι;……</a:t>
            </a:r>
            <a:endParaRPr lang="el-GR" sz="28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24909" y="1492554"/>
            <a:ext cx="3921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FFFF00"/>
                </a:solidFill>
              </a:rPr>
              <a:t>Πάλι υπάρχει πρόβλημα;</a:t>
            </a:r>
            <a:endParaRPr lang="el-GR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1116" y="2128142"/>
            <a:ext cx="3083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FFFF00"/>
                </a:solidFill>
              </a:rPr>
              <a:t>Ναι…… Δυστυχώς.</a:t>
            </a:r>
            <a:endParaRPr lang="el-GR" sz="28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075" y="2923641"/>
            <a:ext cx="8672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FF00"/>
                </a:solidFill>
              </a:rPr>
              <a:t>Η μετάβαση του διακόπτη από τη μία θέση στην άλλη δεν γίνεται ακαριαία.</a:t>
            </a:r>
            <a:endParaRPr lang="el-GR" sz="24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075" y="4133790"/>
            <a:ext cx="873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FF00"/>
                </a:solidFill>
              </a:rPr>
              <a:t>Διαρκεί από μερικά </a:t>
            </a:r>
            <a:r>
              <a:rPr lang="en-US" sz="2400" dirty="0" err="1" smtClean="0">
                <a:solidFill>
                  <a:srgbClr val="FFFF00"/>
                </a:solidFill>
              </a:rPr>
              <a:t>msec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l-GR" sz="2400" dirty="0" smtClean="0">
                <a:solidFill>
                  <a:srgbClr val="FFFF00"/>
                </a:solidFill>
              </a:rPr>
              <a:t>έως δεκάδες </a:t>
            </a:r>
            <a:r>
              <a:rPr lang="en-US" sz="2400" dirty="0" err="1" smtClean="0">
                <a:solidFill>
                  <a:srgbClr val="FFFF00"/>
                </a:solidFill>
              </a:rPr>
              <a:t>msec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l-GR" sz="2400" dirty="0" smtClean="0">
                <a:solidFill>
                  <a:srgbClr val="FFFF00"/>
                </a:solidFill>
              </a:rPr>
              <a:t>ανάλογα με τον τύπο του μηχανικού διακόπτη.</a:t>
            </a:r>
            <a:endParaRPr lang="el-GR" sz="2400" dirty="0">
              <a:solidFill>
                <a:srgbClr val="FFFF00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98442" y="5053159"/>
            <a:ext cx="1514475" cy="68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636" y="5498676"/>
            <a:ext cx="5918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>
                <a:solidFill>
                  <a:srgbClr val="FFC000"/>
                </a:solidFill>
              </a:rPr>
              <a:t>Σ’ ένα συνδυαστικό ψηφιακό σύστημα δεν θα είχαμε πρόβλημα αφού μας ενδιαφέρει μόνο η τελική κατάσταση του διακόπτη.</a:t>
            </a:r>
          </a:p>
        </p:txBody>
      </p:sp>
    </p:spTree>
    <p:extLst>
      <p:ext uri="{BB962C8B-B14F-4D97-AF65-F5344CB8AC3E}">
        <p14:creationId xmlns:p14="http://schemas.microsoft.com/office/powerpoint/2010/main" val="255934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6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64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64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64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64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64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64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64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0" grpId="0"/>
      <p:bldP spid="21" grpId="0"/>
      <p:bldP spid="16" grpId="0"/>
      <p:bldP spid="22" grpId="0"/>
      <p:bldP spid="2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40140" y="279400"/>
            <a:ext cx="9111721" cy="834496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ΔΙΑΙΡΕΤΗΣ ΤΑΣΗΣ </a:t>
            </a:r>
            <a:r>
              <a:rPr lang="el-GR" b="1" cap="none" dirty="0">
                <a:solidFill>
                  <a:schemeClr val="accent3">
                    <a:lumMod val="75000"/>
                  </a:schemeClr>
                </a:solidFill>
              </a:rPr>
              <a:t>και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 ΜΙΚΡΟΕΛΕΓΚΤΕΣ</a:t>
            </a:r>
          </a:p>
        </p:txBody>
      </p:sp>
      <p:grpSp>
        <p:nvGrpSpPr>
          <p:cNvPr id="13" name="Ομάδα 12"/>
          <p:cNvGrpSpPr/>
          <p:nvPr/>
        </p:nvGrpSpPr>
        <p:grpSpPr>
          <a:xfrm>
            <a:off x="8112917" y="2189367"/>
            <a:ext cx="3836862" cy="4178477"/>
            <a:chOff x="8112917" y="2189367"/>
            <a:chExt cx="3836862" cy="4178477"/>
          </a:xfrm>
        </p:grpSpPr>
        <p:pic>
          <p:nvPicPr>
            <p:cNvPr id="7" name="Εικόνα 5">
              <a:extLst>
                <a:ext uri="{FF2B5EF4-FFF2-40B4-BE49-F238E27FC236}">
                  <a16:creationId xmlns="" xmlns:a16="http://schemas.microsoft.com/office/drawing/2014/main" id="{8D82E7DA-B7AA-F3F3-70F9-F845AEC3A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2" b="99854" l="104" r="100000">
                          <a14:foregroundMark x1="14449" y1="6122" x2="14449" y2="6122"/>
                          <a14:foregroundMark x1="16736" y1="6268" x2="16736" y2="6268"/>
                          <a14:foregroundMark x1="20374" y1="4373" x2="20374" y2="4373"/>
                          <a14:foregroundMark x1="33992" y1="80904" x2="33992" y2="80904"/>
                          <a14:foregroundMark x1="31497" y1="80466" x2="31497" y2="80466"/>
                          <a14:foregroundMark x1="43035" y1="82799" x2="43035" y2="82799"/>
                          <a14:foregroundMark x1="58212" y1="24344" x2="58212" y2="24344"/>
                          <a14:foregroundMark x1="59563" y1="26676" x2="59563" y2="26676"/>
                          <a14:foregroundMark x1="61435" y1="29883" x2="61435" y2="29883"/>
                          <a14:foregroundMark x1="66008" y1="29883" x2="66008" y2="29883"/>
                          <a14:foregroundMark x1="57484" y1="30466" x2="57484" y2="30466"/>
                          <a14:foregroundMark x1="51871" y1="25948" x2="51871" y2="25948"/>
                          <a14:foregroundMark x1="81497" y1="27114" x2="81497" y2="27114"/>
                          <a14:foregroundMark x1="81185" y1="24344" x2="81185" y2="24344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370709" y="2788774"/>
              <a:ext cx="4178477" cy="2979663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2CFC176E-C0AE-E6C6-83D0-09966C8541EA}"/>
                </a:ext>
              </a:extLst>
            </p:cNvPr>
            <p:cNvCxnSpPr/>
            <p:nvPr/>
          </p:nvCxnSpPr>
          <p:spPr>
            <a:xfrm>
              <a:off x="8112917" y="5359589"/>
              <a:ext cx="101368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5F37AB8-0980-6EF0-C323-B6926C771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45" b="97021" l="9980" r="89817">
                        <a14:foregroundMark x1="40937" y1="12979" x2="40937" y2="12979"/>
                        <a14:foregroundMark x1="53971" y1="15106" x2="53971" y2="15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766" y="4663865"/>
            <a:ext cx="540049" cy="511672"/>
          </a:xfrm>
          <a:prstGeom prst="rect">
            <a:avLst/>
          </a:prstGeom>
        </p:spPr>
      </p:pic>
      <p:grpSp>
        <p:nvGrpSpPr>
          <p:cNvPr id="12" name="Ομάδα 11"/>
          <p:cNvGrpSpPr/>
          <p:nvPr/>
        </p:nvGrpSpPr>
        <p:grpSpPr>
          <a:xfrm>
            <a:off x="6308933" y="5581650"/>
            <a:ext cx="653713" cy="863458"/>
            <a:chOff x="6308933" y="5581650"/>
            <a:chExt cx="653713" cy="863458"/>
          </a:xfrm>
        </p:grpSpPr>
        <p:pic>
          <p:nvPicPr>
            <p:cNvPr id="10" name="Picture 10" descr="Earthing Stock Illustrations – 79 Earthing Stock Illustrations, Vectors &amp;  Clipart - Dreamstime">
              <a:extLst>
                <a:ext uri="{FF2B5EF4-FFF2-40B4-BE49-F238E27FC236}">
                  <a16:creationId xmlns="" xmlns:a16="http://schemas.microsoft.com/office/drawing/2014/main" id="{71D3E3AE-92FA-6E56-4DA4-167B789CF2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3125" y1="58375" x2="43125" y2="58375"/>
                          <a14:foregroundMark x1="47375" y1="72000" x2="47375" y2="72000"/>
                          <a14:backgroundMark x1="31375" y1="26625" x2="31375" y2="26625"/>
                          <a14:backgroundMark x1="35875" y1="20750" x2="35875" y2="20750"/>
                          <a14:backgroundMark x1="19125" y1="29875" x2="19125" y2="29875"/>
                          <a14:backgroundMark x1="73885" y1="17834" x2="73885" y2="178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933" y="5791395"/>
              <a:ext cx="653713" cy="653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Ευθεία γραμμή σύνδεσης 10"/>
            <p:cNvCxnSpPr/>
            <p:nvPr/>
          </p:nvCxnSpPr>
          <p:spPr>
            <a:xfrm>
              <a:off x="6635790" y="5581650"/>
              <a:ext cx="0" cy="36957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0" y="3749127"/>
            <a:ext cx="6635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FF00"/>
                </a:solidFill>
              </a:rPr>
              <a:t>Δηλαδή, </a:t>
            </a:r>
            <a:r>
              <a:rPr lang="el-GR" sz="2400" dirty="0">
                <a:solidFill>
                  <a:srgbClr val="FFFF00"/>
                </a:solidFill>
              </a:rPr>
              <a:t>μέσα σ’ ένα </a:t>
            </a:r>
            <a:r>
              <a:rPr lang="en-US" sz="2400" dirty="0" err="1" smtClean="0">
                <a:solidFill>
                  <a:srgbClr val="FFFF00"/>
                </a:solidFill>
              </a:rPr>
              <a:t>msec</a:t>
            </a:r>
            <a:r>
              <a:rPr lang="el-GR" sz="2400" dirty="0" smtClean="0">
                <a:solidFill>
                  <a:srgbClr val="FFFF00"/>
                </a:solidFill>
              </a:rPr>
              <a:t> «διαβάζεται» πολλές φορές η κατάσταση της εισόδου του μικροελεγκτή και αυτό μπορεί να συμβεί όταν αυτή θα είναι στον αέρα (</a:t>
            </a:r>
            <a:r>
              <a:rPr lang="en-US" sz="2400" dirty="0" smtClean="0">
                <a:solidFill>
                  <a:srgbClr val="FFFF00"/>
                </a:solidFill>
              </a:rPr>
              <a:t>floating)</a:t>
            </a:r>
            <a:r>
              <a:rPr lang="el-GR" sz="2400" dirty="0" smtClean="0">
                <a:solidFill>
                  <a:srgbClr val="FFFF00"/>
                </a:solidFill>
              </a:rPr>
              <a:t>.</a:t>
            </a:r>
            <a:endParaRPr lang="el-GR" sz="2400" dirty="0">
              <a:solidFill>
                <a:srgbClr val="FFFF00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8442" y="5042382"/>
            <a:ext cx="1514475" cy="6858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1103057"/>
            <a:ext cx="10904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>
                <a:solidFill>
                  <a:srgbClr val="FFFF00"/>
                </a:solidFill>
              </a:rPr>
              <a:t>Σ’ ένα </a:t>
            </a:r>
            <a:r>
              <a:rPr lang="el-GR" sz="2400" dirty="0" smtClean="0">
                <a:solidFill>
                  <a:srgbClr val="FFFF00"/>
                </a:solidFill>
              </a:rPr>
              <a:t>ακολουθιακό </a:t>
            </a:r>
            <a:r>
              <a:rPr lang="el-GR" sz="2400" dirty="0">
                <a:solidFill>
                  <a:srgbClr val="FFFF00"/>
                </a:solidFill>
              </a:rPr>
              <a:t>ψηφιακό σύστημα </a:t>
            </a:r>
            <a:r>
              <a:rPr lang="el-GR" sz="2400" dirty="0" smtClean="0">
                <a:solidFill>
                  <a:srgbClr val="FFFF00"/>
                </a:solidFill>
              </a:rPr>
              <a:t>με μεγάλη πιθανότητα </a:t>
            </a:r>
            <a:r>
              <a:rPr lang="el-GR" sz="2400" dirty="0">
                <a:solidFill>
                  <a:srgbClr val="FFFF00"/>
                </a:solidFill>
              </a:rPr>
              <a:t>θα είχαμε πρόβλημα </a:t>
            </a:r>
            <a:r>
              <a:rPr lang="el-GR" sz="2400" dirty="0" smtClean="0">
                <a:solidFill>
                  <a:srgbClr val="FFFF00"/>
                </a:solidFill>
              </a:rPr>
              <a:t>(εξαρτάται από την ταχύτητα εναλλαγής των καταστάσεών του).</a:t>
            </a:r>
            <a:endParaRPr lang="el-GR" sz="2400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2241426"/>
            <a:ext cx="859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smtClean="0">
                <a:solidFill>
                  <a:srgbClr val="FFFF00"/>
                </a:solidFill>
              </a:rPr>
              <a:t>Σίγουρα, όμως, θα </a:t>
            </a:r>
            <a:r>
              <a:rPr lang="el-GR" sz="2400" dirty="0">
                <a:solidFill>
                  <a:srgbClr val="FFFF00"/>
                </a:solidFill>
              </a:rPr>
              <a:t>είχαμε πρόβλημα </a:t>
            </a:r>
            <a:r>
              <a:rPr lang="el-GR" sz="2400" dirty="0" smtClean="0">
                <a:solidFill>
                  <a:srgbClr val="FFFF00"/>
                </a:solidFill>
              </a:rPr>
              <a:t>σ΄ ένα σύστημα με μικροελεγκτή καθώς το εκτελούμενο πρόγραμμα μπορεί να επαναλαμβάνεται πολλές φορές μέσα σ’ ένα </a:t>
            </a:r>
            <a:r>
              <a:rPr lang="en-US" sz="2400" dirty="0" err="1" smtClean="0">
                <a:solidFill>
                  <a:srgbClr val="FFFF00"/>
                </a:solidFill>
              </a:rPr>
              <a:t>msec</a:t>
            </a:r>
            <a:r>
              <a:rPr lang="el-GR" sz="2400" dirty="0" smtClean="0">
                <a:solidFill>
                  <a:srgbClr val="FFFF00"/>
                </a:solidFill>
              </a:rPr>
              <a:t>.</a:t>
            </a:r>
            <a:endParaRPr lang="el-GR" sz="2400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5626160"/>
            <a:ext cx="5044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smtClean="0">
                <a:solidFill>
                  <a:srgbClr val="FFFF00"/>
                </a:solidFill>
              </a:rPr>
              <a:t>Τα προηγούμενα δεν έχουν σχέση με το πρόβλημα του </a:t>
            </a:r>
            <a:r>
              <a:rPr lang="en-US" sz="2400" dirty="0" smtClean="0">
                <a:solidFill>
                  <a:srgbClr val="FFFF00"/>
                </a:solidFill>
                <a:hlinkClick r:id="rId9"/>
              </a:rPr>
              <a:t>contacts bouncing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l-GR" sz="2400" dirty="0" smtClean="0">
                <a:solidFill>
                  <a:srgbClr val="FFFF00"/>
                </a:solidFill>
              </a:rPr>
              <a:t>του μηχανικού διακόπτη.</a:t>
            </a:r>
            <a:endParaRPr lang="el-GR" sz="2400" dirty="0">
              <a:solidFill>
                <a:srgbClr val="FFFF0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273" y="3944736"/>
            <a:ext cx="2589506" cy="194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1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40140" y="279400"/>
            <a:ext cx="9111721" cy="834496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ΔΙΑΙΡΕΤΗΣ ΤΑΣΗΣ </a:t>
            </a:r>
            <a:r>
              <a:rPr lang="el-GR" b="1" cap="none" dirty="0">
                <a:solidFill>
                  <a:schemeClr val="accent3">
                    <a:lumMod val="75000"/>
                  </a:schemeClr>
                </a:solidFill>
              </a:rPr>
              <a:t>και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 ΜΙΚΡΟΕΛΕΓΚΤΕΣ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755" y="1236133"/>
            <a:ext cx="11974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accent4">
                    <a:lumMod val="75000"/>
                  </a:schemeClr>
                </a:solidFill>
              </a:rPr>
              <a:t>Μια άλλη προσέγγιση είναι να «δέσουμε» την είσοδο του μικροελεγκτή σ΄ ένα δυναμικό και όταν αλλάζει η κατάσταση του διακόπτη να αλλάζει και το δυναμικό αυτό.</a:t>
            </a:r>
            <a:endParaRPr lang="el-G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823" y="5088712"/>
            <a:ext cx="1433306" cy="453880"/>
          </a:xfrm>
          <a:prstGeom prst="rect">
            <a:avLst/>
          </a:prstGeom>
        </p:spPr>
      </p:pic>
      <p:pic>
        <p:nvPicPr>
          <p:cNvPr id="7" name="Picture 10" descr="Earthing Stock Illustrations – 79 Earthing Stock Illustrations, Vectors &amp;  Clipart - Dreamstime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3125" y1="58375" x2="43125" y2="58375"/>
                        <a14:foregroundMark x1="47375" y1="72000" x2="47375" y2="72000"/>
                        <a14:backgroundMark x1="31375" y1="26625" x2="31375" y2="26625"/>
                        <a14:backgroundMark x1="35875" y1="20750" x2="35875" y2="20750"/>
                        <a14:backgroundMark x1="19125" y1="29875" x2="19125" y2="29875"/>
                        <a14:backgroundMark x1="73885" y1="17834" x2="73885" y2="17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046" y="6040987"/>
            <a:ext cx="653713" cy="65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9701" y="2889817"/>
            <a:ext cx="7219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FFFF00"/>
                </a:solidFill>
              </a:rPr>
              <a:t>Στη περίπτωσή μας συνδέουμε μόνιμα την είσοδο με δυναμικό </a:t>
            </a:r>
            <a:r>
              <a:rPr lang="en-US" sz="2000" dirty="0" smtClean="0">
                <a:solidFill>
                  <a:srgbClr val="FFFF00"/>
                </a:solidFill>
              </a:rPr>
              <a:t>0V</a:t>
            </a:r>
            <a:r>
              <a:rPr lang="el-GR" sz="2000" dirty="0" smtClean="0">
                <a:solidFill>
                  <a:srgbClr val="FFFF00"/>
                </a:solidFill>
              </a:rPr>
              <a:t> (ρολλά όχι πλήρως κατεβασμένα).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13" name="Εικόνα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2" b="99854" l="104" r="100000">
                        <a14:foregroundMark x1="14449" y1="6122" x2="14449" y2="6122"/>
                        <a14:foregroundMark x1="16736" y1="6268" x2="16736" y2="6268"/>
                        <a14:foregroundMark x1="20374" y1="4373" x2="20374" y2="4373"/>
                        <a14:foregroundMark x1="33992" y1="80904" x2="33992" y2="80904"/>
                        <a14:foregroundMark x1="31497" y1="80466" x2="31497" y2="80466"/>
                        <a14:foregroundMark x1="43035" y1="82799" x2="43035" y2="82799"/>
                        <a14:foregroundMark x1="58212" y1="24344" x2="58212" y2="24344"/>
                        <a14:foregroundMark x1="59563" y1="26676" x2="59563" y2="26676"/>
                        <a14:foregroundMark x1="61435" y1="29883" x2="61435" y2="29883"/>
                        <a14:foregroundMark x1="66008" y1="29883" x2="66008" y2="29883"/>
                        <a14:foregroundMark x1="57484" y1="30466" x2="57484" y2="30466"/>
                        <a14:foregroundMark x1="51871" y1="25948" x2="51871" y2="25948"/>
                        <a14:foregroundMark x1="81497" y1="27114" x2="81497" y2="27114"/>
                        <a14:foregroundMark x1="81185" y1="24344" x2="81185" y2="24344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0709" y="2788774"/>
            <a:ext cx="4178477" cy="29796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624" l="8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500" y="5255112"/>
            <a:ext cx="1283649" cy="22843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8084308" y="5387918"/>
            <a:ext cx="10136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745" b="97021" l="9980" r="89817">
                        <a14:foregroundMark x1="40937" y1="12979" x2="40937" y2="12979"/>
                        <a14:foregroundMark x1="53971" y1="15106" x2="53971" y2="15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275" y="4897931"/>
            <a:ext cx="540049" cy="511672"/>
          </a:xfrm>
          <a:prstGeom prst="rect">
            <a:avLst/>
          </a:prstGeom>
        </p:spPr>
      </p:pic>
      <p:cxnSp>
        <p:nvCxnSpPr>
          <p:cNvPr id="18" name="Ευθεία γραμμή σύνδεσης 17"/>
          <p:cNvCxnSpPr/>
          <p:nvPr/>
        </p:nvCxnSpPr>
        <p:spPr>
          <a:xfrm>
            <a:off x="7766903" y="5451177"/>
            <a:ext cx="0" cy="7713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0997" y="4849013"/>
            <a:ext cx="6041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FFFF00"/>
                </a:solidFill>
              </a:rPr>
              <a:t>Και όταν τα ρολλά κατέβουν πλήρως, τότε κλείνει ο διακόπτης και συνδέει την είσοδο με τα 5</a:t>
            </a:r>
            <a:r>
              <a:rPr lang="en-US" sz="2000" dirty="0" smtClean="0">
                <a:solidFill>
                  <a:srgbClr val="FFFF00"/>
                </a:solidFill>
              </a:rPr>
              <a:t>V.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21" name="Καμπύλη γραμμή σύνδεσης 20"/>
          <p:cNvCxnSpPr/>
          <p:nvPr/>
        </p:nvCxnSpPr>
        <p:spPr>
          <a:xfrm rot="16200000" flipH="1">
            <a:off x="6270935" y="5374699"/>
            <a:ext cx="1279131" cy="967377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rejection sound">
            <a:hlinkClick r:id="" action="ppaction://media"/>
            <a:extLst>
              <a:ext uri="{FF2B5EF4-FFF2-40B4-BE49-F238E27FC236}">
                <a16:creationId xmlns="" xmlns:a16="http://schemas.microsoft.com/office/drawing/2014/main" id="{B6C85CF4-78AE-D49D-1F27-614BFAB328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30997" y="60409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8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6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/>
      <p:bldP spid="9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40140" y="279400"/>
            <a:ext cx="9111721" cy="834496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ΔΙΑΙΡΕΤΗΣ ΤΑΣΗΣ </a:t>
            </a:r>
            <a:r>
              <a:rPr lang="el-GR" b="1" cap="none" dirty="0">
                <a:solidFill>
                  <a:schemeClr val="accent3">
                    <a:lumMod val="75000"/>
                  </a:schemeClr>
                </a:solidFill>
              </a:rPr>
              <a:t>και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 ΜΙΚΡΟΕΛΕΓΚΤΕΣ</a:t>
            </a:r>
          </a:p>
        </p:txBody>
      </p:sp>
      <p:pic>
        <p:nvPicPr>
          <p:cNvPr id="7" name="Picture 10" descr="Earthing Stock Illustrations – 79 Earthing Stock Illustrations, Vectors &amp;  Clipart - Dreamstime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125" y1="58375" x2="43125" y2="58375"/>
                        <a14:foregroundMark x1="47375" y1="72000" x2="47375" y2="72000"/>
                        <a14:backgroundMark x1="31375" y1="26625" x2="31375" y2="26625"/>
                        <a14:backgroundMark x1="35875" y1="20750" x2="35875" y2="20750"/>
                        <a14:backgroundMark x1="19125" y1="29875" x2="19125" y2="29875"/>
                        <a14:backgroundMark x1="73885" y1="17834" x2="73885" y2="17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046" y="6040987"/>
            <a:ext cx="653713" cy="65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Εικόνα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2" b="99854" l="104" r="100000">
                        <a14:foregroundMark x1="14449" y1="6122" x2="14449" y2="6122"/>
                        <a14:foregroundMark x1="16736" y1="6268" x2="16736" y2="6268"/>
                        <a14:foregroundMark x1="20374" y1="4373" x2="20374" y2="4373"/>
                        <a14:foregroundMark x1="33992" y1="80904" x2="33992" y2="80904"/>
                        <a14:foregroundMark x1="31497" y1="80466" x2="31497" y2="80466"/>
                        <a14:foregroundMark x1="43035" y1="82799" x2="43035" y2="82799"/>
                        <a14:foregroundMark x1="58212" y1="24344" x2="58212" y2="24344"/>
                        <a14:foregroundMark x1="59563" y1="26676" x2="59563" y2="26676"/>
                        <a14:foregroundMark x1="61435" y1="29883" x2="61435" y2="29883"/>
                        <a14:foregroundMark x1="66008" y1="29883" x2="66008" y2="29883"/>
                        <a14:foregroundMark x1="57484" y1="30466" x2="57484" y2="30466"/>
                        <a14:foregroundMark x1="51871" y1="25948" x2="51871" y2="25948"/>
                        <a14:foregroundMark x1="81497" y1="27114" x2="81497" y2="27114"/>
                        <a14:foregroundMark x1="81185" y1="24344" x2="81185" y2="24344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0709" y="2788774"/>
            <a:ext cx="4178477" cy="29796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24" l="8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500" y="5255112"/>
            <a:ext cx="1283649" cy="22843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8084308" y="5387918"/>
            <a:ext cx="10136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45" b="97021" l="9980" r="89817">
                        <a14:foregroundMark x1="40937" y1="12979" x2="40937" y2="12979"/>
                        <a14:foregroundMark x1="53971" y1="15106" x2="53971" y2="15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275" y="4897931"/>
            <a:ext cx="540049" cy="511672"/>
          </a:xfrm>
          <a:prstGeom prst="rect">
            <a:avLst/>
          </a:prstGeom>
        </p:spPr>
      </p:pic>
      <p:cxnSp>
        <p:nvCxnSpPr>
          <p:cNvPr id="18" name="Ευθεία γραμμή σύνδεσης 17"/>
          <p:cNvCxnSpPr/>
          <p:nvPr/>
        </p:nvCxnSpPr>
        <p:spPr>
          <a:xfrm>
            <a:off x="7766903" y="5451177"/>
            <a:ext cx="0" cy="7713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Καμπύλη γραμμή σύνδεσης 20"/>
          <p:cNvCxnSpPr/>
          <p:nvPr/>
        </p:nvCxnSpPr>
        <p:spPr>
          <a:xfrm rot="16200000" flipH="1">
            <a:off x="6270935" y="5374699"/>
            <a:ext cx="1279131" cy="967377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7261" y="1272814"/>
            <a:ext cx="7242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FF00"/>
                </a:solidFill>
              </a:rPr>
              <a:t>Στην πραγματικότητα όταν τα ρολλά κατέβουν πλήρως και κλείσει ο διακόπτης το μόνο που συμβαίνει,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97261" y="259856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dirty="0">
                <a:solidFill>
                  <a:srgbClr val="FFFF00"/>
                </a:solidFill>
              </a:rPr>
              <a:t>είναι ένα </a:t>
            </a:r>
            <a:r>
              <a:rPr lang="el-GR" sz="2400" dirty="0" smtClean="0">
                <a:solidFill>
                  <a:srgbClr val="FFFF00"/>
                </a:solidFill>
              </a:rPr>
              <a:t>βραχυκύκλωμα </a:t>
            </a:r>
            <a:r>
              <a:rPr lang="el-GR" sz="2400" dirty="0">
                <a:solidFill>
                  <a:srgbClr val="FFFF00"/>
                </a:solidFill>
              </a:rPr>
              <a:t>των </a:t>
            </a:r>
            <a:r>
              <a:rPr lang="en-US" sz="2400" dirty="0">
                <a:solidFill>
                  <a:srgbClr val="FFFF00"/>
                </a:solidFill>
              </a:rPr>
              <a:t>5V </a:t>
            </a:r>
            <a:r>
              <a:rPr lang="el-GR" sz="2400" dirty="0">
                <a:solidFill>
                  <a:srgbClr val="FFFF00"/>
                </a:solidFill>
              </a:rPr>
              <a:t>προς τη </a:t>
            </a:r>
            <a:r>
              <a:rPr lang="el-GR" sz="2400" dirty="0" smtClean="0">
                <a:solidFill>
                  <a:srgbClr val="FFFF00"/>
                </a:solidFill>
              </a:rPr>
              <a:t>γη,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97261" y="355498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dirty="0" smtClean="0">
                <a:solidFill>
                  <a:srgbClr val="FFFF00"/>
                </a:solidFill>
              </a:rPr>
              <a:t>με </a:t>
            </a:r>
            <a:r>
              <a:rPr lang="el-GR" sz="2400" dirty="0">
                <a:solidFill>
                  <a:srgbClr val="FFFF00"/>
                </a:solidFill>
              </a:rPr>
              <a:t>αποτέλεσμα να </a:t>
            </a:r>
            <a:r>
              <a:rPr lang="el-GR" sz="2400" dirty="0" smtClean="0">
                <a:solidFill>
                  <a:srgbClr val="FFFF00"/>
                </a:solidFill>
              </a:rPr>
              <a:t>ρέει </a:t>
            </a:r>
            <a:r>
              <a:rPr lang="el-GR" sz="2400" dirty="0">
                <a:solidFill>
                  <a:srgbClr val="FFFF00"/>
                </a:solidFill>
              </a:rPr>
              <a:t>ένα </a:t>
            </a:r>
            <a:r>
              <a:rPr lang="el-GR" sz="2400" b="1" dirty="0">
                <a:solidFill>
                  <a:srgbClr val="FF0000"/>
                </a:solidFill>
              </a:rPr>
              <a:t>ισχυρό </a:t>
            </a:r>
            <a:r>
              <a:rPr lang="el-GR" sz="2400" b="1" dirty="0" smtClean="0">
                <a:solidFill>
                  <a:srgbClr val="FF0000"/>
                </a:solidFill>
              </a:rPr>
              <a:t>ρεύμα </a:t>
            </a:r>
            <a:r>
              <a:rPr lang="el-GR" sz="2400" dirty="0">
                <a:solidFill>
                  <a:srgbClr val="FFFF00"/>
                </a:solidFill>
              </a:rPr>
              <a:t>προς τη γη,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97261" y="488074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dirty="0">
                <a:solidFill>
                  <a:srgbClr val="FFFF00"/>
                </a:solidFill>
              </a:rPr>
              <a:t>με άμεσο κίνδυνο καταστροφής της τροφοδοτικής </a:t>
            </a:r>
            <a:r>
              <a:rPr lang="el-GR" sz="2400" dirty="0" smtClean="0">
                <a:solidFill>
                  <a:srgbClr val="FFFF00"/>
                </a:solidFill>
              </a:rPr>
              <a:t>διάταξης του συστήματος.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197261" y="6206495"/>
            <a:ext cx="6747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FFFF00"/>
                </a:solidFill>
              </a:rPr>
              <a:t>Η είσοδος του μικροελεγκτή θα παραμείνει στα 0</a:t>
            </a:r>
            <a:r>
              <a:rPr lang="en-US" sz="2400" dirty="0" smtClean="0">
                <a:solidFill>
                  <a:srgbClr val="FFFF00"/>
                </a:solidFill>
              </a:rPr>
              <a:t>V.</a:t>
            </a:r>
            <a:endParaRPr lang="el-G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29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7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7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5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ύκλωμα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1805</TotalTime>
  <Words>1815</Words>
  <Application>Microsoft Office PowerPoint</Application>
  <PresentationFormat>Ευρεία οθόνη</PresentationFormat>
  <Paragraphs>218</Paragraphs>
  <Slides>24</Slides>
  <Notes>0</Notes>
  <HiddenSlides>0</HiddenSlides>
  <MMClips>3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0" baseType="lpstr">
      <vt:lpstr>Arial</vt:lpstr>
      <vt:lpstr>Cambria Math</vt:lpstr>
      <vt:lpstr>Times New Roman</vt:lpstr>
      <vt:lpstr>Trebuchet MS</vt:lpstr>
      <vt:lpstr>Tw Cen MT</vt:lpstr>
      <vt:lpstr>Κύκλωμα</vt:lpstr>
      <vt:lpstr>ΔΙΑΙΡΕΤΗΣ ΤΑΣΗΣ και ΜΙΚΡΟΕΛΕΓΚΤΕΣ</vt:lpstr>
      <vt:lpstr>ΔΙΑΙΡΕΤΗΣ ΤΑΣΗΣ και ΜΙΚΡΟΕΛΕΓΚΤΕΣ</vt:lpstr>
      <vt:lpstr>ΔΙΑΙΡΕΤΗΣ ΤΑΣΗΣ και ΜΙΚΡΟΕΛΕΓΚΤΕΣ</vt:lpstr>
      <vt:lpstr>ΔΙΑΙΡΕΤΗΣ ΤΑΣΗΣ και ΜΙΚΡΟΕΛΕΓΚΤΕΣ</vt:lpstr>
      <vt:lpstr>ΔΙΑΙΡΕΤΗΣ ΤΑΣΗΣ και ΜΙΚΡΟΕΛΕΓΚΤΕΣ</vt:lpstr>
      <vt:lpstr>ΔΙΑΙΡΕΤΗΣ ΤΑΣΗΣ και ΜΙΚΡΟΕΛΕΓΚΤΕΣ</vt:lpstr>
      <vt:lpstr>ΔΙΑΙΡΕΤΗΣ ΤΑΣΗΣ και ΜΙΚΡΟΕΛΕΓΚΤΕΣ</vt:lpstr>
      <vt:lpstr>ΔΙΑΙΡΕΤΗΣ ΤΑΣΗΣ και ΜΙΚΡΟΕΛΕΓΚΤΕΣ</vt:lpstr>
      <vt:lpstr>ΔΙΑΙΡΕΤΗΣ ΤΑΣΗΣ και ΜΙΚΡΟΕΛΕΓΚΤΕΣ</vt:lpstr>
      <vt:lpstr>ΔΙΑΙΡΕΤΗΣ ΤΑΣΗΣ και ΜΙΚΡΟΕΛΕΓΚΤΕΣ</vt:lpstr>
      <vt:lpstr>ΔΙΑΙΡΕΤΗΣ ΤΑΣΗΣ και ΜΙΚΡΟΕΛΕΓΚΤΕΣ</vt:lpstr>
      <vt:lpstr>ΔΙΑΙΡΕΤΗΣ ΤΑΣΗΣ και ΜΙΚΡΟΕΛΕΓΚΤΕΣ</vt:lpstr>
      <vt:lpstr>ΔΙΑΙΡΕΤΗΣ ΤΑΣΗΣ και ΜΙΚΡΟΕΛΕΓΚΤΕΣ</vt:lpstr>
      <vt:lpstr>ΔΙΑΙΡΕΤΗΣ ΤΑΣΗΣ και ΜΙΚΡΟΕΛΕΓΚΤΕΣ</vt:lpstr>
      <vt:lpstr>ΔΙΑΙΡΕΤΗΣ ΤΑΣΗΣ και ΜΙΚΡΟΕΛΕΓΚΤΕΣ</vt:lpstr>
      <vt:lpstr>ΔΙΑΙΡΕΤΗΣ ΤΑΣΗΣ και ΜΙΚΡΟΕΛΕΓΚΤΕΣ</vt:lpstr>
      <vt:lpstr>ΔΙΑΙΡΕΤΗΣ ΤΑΣΗΣ και ΜΙΚΡΟΕΛΕΓΚΤΕΣ</vt:lpstr>
      <vt:lpstr>ΔΙΑΙΡΕΤΗΣ ΤΑΣΗΣ και ΜΙΚΡΟΕΛΕΓΚΤΕΣ</vt:lpstr>
      <vt:lpstr>ΔΙΑΙΡΕΤΗΣ ΤΑΣΗΣ και ΜΙΚΡΟΕΛΕΓΚΤΕΣ</vt:lpstr>
      <vt:lpstr>ΔΙΑΙΡΕΤΗΣ ΤΑΣΗΣ και ΜΙΚΡΟΕΛΕΓΚΤΕΣ</vt:lpstr>
      <vt:lpstr>ΔΙΑΙΡΕΤΗΣ ΤΑΣΗΣ και ΜΙΚΡΟΕΛΕΓΚΤΕΣ</vt:lpstr>
      <vt:lpstr>ΔΙΑΙΡΕΤΗΣ ΤΑΣΗΣ και ΜΙΚΡΟΕΛΕΓΚΤΕΣ</vt:lpstr>
      <vt:lpstr>ΔΙΑΙΡΕΤΗΣ ΤΑΣΗΣ και ΜΙΚΡΟΕΛΕΓΚΤΕΣ</vt:lpstr>
      <vt:lpstr>ΔΙΑΙΡΕΤΗΣ ΤΑΣΗΣ και ΜΙΚΡΟΕΛΕΓΚΤΕΣ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Λογαριασμός Microsoft</dc:creator>
  <cp:lastModifiedBy>Λογαριασμός Microsoft</cp:lastModifiedBy>
  <cp:revision>129</cp:revision>
  <dcterms:created xsi:type="dcterms:W3CDTF">2023-04-02T12:00:27Z</dcterms:created>
  <dcterms:modified xsi:type="dcterms:W3CDTF">2023-04-23T08:07:10Z</dcterms:modified>
</cp:coreProperties>
</file>