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3/12/2023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3/12/2023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4sek-g-athin.att.sch.gr/images/Hlektronikoi/TELECOMM/PABX/PABX.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ZfriR5ByWmZKiXPaCR24gVZ1VDCZdRZD/view?usp=sharing" TargetMode="External"/><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4sek-g-athin.att.sch.gr/images/Hlektronikoi/DIKTYA/VoIP_TELEPHONY/4Basic_communication_through_VoIP_PABX_FXS_EXTENSIONS__ANALOGUE_TRUNKS.pdf" TargetMode="External"/><Relationship Id="rId13" Type="http://schemas.openxmlformats.org/officeDocument/2006/relationships/hyperlink" Target="https://4sek-g-athin.att.sch.gr/images/Hlektronikoi/DIKTYA/VoIP_TELEPHONY/7fax_pdf_email.pdf" TargetMode="External"/><Relationship Id="rId3" Type="http://schemas.openxmlformats.org/officeDocument/2006/relationships/hyperlink" Target="https://4sek-g-athin.att.sch.gr/images/Hlektronikoi/DIKTYA/VoIP_TELEPHONY/WORKSHEET_151_VoIP.pdf" TargetMode="External"/><Relationship Id="rId7" Type="http://schemas.openxmlformats.org/officeDocument/2006/relationships/hyperlink" Target="https://4sek-g-athin.att.sch.gr/images/Hlektronikoi/DIKTYA/VoIP_TELEPHONY/3Basic_communication_through_VoIP_PABX_SIP_EXTENSIONS.pdf" TargetMode="External"/><Relationship Id="rId12" Type="http://schemas.openxmlformats.org/officeDocument/2006/relationships/hyperlink" Target="https://4sek-g-athin.att.sch.gr/images/Hlektronikoi/DIKTYA/VoIP_TELEPHONY/6Ring_Group_Call_Park_Call_Pickup.pdf" TargetMode="External"/><Relationship Id="rId2" Type="http://schemas.openxmlformats.org/officeDocument/2006/relationships/hyperlink" Target="https://4sek-g-athin.att.sch.gr/images/Hlektronikoi/DIKTYA/VoIP_TELEPHONY/1Basic_interconnection_of_SIP_sets.pdf" TargetMode="External"/><Relationship Id="rId16" Type="http://schemas.openxmlformats.org/officeDocument/2006/relationships/hyperlink" Target="https://4sek-g-athin.att.sch.gr/images/Hlektronikoi/DIKTYA/VoIP_TELEPHONY/10VoIP_Camera_as_Security-Surveillance_System.pdf" TargetMode="External"/><Relationship Id="rId1" Type="http://schemas.openxmlformats.org/officeDocument/2006/relationships/slideLayout" Target="../slideLayouts/slideLayout1.xml"/><Relationship Id="rId6" Type="http://schemas.openxmlformats.org/officeDocument/2006/relationships/hyperlink" Target="https://4sek-g-athin.att.sch.gr/images/Hlektronikoi/DIKTYA/VoIP_TELEPHONY/WORKSHEET_153_VoIP.pdf" TargetMode="External"/><Relationship Id="rId11" Type="http://schemas.openxmlformats.org/officeDocument/2006/relationships/hyperlink" Target="https://4sek-g-athin.att.sch.gr/images/Hlektronikoi/DIKTYA/VoIP_TELEPHONY/5DISA_CALLBACK_CDR_RECORDING.pdf" TargetMode="External"/><Relationship Id="rId5" Type="http://schemas.openxmlformats.org/officeDocument/2006/relationships/hyperlink" Target="https://4sek-g-athin.att.sch.gr/images/Hlektronikoi/DIKTYA/VoIP_TELEPHONY/2VoIP_PABX_SETUP.pdf" TargetMode="External"/><Relationship Id="rId15" Type="http://schemas.openxmlformats.org/officeDocument/2006/relationships/hyperlink" Target="https://4sek-g-athin.att.sch.gr/images/Hlektronikoi/DIKTYA/VoIP_TELEPHONY/9VoIP_Camera_as_Doorphone.pdf" TargetMode="External"/><Relationship Id="rId10" Type="http://schemas.openxmlformats.org/officeDocument/2006/relationships/hyperlink" Target="https://4sek-g-athin.att.sch.gr/images/Hlektronikoi/DIKTYA/VoIP_TELEPHONY/WORKSHEET_155_VoIP.pdf" TargetMode="External"/><Relationship Id="rId4" Type="http://schemas.openxmlformats.org/officeDocument/2006/relationships/hyperlink" Target="https://4sek-g-athin.att.sch.gr/images/Hlektronikoi/DIKTYA/VoIP_TELEPHONY/WORKSHEET_152_VoIP.pdf" TargetMode="External"/><Relationship Id="rId9" Type="http://schemas.openxmlformats.org/officeDocument/2006/relationships/hyperlink" Target="https://4sek-g-athin.att.sch.gr/images/Hlektronikoi/DIKTYA/VoIP_TELEPHONY/WORKSHEET_154_VoIP.pdf" TargetMode="External"/><Relationship Id="rId14" Type="http://schemas.openxmlformats.org/officeDocument/2006/relationships/hyperlink" Target="https://4sek-g-athin.att.sch.gr/images/Hlektronikoi/DIKTYA/VoIP_TELEPHONY/8VoIP_Camera.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Υπότιτλος 2"/>
          <p:cNvSpPr>
            <a:spLocks noGrp="1"/>
          </p:cNvSpPr>
          <p:nvPr>
            <p:ph type="subTitle" idx="1"/>
          </p:nvPr>
        </p:nvSpPr>
        <p:spPr>
          <a:xfrm>
            <a:off x="2917877" y="1512070"/>
            <a:ext cx="6356247" cy="861420"/>
          </a:xfrm>
        </p:spPr>
        <p:txBody>
          <a:bodyPr>
            <a:normAutofit/>
          </a:bodyPr>
          <a:lstStyle/>
          <a:p>
            <a:pPr algn="just"/>
            <a:r>
              <a:rPr lang="el-GR" b="1" cap="none" dirty="0" smtClean="0"/>
              <a:t>Η κυρίαρχη, πλέον, μορφή τηλεφωνίας την οποία χρησιμοποιούμε χωρίς, ίσως, να το γνωρίζουμε.</a:t>
            </a:r>
            <a:endParaRPr lang="el-GR" b="1" cap="none" dirty="0"/>
          </a:p>
        </p:txBody>
      </p:sp>
      <p:pic>
        <p:nvPicPr>
          <p:cNvPr id="4" name="Εικόνα 3"/>
          <p:cNvPicPr>
            <a:picLocks noChangeAspect="1"/>
          </p:cNvPicPr>
          <p:nvPr/>
        </p:nvPicPr>
        <p:blipFill>
          <a:blip r:embed="rId2">
            <a:extLst>
              <a:ext uri="{BEBA8EAE-BF5A-486C-A8C5-ECC9F3942E4B}">
                <a14:imgProps xmlns:a14="http://schemas.microsoft.com/office/drawing/2010/main">
                  <a14:imgLayer r:embed="rId3">
                    <a14:imgEffect>
                      <a14:backgroundRemoval t="595" b="100000" l="3700" r="97200">
                        <a14:foregroundMark x1="49000" y1="4400" x2="49000" y2="4400"/>
                        <a14:foregroundMark x1="53800" y1="15577" x2="53800" y2="15577"/>
                        <a14:foregroundMark x1="44500" y1="27467" x2="44500" y2="27467"/>
                        <a14:foregroundMark x1="38000" y1="36861" x2="38000" y2="36861"/>
                        <a14:foregroundMark x1="60700" y1="42449" x2="60700" y2="42449"/>
                        <a14:foregroundMark x1="49300" y1="52319" x2="49300" y2="52319"/>
                        <a14:foregroundMark x1="55700" y1="27586" x2="55700" y2="27586"/>
                        <a14:foregroundMark x1="50700" y1="25922" x2="50700" y2="25922"/>
                        <a14:foregroundMark x1="48100" y1="30797" x2="48100" y2="30797"/>
                        <a14:foregroundMark x1="49000" y1="78716" x2="49000" y2="78716"/>
                        <a14:foregroundMark x1="56000" y1="76219" x2="56000" y2="76219"/>
                        <a14:foregroundMark x1="60000" y1="69917" x2="60000" y2="69917"/>
                        <a14:foregroundMark x1="40200" y1="72533" x2="40200" y2="72533"/>
                        <a14:foregroundMark x1="38500" y1="65398" x2="38500" y2="65398"/>
                        <a14:foregroundMark x1="42300" y1="75624" x2="42300" y2="75624"/>
                        <a14:foregroundMark x1="43300" y1="76100" x2="43300" y2="76100"/>
                        <a14:foregroundMark x1="45000" y1="77527" x2="45000" y2="77527"/>
                        <a14:foregroundMark x1="43700" y1="76813" x2="43700" y2="76813"/>
                        <a14:foregroundMark x1="44200" y1="77646" x2="44200" y2="77646"/>
                        <a14:foregroundMark x1="47300" y1="78716" x2="47300" y2="78716"/>
                        <a14:foregroundMark x1="48000" y1="78835" x2="48000" y2="78835"/>
                        <a14:foregroundMark x1="47000" y1="78835" x2="47000" y2="78835"/>
                        <a14:foregroundMark x1="46300" y1="78597" x2="46300" y2="78597"/>
                        <a14:foregroundMark x1="45500" y1="78359" x2="45500" y2="78359"/>
                        <a14:foregroundMark x1="44900" y1="78002" x2="44900" y2="78002"/>
                        <a14:foregroundMark x1="45100" y1="78240" x2="45100" y2="78240"/>
                        <a14:foregroundMark x1="44700" y1="78121" x2="45200" y2="78121"/>
                        <a14:foregroundMark x1="27900" y1="54697" x2="27900" y2="54697"/>
                        <a14:foregroundMark x1="30700" y1="51962" x2="30700" y2="51962"/>
                        <a14:foregroundMark x1="38200" y1="75386" x2="38100" y2="75386"/>
                        <a14:foregroundMark x1="38000" y1="74316" x2="38000" y2="74316"/>
                        <a14:foregroundMark x1="37200" y1="72295" x2="37200" y2="72295"/>
                        <a14:foregroundMark x1="36800" y1="70511" x2="36800" y2="70511"/>
                        <a14:foregroundMark x1="66800" y1="51011" x2="66800" y2="51011"/>
                        <a14:foregroundMark x1="77100" y1="51486" x2="77100" y2="51486"/>
                        <a14:foregroundMark x1="38700" y1="69084" x2="38700" y2="69084"/>
                        <a14:foregroundMark x1="45300" y1="85493" x2="45300" y2="85493"/>
                        <a14:foregroundMark x1="55100" y1="88347" x2="55100" y2="88347"/>
                        <a14:foregroundMark x1="50700" y1="95363" x2="50700" y2="95363"/>
                        <a14:foregroundMark x1="62600" y1="92390" x2="62600" y2="92390"/>
                        <a14:foregroundMark x1="60000" y1="88823" x2="60000" y2="88823"/>
                        <a14:foregroundMark x1="39800" y1="89298" x2="39800" y2="89298"/>
                        <a14:foregroundMark x1="37200" y1="92985" x2="37200" y2="92985"/>
                        <a14:foregroundMark x1="42500" y1="91320" x2="42500" y2="91320"/>
                        <a14:foregroundMark x1="45200" y1="92747" x2="45200" y2="92747"/>
                        <a14:foregroundMark x1="46900" y1="93222" x2="46900" y2="93222"/>
                        <a14:foregroundMark x1="51200" y1="51486" x2="51200" y2="51486"/>
                        <a14:foregroundMark x1="39600" y1="95363" x2="39600" y2="95363"/>
                        <a14:foregroundMark x1="43700" y1="97384" x2="43700" y2="97384"/>
                        <a14:foregroundMark x1="59400" y1="95006" x2="59400" y2="95006"/>
                        <a14:foregroundMark x1="44800" y1="97860" x2="44800" y2="97860"/>
                        <a14:foregroundMark x1="50000" y1="98573" x2="50000" y2="98573"/>
                        <a14:foregroundMark x1="53300" y1="98216" x2="53300" y2="98216"/>
                        <a14:foregroundMark x1="46300" y1="98098" x2="46300" y2="98098"/>
                        <a14:foregroundMark x1="47400" y1="98216" x2="47400" y2="98216"/>
                        <a14:foregroundMark x1="48800" y1="98454" x2="48800" y2="98454"/>
                        <a14:foregroundMark x1="53300" y1="92866" x2="53300" y2="92866"/>
                        <a14:foregroundMark x1="57600" y1="90963" x2="57600" y2="90963"/>
                        <a14:foregroundMark x1="55600" y1="92271" x2="55600" y2="92271"/>
                        <a14:foregroundMark x1="41200" y1="90488" x2="41200" y2="90488"/>
                        <a14:foregroundMark x1="38300" y1="90963" x2="38300" y2="90963"/>
                        <a14:foregroundMark x1="48700" y1="93341" x2="48700" y2="93341"/>
                        <a14:foregroundMark x1="61700" y1="90844" x2="61700" y2="90844"/>
                        <a14:foregroundMark x1="43700" y1="92152" x2="43700" y2="91914"/>
                        <a14:foregroundMark x1="39700" y1="70630" x2="39700" y2="70630"/>
                        <a14:foregroundMark x1="39100" y1="70155" x2="39100" y2="70155"/>
                        <a14:foregroundMark x1="39700" y1="71581" x2="39700" y2="71581"/>
                        <a14:foregroundMark x1="39300" y1="70987" x2="39300" y2="70987"/>
                        <a14:foregroundMark x1="40900" y1="74435" x2="40900" y2="74435"/>
                        <a14:foregroundMark x1="40600" y1="73603" x2="40600" y2="73603"/>
                        <a14:foregroundMark x1="41800" y1="75505" x2="41800" y2="75505"/>
                        <a14:foregroundMark x1="42200" y1="76100" x2="42200" y2="76100"/>
                        <a14:foregroundMark x1="42800" y1="76813" x2="42800" y2="76813"/>
                        <a14:foregroundMark x1="43300" y1="77170" x2="43300" y2="77170"/>
                        <a14:foregroundMark x1="43600" y1="77527" x2="43600" y2="77527"/>
                        <a14:foregroundMark x1="51200" y1="93460" x2="51200" y2="93460"/>
                        <a14:foregroundMark x1="59000" y1="89774" x2="59100" y2="89655"/>
                        <a14:foregroundMark x1="40600" y1="30202" x2="40600" y2="30202"/>
                        <a14:foregroundMark x1="39800" y1="31867" x2="39800" y2="31867"/>
                        <a14:foregroundMark x1="49000" y1="40190" x2="49000" y2="40190"/>
                        <a14:foregroundMark x1="57700" y1="44114" x2="57700" y2="44114"/>
                        <a14:foregroundMark x1="48600" y1="45184" x2="48600" y2="45184"/>
                        <a14:foregroundMark x1="52700" y1="40785" x2="52700" y2="40785"/>
                        <a14:foregroundMark x1="54700" y1="35077" x2="54700" y2="35077"/>
                        <a14:backgroundMark x1="82900" y1="70273" x2="82900" y2="70273"/>
                        <a14:backgroundMark x1="78400" y1="67895" x2="78400" y2="67895"/>
                        <a14:backgroundMark x1="77900" y1="71819" x2="77900" y2="71819"/>
                        <a14:backgroundMark x1="79000" y1="71938" x2="79000" y2="71938"/>
                        <a14:backgroundMark x1="78100" y1="67658" x2="78100" y2="67658"/>
                        <a14:backgroundMark x1="70500" y1="60761" x2="70500" y2="60761"/>
                        <a14:backgroundMark x1="27800" y1="61831" x2="27800" y2="61831"/>
                        <a14:backgroundMark x1="37000" y1="67182" x2="37000" y2="67182"/>
                        <a14:backgroundMark x1="37800" y1="68490" x2="37800" y2="68490"/>
                        <a14:backgroundMark x1="38000" y1="69798" x2="38000" y2="69798"/>
                        <a14:backgroundMark x1="41800" y1="97741" x2="41800" y2="97741"/>
                        <a14:backgroundMark x1="42900" y1="97384" x2="42900" y2="97384"/>
                        <a14:backgroundMark x1="46200" y1="98335" x2="46200" y2="98335"/>
                        <a14:backgroundMark x1="58200" y1="97503" x2="58200" y2="97503"/>
                        <a14:backgroundMark x1="56200" y1="98216" x2="56000" y2="98216"/>
                        <a14:backgroundMark x1="54600" y1="99049" x2="54600" y2="99049"/>
                        <a14:backgroundMark x1="53700" y1="99049" x2="53700" y2="99049"/>
                        <a14:backgroundMark x1="51600" y1="98930" x2="51600" y2="98930"/>
                        <a14:backgroundMark x1="52700" y1="99405" x2="52700" y2="99405"/>
                        <a14:backgroundMark x1="44800" y1="99405" x2="44800" y2="99405"/>
                        <a14:backgroundMark x1="46100" y1="98811" x2="46100" y2="98811"/>
                        <a14:backgroundMark x1="47800" y1="99524" x2="47800" y2="99524"/>
                        <a14:backgroundMark x1="48100" y1="98811" x2="48100" y2="98811"/>
                        <a14:backgroundMark x1="48900" y1="98811" x2="48900" y2="98811"/>
                        <a14:backgroundMark x1="50300" y1="99168" x2="50300" y2="99168"/>
                        <a14:backgroundMark x1="41700" y1="87872" x2="41700" y2="87872"/>
                        <a14:backgroundMark x1="46900" y1="90606" x2="46900" y2="90606"/>
                        <a14:backgroundMark x1="49200" y1="90131" x2="49200" y2="90131"/>
                        <a14:backgroundMark x1="57200" y1="90844" x2="57200" y2="90844"/>
                        <a14:backgroundMark x1="50400" y1="93103" x2="50400" y2="93103"/>
                        <a14:backgroundMark x1="43700" y1="87990" x2="43700" y2="87990"/>
                        <a14:backgroundMark x1="52500" y1="89774" x2="52500" y2="89774"/>
                        <a14:backgroundMark x1="57800" y1="87039" x2="57900" y2="86920"/>
                        <a14:backgroundMark x1="43200" y1="91320" x2="43200" y2="91439"/>
                        <a14:backgroundMark x1="26700" y1="66112" x2="26700" y2="66112"/>
                        <a14:backgroundMark x1="28000" y1="65161" x2="28000" y2="65161"/>
                        <a14:backgroundMark x1="27800" y1="63258" x2="27800" y2="63258"/>
                        <a14:backgroundMark x1="27800" y1="62663" x2="27800" y2="62663"/>
                        <a14:backgroundMark x1="38400" y1="70630" x2="38400" y2="70630"/>
                        <a14:backgroundMark x1="39100" y1="72057" x2="39100" y2="72057"/>
                        <a14:backgroundMark x1="45800" y1="89298" x2="45800" y2="89298"/>
                        <a14:backgroundMark x1="55900" y1="88347" x2="55900" y2="88347"/>
                      </a14:backgroundRemoval>
                    </a14:imgEffect>
                  </a14:imgLayer>
                </a14:imgProps>
              </a:ext>
              <a:ext uri="{28A0092B-C50C-407E-A947-70E740481C1C}">
                <a14:useLocalDpi xmlns:a14="http://schemas.microsoft.com/office/drawing/2010/main" val="0"/>
              </a:ext>
            </a:extLst>
          </a:blip>
          <a:stretch>
            <a:fillRect/>
          </a:stretch>
        </p:blipFill>
        <p:spPr>
          <a:xfrm>
            <a:off x="3822103" y="2579512"/>
            <a:ext cx="3906142" cy="3285066"/>
          </a:xfrm>
          <a:prstGeom prst="rect">
            <a:avLst/>
          </a:prstGeom>
        </p:spPr>
      </p:pic>
      <p:sp>
        <p:nvSpPr>
          <p:cNvPr id="5" name="TextBox 4"/>
          <p:cNvSpPr txBox="1"/>
          <p:nvPr/>
        </p:nvSpPr>
        <p:spPr>
          <a:xfrm>
            <a:off x="2885827" y="6070600"/>
            <a:ext cx="6420347" cy="646331"/>
          </a:xfrm>
          <a:prstGeom prst="rect">
            <a:avLst/>
          </a:prstGeom>
          <a:noFill/>
        </p:spPr>
        <p:txBody>
          <a:bodyPr wrap="none" rtlCol="0">
            <a:spAutoFit/>
          </a:bodyPr>
          <a:lstStyle/>
          <a:p>
            <a:r>
              <a:rPr lang="en-US" sz="3600" b="1" u="sng" dirty="0" smtClean="0">
                <a:solidFill>
                  <a:srgbClr val="00B0F0"/>
                </a:solidFill>
              </a:rPr>
              <a:t>V</a:t>
            </a:r>
            <a:r>
              <a:rPr lang="en-US" sz="3600" b="1" dirty="0" smtClean="0">
                <a:solidFill>
                  <a:srgbClr val="00B0F0"/>
                </a:solidFill>
              </a:rPr>
              <a:t>oice </a:t>
            </a:r>
            <a:r>
              <a:rPr lang="en-US" sz="3600" b="1" u="sng" dirty="0" smtClean="0">
                <a:solidFill>
                  <a:srgbClr val="00B0F0"/>
                </a:solidFill>
              </a:rPr>
              <a:t>o</a:t>
            </a:r>
            <a:r>
              <a:rPr lang="en-US" sz="3600" b="1" dirty="0" smtClean="0">
                <a:solidFill>
                  <a:srgbClr val="00B0F0"/>
                </a:solidFill>
              </a:rPr>
              <a:t>ver </a:t>
            </a:r>
            <a:r>
              <a:rPr lang="en-US" sz="3600" b="1" u="sng" dirty="0" smtClean="0">
                <a:solidFill>
                  <a:srgbClr val="00B0F0"/>
                </a:solidFill>
              </a:rPr>
              <a:t>I</a:t>
            </a:r>
            <a:r>
              <a:rPr lang="en-US" sz="3600" b="1" dirty="0" smtClean="0">
                <a:solidFill>
                  <a:srgbClr val="00B0F0"/>
                </a:solidFill>
              </a:rPr>
              <a:t>nternet </a:t>
            </a:r>
            <a:r>
              <a:rPr lang="en-US" sz="3600" b="1" u="sng" dirty="0" smtClean="0">
                <a:solidFill>
                  <a:srgbClr val="00B0F0"/>
                </a:solidFill>
              </a:rPr>
              <a:t>P</a:t>
            </a:r>
            <a:r>
              <a:rPr lang="en-US" sz="3600" b="1" dirty="0" smtClean="0">
                <a:solidFill>
                  <a:srgbClr val="00B0F0"/>
                </a:solidFill>
              </a:rPr>
              <a:t>rotocol</a:t>
            </a:r>
            <a:endParaRPr lang="el-GR" sz="3600" b="1" dirty="0">
              <a:solidFill>
                <a:srgbClr val="00B0F0"/>
              </a:solidFill>
            </a:endParaRPr>
          </a:p>
        </p:txBody>
      </p:sp>
    </p:spTree>
    <p:extLst>
      <p:ext uri="{BB962C8B-B14F-4D97-AF65-F5344CB8AC3E}">
        <p14:creationId xmlns:p14="http://schemas.microsoft.com/office/powerpoint/2010/main" val="247745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750"/>
                            </p:stCondLst>
                            <p:childTnLst>
                              <p:par>
                                <p:cTn id="8" presetID="42" presetClass="entr" presetSubtype="0" fill="hold" nodeType="after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4750"/>
                            </p:stCondLst>
                            <p:childTnLst>
                              <p:par>
                                <p:cTn id="14" presetID="53" presetClass="entr" presetSubtype="16"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51603" y="1237347"/>
            <a:ext cx="11688793" cy="707886"/>
          </a:xfrm>
          <a:prstGeom prst="rect">
            <a:avLst/>
          </a:prstGeom>
          <a:noFill/>
        </p:spPr>
        <p:txBody>
          <a:bodyPr wrap="square" rtlCol="0">
            <a:spAutoFit/>
          </a:bodyPr>
          <a:lstStyle/>
          <a:p>
            <a:r>
              <a:rPr lang="el-GR" sz="2000" b="1" dirty="0" smtClean="0">
                <a:solidFill>
                  <a:srgbClr val="92D050"/>
                </a:solidFill>
              </a:rPr>
              <a:t>Το μέγιστο πλεονέκτημα αυτής της προσέγγισης είναι το πολύ χαμηλό κόστος των τηλεφωνικών κλήσεων ιδιαίτερα προς το εξωτερικό. </a:t>
            </a:r>
            <a:endParaRPr lang="el-GR" sz="2000" b="1" dirty="0">
              <a:solidFill>
                <a:srgbClr val="92D050"/>
              </a:solidFill>
            </a:endParaRPr>
          </a:p>
        </p:txBody>
      </p:sp>
      <p:sp>
        <p:nvSpPr>
          <p:cNvPr id="4" name="TextBox 3"/>
          <p:cNvSpPr txBox="1"/>
          <p:nvPr/>
        </p:nvSpPr>
        <p:spPr>
          <a:xfrm>
            <a:off x="251603" y="2546113"/>
            <a:ext cx="8008924" cy="1631216"/>
          </a:xfrm>
          <a:prstGeom prst="rect">
            <a:avLst/>
          </a:prstGeom>
          <a:noFill/>
        </p:spPr>
        <p:txBody>
          <a:bodyPr wrap="none" rtlCol="0">
            <a:spAutoFit/>
          </a:bodyPr>
          <a:lstStyle/>
          <a:p>
            <a:r>
              <a:rPr lang="el-GR" sz="2000" b="1" dirty="0" smtClean="0">
                <a:solidFill>
                  <a:srgbClr val="FFC000"/>
                </a:solidFill>
              </a:rPr>
              <a:t>Μπορώ να καλέσω όλων των ειδών τις τηλεφωνικές συσκευές:</a:t>
            </a:r>
          </a:p>
          <a:p>
            <a:r>
              <a:rPr lang="el-GR" sz="2000" b="1" dirty="0" smtClean="0">
                <a:solidFill>
                  <a:srgbClr val="FFC000"/>
                </a:solidFill>
              </a:rPr>
              <a:t>Σταθερά τηλέφωνα,</a:t>
            </a:r>
          </a:p>
          <a:p>
            <a:r>
              <a:rPr lang="el-GR" sz="2000" b="1" dirty="0" smtClean="0">
                <a:solidFill>
                  <a:srgbClr val="FFC000"/>
                </a:solidFill>
              </a:rPr>
              <a:t>Κινητά τηλέφωνα,</a:t>
            </a:r>
            <a:endParaRPr lang="el-GR" sz="2000" b="1" dirty="0">
              <a:solidFill>
                <a:srgbClr val="FFC000"/>
              </a:solidFill>
            </a:endParaRPr>
          </a:p>
          <a:p>
            <a:r>
              <a:rPr lang="el-GR" sz="2000" b="1" dirty="0" smtClean="0">
                <a:solidFill>
                  <a:srgbClr val="FFC000"/>
                </a:solidFill>
              </a:rPr>
              <a:t>Δορυφορικά τηλέφωνα,</a:t>
            </a:r>
          </a:p>
          <a:p>
            <a:r>
              <a:rPr lang="el-GR" sz="2000" b="1" dirty="0" smtClean="0">
                <a:solidFill>
                  <a:srgbClr val="FFC000"/>
                </a:solidFill>
              </a:rPr>
              <a:t>ακόμα και </a:t>
            </a:r>
            <a:r>
              <a:rPr lang="en-US" sz="2000" b="1" dirty="0" smtClean="0">
                <a:solidFill>
                  <a:srgbClr val="FFC000"/>
                </a:solidFill>
              </a:rPr>
              <a:t>softphone </a:t>
            </a:r>
            <a:r>
              <a:rPr lang="el-GR" sz="2000" b="1" dirty="0" smtClean="0">
                <a:solidFill>
                  <a:srgbClr val="FFC000"/>
                </a:solidFill>
              </a:rPr>
              <a:t>εφαρμογές σε Η/Υ.</a:t>
            </a:r>
            <a:endParaRPr lang="el-GR" sz="2000" b="1" dirty="0">
              <a:solidFill>
                <a:srgbClr val="FFC000"/>
              </a:solidFill>
            </a:endParaRPr>
          </a:p>
        </p:txBody>
      </p:sp>
      <p:sp>
        <p:nvSpPr>
          <p:cNvPr id="5" name="TextBox 4"/>
          <p:cNvSpPr txBox="1"/>
          <p:nvPr/>
        </p:nvSpPr>
        <p:spPr>
          <a:xfrm>
            <a:off x="251603" y="4671204"/>
            <a:ext cx="5141345" cy="1200329"/>
          </a:xfrm>
          <a:prstGeom prst="rect">
            <a:avLst/>
          </a:prstGeom>
          <a:noFill/>
        </p:spPr>
        <p:txBody>
          <a:bodyPr wrap="square" rtlCol="0">
            <a:spAutoFit/>
          </a:bodyPr>
          <a:lstStyle/>
          <a:p>
            <a:r>
              <a:rPr lang="en-US" dirty="0" smtClean="0"/>
              <a:t>Softphone:</a:t>
            </a:r>
            <a:endParaRPr lang="el-GR" dirty="0"/>
          </a:p>
          <a:p>
            <a:r>
              <a:rPr lang="el-GR" dirty="0" smtClean="0"/>
              <a:t>είναι εφαρμογή σε Η/</a:t>
            </a:r>
            <a:r>
              <a:rPr lang="en-US" dirty="0" smtClean="0"/>
              <a:t>Y</a:t>
            </a:r>
            <a:r>
              <a:rPr lang="el-GR" dirty="0" smtClean="0"/>
              <a:t> που προσομοιάζει τη λειτουργία </a:t>
            </a:r>
            <a:r>
              <a:rPr lang="en-US" dirty="0" smtClean="0"/>
              <a:t>VoIP </a:t>
            </a:r>
            <a:r>
              <a:rPr lang="el-GR" dirty="0" smtClean="0"/>
              <a:t>τηλεφωνικής συσκευής</a:t>
            </a:r>
            <a:r>
              <a:rPr lang="en-US" dirty="0" smtClean="0"/>
              <a:t> (</a:t>
            </a:r>
            <a:r>
              <a:rPr lang="el-GR" dirty="0" smtClean="0"/>
              <a:t>χρειάζονται ακουστικά/ηχεία και μικρόφωνο)</a:t>
            </a:r>
            <a:endParaRPr 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721" y="3450566"/>
            <a:ext cx="5842958" cy="3286664"/>
          </a:xfrm>
          <a:prstGeom prst="rect">
            <a:avLst/>
          </a:prstGeom>
        </p:spPr>
      </p:pic>
    </p:spTree>
    <p:extLst>
      <p:ext uri="{BB962C8B-B14F-4D97-AF65-F5344CB8AC3E}">
        <p14:creationId xmlns:p14="http://schemas.microsoft.com/office/powerpoint/2010/main" val="188460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3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3500"/>
                            </p:stCondLst>
                            <p:childTnLst>
                              <p:par>
                                <p:cTn id="11" presetID="1" presetClass="entr" presetSubtype="0" fill="hold" grpId="0" nodeType="afterEffect">
                                  <p:stCondLst>
                                    <p:cond delay="6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95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81797" y="1228410"/>
            <a:ext cx="11628406" cy="1015663"/>
          </a:xfrm>
          <a:prstGeom prst="rect">
            <a:avLst/>
          </a:prstGeom>
          <a:noFill/>
        </p:spPr>
        <p:txBody>
          <a:bodyPr wrap="square" rtlCol="0">
            <a:spAutoFit/>
          </a:bodyPr>
          <a:lstStyle/>
          <a:p>
            <a:r>
              <a:rPr lang="el-GR" sz="2000" b="1" dirty="0" smtClean="0">
                <a:solidFill>
                  <a:srgbClr val="00B0F0"/>
                </a:solidFill>
              </a:rPr>
              <a:t>Το μόνο μειονέκτημα που υπάρχει, το οποίο όμως τείνει να εξαλειφθεί</a:t>
            </a:r>
            <a:r>
              <a:rPr lang="en-US" sz="2000" b="1" dirty="0" smtClean="0">
                <a:solidFill>
                  <a:srgbClr val="00B0F0"/>
                </a:solidFill>
              </a:rPr>
              <a:t>,</a:t>
            </a:r>
            <a:r>
              <a:rPr lang="el-GR" sz="2000" b="1" dirty="0" smtClean="0">
                <a:solidFill>
                  <a:srgbClr val="00B0F0"/>
                </a:solidFill>
              </a:rPr>
              <a:t> είναι αυτό της καθυστέρησης/μεταβλητής καθυστέρησης  μετάδοσης των πακέτων της ψηφιοποιημένης φωνής κατά την </a:t>
            </a:r>
            <a:r>
              <a:rPr lang="en-US" sz="2000" b="1" dirty="0" smtClean="0">
                <a:solidFill>
                  <a:srgbClr val="00B0F0"/>
                </a:solidFill>
              </a:rPr>
              <a:t>VoIP </a:t>
            </a:r>
            <a:r>
              <a:rPr lang="el-GR" sz="2000" b="1" dirty="0" smtClean="0">
                <a:solidFill>
                  <a:srgbClr val="00B0F0"/>
                </a:solidFill>
              </a:rPr>
              <a:t>συνδιάλεξη.</a:t>
            </a:r>
            <a:endParaRPr lang="el-GR" sz="2000" b="1" dirty="0">
              <a:solidFill>
                <a:srgbClr val="00B0F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819" y="2305858"/>
            <a:ext cx="6740362" cy="3541323"/>
          </a:xfrm>
          <a:prstGeom prst="rect">
            <a:avLst/>
          </a:prstGeom>
        </p:spPr>
      </p:pic>
      <p:sp>
        <p:nvSpPr>
          <p:cNvPr id="5" name="TextBox 4"/>
          <p:cNvSpPr txBox="1"/>
          <p:nvPr/>
        </p:nvSpPr>
        <p:spPr>
          <a:xfrm>
            <a:off x="215661" y="5908966"/>
            <a:ext cx="11760678" cy="707886"/>
          </a:xfrm>
          <a:prstGeom prst="rect">
            <a:avLst/>
          </a:prstGeom>
          <a:noFill/>
        </p:spPr>
        <p:txBody>
          <a:bodyPr wrap="square" rtlCol="0">
            <a:spAutoFit/>
          </a:bodyPr>
          <a:lstStyle/>
          <a:p>
            <a:r>
              <a:rPr lang="el-GR" sz="2000" b="1" dirty="0" smtClean="0">
                <a:solidFill>
                  <a:srgbClr val="92D050"/>
                </a:solidFill>
              </a:rPr>
              <a:t>Αυτή </a:t>
            </a:r>
            <a:r>
              <a:rPr lang="el-GR" sz="2000" b="1" dirty="0">
                <a:solidFill>
                  <a:srgbClr val="92D050"/>
                </a:solidFill>
              </a:rPr>
              <a:t>η </a:t>
            </a:r>
            <a:r>
              <a:rPr lang="el-GR" sz="2000" b="1" dirty="0" smtClean="0">
                <a:solidFill>
                  <a:srgbClr val="92D050"/>
                </a:solidFill>
              </a:rPr>
              <a:t>μεταβλητή καθυστέρηση  </a:t>
            </a:r>
            <a:r>
              <a:rPr lang="el-GR" sz="2000" b="1" dirty="0">
                <a:solidFill>
                  <a:srgbClr val="92D050"/>
                </a:solidFill>
              </a:rPr>
              <a:t>μετάδοσης των </a:t>
            </a:r>
            <a:r>
              <a:rPr lang="en-US" sz="2000" b="1" dirty="0" smtClean="0">
                <a:solidFill>
                  <a:srgbClr val="92D050"/>
                </a:solidFill>
              </a:rPr>
              <a:t>VoIP </a:t>
            </a:r>
            <a:r>
              <a:rPr lang="el-GR" sz="2000" b="1" dirty="0" smtClean="0">
                <a:solidFill>
                  <a:srgbClr val="92D050"/>
                </a:solidFill>
              </a:rPr>
              <a:t>πακέτων γίνεται αντιληπτή σ’ εμάς ως παραμόρφωση της φωνής.</a:t>
            </a:r>
            <a:endParaRPr lang="el-GR" sz="2000" b="1" dirty="0">
              <a:solidFill>
                <a:srgbClr val="92D050"/>
              </a:solidFill>
            </a:endParaRPr>
          </a:p>
        </p:txBody>
      </p:sp>
    </p:spTree>
    <p:extLst>
      <p:ext uri="{BB962C8B-B14F-4D97-AF65-F5344CB8AC3E}">
        <p14:creationId xmlns:p14="http://schemas.microsoft.com/office/powerpoint/2010/main" val="239870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6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7500"/>
                            </p:stCondLst>
                            <p:childTnLst>
                              <p:par>
                                <p:cTn id="14" presetID="42"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ppt_x</p:attrName>
                                        </p:attrNameLst>
                                      </p:cBhvr>
                                      <p:tavLst>
                                        <p:tav tm="0">
                                          <p:val>
                                            <p:strVal val="#ppt_x"/>
                                          </p:val>
                                        </p:tav>
                                        <p:tav tm="100000">
                                          <p:val>
                                            <p:strVal val="#ppt_x"/>
                                          </p:val>
                                        </p:tav>
                                      </p:tavLst>
                                    </p:anim>
                                    <p:anim calcmode="lin" valueType="num">
                                      <p:cBhvr>
                                        <p:cTn id="18"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59192" y="1181947"/>
            <a:ext cx="11673616" cy="1631216"/>
          </a:xfrm>
          <a:prstGeom prst="rect">
            <a:avLst/>
          </a:prstGeom>
          <a:noFill/>
        </p:spPr>
        <p:txBody>
          <a:bodyPr wrap="square" rtlCol="0">
            <a:spAutoFit/>
          </a:bodyPr>
          <a:lstStyle/>
          <a:p>
            <a:r>
              <a:rPr lang="el-GR" sz="2000" b="1" dirty="0" smtClean="0">
                <a:solidFill>
                  <a:srgbClr val="FFFF00"/>
                </a:solidFill>
              </a:rPr>
              <a:t>Για να μην συμβαίνει όμως αυτή η παραμόρφωση της φωνής θα πρέπει όλοι οι εμπλεκόμενοι δρομολογητές (</a:t>
            </a:r>
            <a:r>
              <a:rPr lang="en-US" sz="2000" b="1" dirty="0" smtClean="0">
                <a:solidFill>
                  <a:srgbClr val="FFFF00"/>
                </a:solidFill>
              </a:rPr>
              <a:t>routers) </a:t>
            </a:r>
            <a:r>
              <a:rPr lang="el-GR" sz="2000" b="1" dirty="0" smtClean="0">
                <a:solidFill>
                  <a:srgbClr val="FFFF00"/>
                </a:solidFill>
              </a:rPr>
              <a:t>στη </a:t>
            </a:r>
            <a:r>
              <a:rPr lang="en-US" sz="2000" b="1" dirty="0" smtClean="0">
                <a:solidFill>
                  <a:srgbClr val="FFFF00"/>
                </a:solidFill>
              </a:rPr>
              <a:t>VoIP</a:t>
            </a:r>
            <a:r>
              <a:rPr lang="el-GR" sz="2000" b="1" dirty="0" smtClean="0">
                <a:solidFill>
                  <a:srgbClr val="FFFF00"/>
                </a:solidFill>
              </a:rPr>
              <a:t> συνδιάλεξη να αναγνωρίζουν τα σχετικά πακέτα της ψηφιοποιημένη φωνής και να τους δίνουν προτεραιότητα έναντι άλλων πακέτων που μεταφέρουν δεδομένα που δεν χρειάζονται διαχείριση σε πραγματικό χρόνο. π.χ. πακέτα που περιέχουν δεδομένα όταν κατεβάζουμε ένα αρχείο κειμένου ή φωτογραφίας.</a:t>
            </a:r>
            <a:endParaRPr lang="el-GR" sz="2000" b="1" dirty="0">
              <a:solidFill>
                <a:srgbClr val="FFFF0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75" y="2928777"/>
            <a:ext cx="4286250" cy="3810000"/>
          </a:xfrm>
          <a:prstGeom prst="rect">
            <a:avLst/>
          </a:prstGeom>
        </p:spPr>
      </p:pic>
    </p:spTree>
    <p:extLst>
      <p:ext uri="{BB962C8B-B14F-4D97-AF65-F5344CB8AC3E}">
        <p14:creationId xmlns:p14="http://schemas.microsoft.com/office/powerpoint/2010/main" val="18486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10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37067" y="1247332"/>
            <a:ext cx="8746067" cy="400110"/>
          </a:xfrm>
          <a:prstGeom prst="rect">
            <a:avLst/>
          </a:prstGeom>
          <a:noFill/>
        </p:spPr>
        <p:txBody>
          <a:bodyPr wrap="square" rtlCol="0">
            <a:spAutoFit/>
          </a:bodyPr>
          <a:lstStyle/>
          <a:p>
            <a:r>
              <a:rPr lang="el-GR" sz="2000" b="1" dirty="0" smtClean="0">
                <a:solidFill>
                  <a:srgbClr val="FFC000"/>
                </a:solidFill>
              </a:rPr>
              <a:t>Η </a:t>
            </a:r>
            <a:r>
              <a:rPr lang="en-US" sz="2000" b="1" dirty="0" smtClean="0">
                <a:solidFill>
                  <a:srgbClr val="FFC000"/>
                </a:solidFill>
              </a:rPr>
              <a:t>VoIP </a:t>
            </a:r>
            <a:r>
              <a:rPr lang="el-GR" sz="2000" b="1" dirty="0" smtClean="0">
                <a:solidFill>
                  <a:srgbClr val="FFC000"/>
                </a:solidFill>
              </a:rPr>
              <a:t>τεχνολογία υπάρχει εδώ και 30χρόνια, τουλάχιστον.</a:t>
            </a:r>
            <a:endParaRPr lang="el-GR" sz="2000" b="1" dirty="0">
              <a:solidFill>
                <a:srgbClr val="FFC000"/>
              </a:solidFill>
            </a:endParaRPr>
          </a:p>
        </p:txBody>
      </p:sp>
      <p:sp>
        <p:nvSpPr>
          <p:cNvPr id="5" name="TextBox 4"/>
          <p:cNvSpPr txBox="1"/>
          <p:nvPr/>
        </p:nvSpPr>
        <p:spPr>
          <a:xfrm>
            <a:off x="237067" y="2309576"/>
            <a:ext cx="11624732" cy="707886"/>
          </a:xfrm>
          <a:prstGeom prst="rect">
            <a:avLst/>
          </a:prstGeom>
          <a:noFill/>
        </p:spPr>
        <p:txBody>
          <a:bodyPr wrap="square" rtlCol="0">
            <a:spAutoFit/>
          </a:bodyPr>
          <a:lstStyle/>
          <a:p>
            <a:r>
              <a:rPr lang="el-GR" sz="2000" b="1" dirty="0">
                <a:solidFill>
                  <a:srgbClr val="92D050"/>
                </a:solidFill>
              </a:rPr>
              <a:t>Η μη διάδοσή της, εκτός των ιδιωτικών δικτύων Η/Υ, οφειλόταν στο γεγονός </a:t>
            </a:r>
            <a:r>
              <a:rPr lang="el-GR" sz="2000" b="1" dirty="0" smtClean="0">
                <a:solidFill>
                  <a:srgbClr val="92D050"/>
                </a:solidFill>
              </a:rPr>
              <a:t>της</a:t>
            </a:r>
            <a:endParaRPr lang="en-US" sz="2000" b="1" dirty="0" smtClean="0">
              <a:solidFill>
                <a:srgbClr val="92D050"/>
              </a:solidFill>
            </a:endParaRPr>
          </a:p>
          <a:p>
            <a:r>
              <a:rPr lang="el-GR" sz="2000" b="1" u="sng" dirty="0" smtClean="0">
                <a:solidFill>
                  <a:srgbClr val="92D050"/>
                </a:solidFill>
              </a:rPr>
              <a:t>μη </a:t>
            </a:r>
            <a:r>
              <a:rPr lang="el-GR" sz="2000" b="1" u="sng" dirty="0">
                <a:solidFill>
                  <a:srgbClr val="92D050"/>
                </a:solidFill>
              </a:rPr>
              <a:t>αναγνώρισης της παραμέτρου </a:t>
            </a:r>
            <a:r>
              <a:rPr lang="en-US" sz="2000" b="1" u="sng" dirty="0" err="1">
                <a:solidFill>
                  <a:srgbClr val="92D050"/>
                </a:solidFill>
              </a:rPr>
              <a:t>QoS</a:t>
            </a:r>
            <a:r>
              <a:rPr lang="en-US" sz="2000" b="1" dirty="0">
                <a:solidFill>
                  <a:srgbClr val="92D050"/>
                </a:solidFill>
              </a:rPr>
              <a:t> </a:t>
            </a:r>
            <a:r>
              <a:rPr lang="el-GR" sz="2000" b="1" dirty="0">
                <a:solidFill>
                  <a:srgbClr val="92D050"/>
                </a:solidFill>
              </a:rPr>
              <a:t>απ’ όλους τους δρομολογητές του διαδικτύου.</a:t>
            </a:r>
          </a:p>
        </p:txBody>
      </p:sp>
      <p:sp>
        <p:nvSpPr>
          <p:cNvPr id="6" name="Rectangle 1"/>
          <p:cNvSpPr>
            <a:spLocks noChangeArrowheads="1"/>
          </p:cNvSpPr>
          <p:nvPr/>
        </p:nvSpPr>
        <p:spPr bwMode="auto">
          <a:xfrm>
            <a:off x="237066" y="3679596"/>
            <a:ext cx="1162473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sz="2000" b="1" dirty="0">
                <a:solidFill>
                  <a:srgbClr val="FFFF00"/>
                </a:solidFill>
              </a:rPr>
              <a:t>Το Quality of </a:t>
            </a:r>
            <a:r>
              <a:rPr lang="el-GR" sz="2000" b="1" dirty="0" err="1">
                <a:solidFill>
                  <a:srgbClr val="FFFF00"/>
                </a:solidFill>
              </a:rPr>
              <a:t>Service</a:t>
            </a:r>
            <a:r>
              <a:rPr lang="el-GR" sz="2000" b="1" dirty="0">
                <a:solidFill>
                  <a:srgbClr val="FFFF00"/>
                </a:solidFill>
              </a:rPr>
              <a:t> (</a:t>
            </a:r>
            <a:r>
              <a:rPr lang="el-GR" sz="2000" b="1" dirty="0" err="1">
                <a:solidFill>
                  <a:srgbClr val="FFFF00"/>
                </a:solidFill>
              </a:rPr>
              <a:t>QoS</a:t>
            </a:r>
            <a:r>
              <a:rPr lang="el-GR" sz="2000" b="1" dirty="0">
                <a:solidFill>
                  <a:srgbClr val="FFFF00"/>
                </a:solidFill>
              </a:rPr>
              <a:t>) είναι ένα σύνολο τεχνολογιών που λειτουργούν σε ένα δίκτυο </a:t>
            </a:r>
            <a:r>
              <a:rPr lang="el-GR" sz="2000" b="1" dirty="0" smtClean="0">
                <a:solidFill>
                  <a:srgbClr val="FFFF00"/>
                </a:solidFill>
              </a:rPr>
              <a:t>Η/Υ για </a:t>
            </a:r>
            <a:r>
              <a:rPr lang="el-GR" sz="2000" b="1" dirty="0">
                <a:solidFill>
                  <a:srgbClr val="FFFF00"/>
                </a:solidFill>
              </a:rPr>
              <a:t>να εγγυηθούν την ικανότητά </a:t>
            </a:r>
            <a:r>
              <a:rPr lang="el-GR" sz="2000" b="1" dirty="0" smtClean="0">
                <a:solidFill>
                  <a:srgbClr val="FFFF00"/>
                </a:solidFill>
              </a:rPr>
              <a:t>αυτού </a:t>
            </a:r>
            <a:r>
              <a:rPr lang="el-GR" sz="2000" b="1" dirty="0">
                <a:solidFill>
                  <a:srgbClr val="FFFF00"/>
                </a:solidFill>
              </a:rPr>
              <a:t>να </a:t>
            </a:r>
            <a:r>
              <a:rPr lang="el-GR" sz="2000" b="1" dirty="0" smtClean="0">
                <a:solidFill>
                  <a:srgbClr val="FFFF00"/>
                </a:solidFill>
              </a:rPr>
              <a:t>επιτρέπει, αξιόπιστα, σε </a:t>
            </a:r>
            <a:r>
              <a:rPr lang="el-GR" sz="2000" b="1" u="sng" dirty="0" smtClean="0">
                <a:solidFill>
                  <a:srgbClr val="FFFF00"/>
                </a:solidFill>
              </a:rPr>
              <a:t>εφαρμογές </a:t>
            </a:r>
            <a:r>
              <a:rPr lang="el-GR" sz="2000" b="1" u="sng" dirty="0">
                <a:solidFill>
                  <a:srgbClr val="FFFF00"/>
                </a:solidFill>
              </a:rPr>
              <a:t>υψηλής προτεραιότητας </a:t>
            </a:r>
            <a:r>
              <a:rPr lang="el-GR" sz="2000" b="1" u="sng" dirty="0" smtClean="0">
                <a:solidFill>
                  <a:srgbClr val="FFFF00"/>
                </a:solidFill>
              </a:rPr>
              <a:t>(όπως η </a:t>
            </a:r>
            <a:r>
              <a:rPr lang="en-US" sz="2000" b="1" u="sng" dirty="0" smtClean="0">
                <a:solidFill>
                  <a:srgbClr val="FFFF00"/>
                </a:solidFill>
              </a:rPr>
              <a:t>VoIP</a:t>
            </a:r>
            <a:r>
              <a:rPr lang="en-US" sz="2000" b="1" dirty="0" smtClean="0">
                <a:solidFill>
                  <a:srgbClr val="FFFF00"/>
                </a:solidFill>
              </a:rPr>
              <a:t>) </a:t>
            </a:r>
            <a:r>
              <a:rPr lang="el-GR" sz="2000" b="1" dirty="0" smtClean="0">
                <a:solidFill>
                  <a:srgbClr val="FFFF00"/>
                </a:solidFill>
              </a:rPr>
              <a:t>να διακινούν δεδομένα </a:t>
            </a:r>
            <a:r>
              <a:rPr lang="el-GR" sz="2000" b="1" dirty="0">
                <a:solidFill>
                  <a:srgbClr val="FFFF00"/>
                </a:solidFill>
              </a:rPr>
              <a:t>υπό </a:t>
            </a:r>
            <a:r>
              <a:rPr lang="el-GR" sz="2000" b="1" dirty="0" smtClean="0">
                <a:solidFill>
                  <a:srgbClr val="FFFF00"/>
                </a:solidFill>
              </a:rPr>
              <a:t>την </a:t>
            </a:r>
            <a:r>
              <a:rPr lang="el-GR" sz="2000" b="1" u="sng" dirty="0" smtClean="0">
                <a:solidFill>
                  <a:srgbClr val="FFFF00"/>
                </a:solidFill>
              </a:rPr>
              <a:t>περιορισμένη </a:t>
            </a:r>
            <a:r>
              <a:rPr lang="el-GR" sz="2000" b="1" u="sng" dirty="0">
                <a:solidFill>
                  <a:srgbClr val="FFFF00"/>
                </a:solidFill>
              </a:rPr>
              <a:t>χωρητικότητα</a:t>
            </a:r>
            <a:r>
              <a:rPr lang="el-GR" sz="2000" b="1" dirty="0">
                <a:solidFill>
                  <a:srgbClr val="FFFF00"/>
                </a:solidFill>
              </a:rPr>
              <a:t> </a:t>
            </a:r>
            <a:r>
              <a:rPr lang="el-GR" sz="2000" b="1" dirty="0" smtClean="0">
                <a:solidFill>
                  <a:srgbClr val="FFFF00"/>
                </a:solidFill>
              </a:rPr>
              <a:t>του δικτύου</a:t>
            </a:r>
            <a:r>
              <a:rPr lang="el-GR" sz="2000" b="1" dirty="0">
                <a:solidFill>
                  <a:srgbClr val="FFFF00"/>
                </a:solidFill>
              </a:rPr>
              <a:t>. </a:t>
            </a:r>
          </a:p>
        </p:txBody>
      </p:sp>
      <p:sp>
        <p:nvSpPr>
          <p:cNvPr id="7" name="Ορθογώνιο 6"/>
          <p:cNvSpPr/>
          <p:nvPr/>
        </p:nvSpPr>
        <p:spPr>
          <a:xfrm>
            <a:off x="237067" y="5665169"/>
            <a:ext cx="11624732" cy="1015663"/>
          </a:xfrm>
          <a:prstGeom prst="rect">
            <a:avLst/>
          </a:prstGeom>
        </p:spPr>
        <p:txBody>
          <a:bodyPr wrap="square">
            <a:spAutoFit/>
          </a:bodyPr>
          <a:lstStyle/>
          <a:p>
            <a:pPr lvl="0" defTabSz="914400" eaLnBrk="0" fontAlgn="base" hangingPunct="0">
              <a:spcBef>
                <a:spcPct val="0"/>
              </a:spcBef>
              <a:spcAft>
                <a:spcPct val="0"/>
              </a:spcAft>
            </a:pPr>
            <a:r>
              <a:rPr lang="el-GR" sz="2000" b="1" dirty="0">
                <a:solidFill>
                  <a:schemeClr val="tx1">
                    <a:lumMod val="85000"/>
                  </a:schemeClr>
                </a:solidFill>
              </a:rPr>
              <a:t>Οι τεχνολογίες </a:t>
            </a:r>
            <a:r>
              <a:rPr lang="el-GR" sz="2000" b="1" dirty="0" err="1">
                <a:solidFill>
                  <a:schemeClr val="tx1">
                    <a:lumMod val="85000"/>
                  </a:schemeClr>
                </a:solidFill>
              </a:rPr>
              <a:t>QoS</a:t>
            </a:r>
            <a:r>
              <a:rPr lang="el-GR" sz="2000" b="1" dirty="0">
                <a:solidFill>
                  <a:schemeClr val="tx1">
                    <a:lumMod val="85000"/>
                  </a:schemeClr>
                </a:solidFill>
              </a:rPr>
              <a:t> το επιτυγχάνουν </a:t>
            </a:r>
            <a:r>
              <a:rPr lang="el-GR" sz="2000" b="1" dirty="0" smtClean="0">
                <a:solidFill>
                  <a:schemeClr val="tx1">
                    <a:lumMod val="85000"/>
                  </a:schemeClr>
                </a:solidFill>
              </a:rPr>
              <a:t>αυτό, </a:t>
            </a:r>
            <a:r>
              <a:rPr lang="el-GR" sz="2000" b="1" dirty="0">
                <a:solidFill>
                  <a:schemeClr val="tx1">
                    <a:lumMod val="85000"/>
                  </a:schemeClr>
                </a:solidFill>
              </a:rPr>
              <a:t>παρέχοντας </a:t>
            </a:r>
            <a:r>
              <a:rPr lang="el-GR" sz="2000" b="1" u="sng" dirty="0">
                <a:solidFill>
                  <a:schemeClr val="tx1">
                    <a:lumMod val="85000"/>
                  </a:schemeClr>
                </a:solidFill>
              </a:rPr>
              <a:t>διαφοροποιημένο χειρισμό</a:t>
            </a:r>
            <a:r>
              <a:rPr lang="el-GR" sz="2000" b="1" dirty="0">
                <a:solidFill>
                  <a:schemeClr val="tx1">
                    <a:lumMod val="85000"/>
                  </a:schemeClr>
                </a:solidFill>
              </a:rPr>
              <a:t> και </a:t>
            </a:r>
            <a:r>
              <a:rPr lang="el-GR" sz="2000" b="1" u="sng" dirty="0">
                <a:solidFill>
                  <a:schemeClr val="tx1">
                    <a:lumMod val="85000"/>
                  </a:schemeClr>
                </a:solidFill>
              </a:rPr>
              <a:t>κατανομή χωρητικότητας</a:t>
            </a:r>
            <a:r>
              <a:rPr lang="el-GR" sz="2000" b="1" dirty="0">
                <a:solidFill>
                  <a:schemeClr val="tx1">
                    <a:lumMod val="85000"/>
                  </a:schemeClr>
                </a:solidFill>
              </a:rPr>
              <a:t> σε συγκεκριμένες </a:t>
            </a:r>
            <a:r>
              <a:rPr lang="el-GR" sz="2000" b="1" u="sng" dirty="0">
                <a:solidFill>
                  <a:schemeClr val="tx1">
                    <a:lumMod val="85000"/>
                  </a:schemeClr>
                </a:solidFill>
              </a:rPr>
              <a:t>ροές </a:t>
            </a:r>
            <a:r>
              <a:rPr lang="el-GR" sz="2000" b="1" u="sng" dirty="0" smtClean="0">
                <a:solidFill>
                  <a:schemeClr val="tx1">
                    <a:lumMod val="85000"/>
                  </a:schemeClr>
                </a:solidFill>
              </a:rPr>
              <a:t>κρίσιμων δεδομένων</a:t>
            </a:r>
            <a:r>
              <a:rPr lang="el-GR" sz="2000" b="1" dirty="0" smtClean="0">
                <a:solidFill>
                  <a:schemeClr val="tx1">
                    <a:lumMod val="85000"/>
                  </a:schemeClr>
                </a:solidFill>
              </a:rPr>
              <a:t> μέσα στην συνολική κίνηση </a:t>
            </a:r>
            <a:r>
              <a:rPr lang="el-GR" sz="2000" b="1" dirty="0">
                <a:solidFill>
                  <a:schemeClr val="tx1">
                    <a:lumMod val="85000"/>
                  </a:schemeClr>
                </a:solidFill>
              </a:rPr>
              <a:t>του δικτύου. </a:t>
            </a:r>
          </a:p>
        </p:txBody>
      </p:sp>
    </p:spTree>
    <p:extLst>
      <p:ext uri="{BB962C8B-B14F-4D97-AF65-F5344CB8AC3E}">
        <p14:creationId xmlns:p14="http://schemas.microsoft.com/office/powerpoint/2010/main" val="29400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5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0500"/>
                            </p:stCondLst>
                            <p:childTnLst>
                              <p:par>
                                <p:cTn id="23" presetID="42" presetClass="entr" presetSubtype="0" fill="hold" grpId="0" nodeType="afterEffect">
                                  <p:stCondLst>
                                    <p:cond delay="7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3981218" y="6252003"/>
            <a:ext cx="4229565" cy="400110"/>
          </a:xfrm>
          <a:prstGeom prst="rect">
            <a:avLst/>
          </a:prstGeom>
          <a:noFill/>
        </p:spPr>
        <p:txBody>
          <a:bodyPr wrap="square" rtlCol="0">
            <a:spAutoFit/>
          </a:bodyPr>
          <a:lstStyle/>
          <a:p>
            <a:r>
              <a:rPr lang="en-US" sz="2000" b="1" dirty="0" smtClean="0">
                <a:solidFill>
                  <a:schemeClr val="accent6"/>
                </a:solidFill>
              </a:rPr>
              <a:t>Cloud/Virtual/Hosted VoIP PABX</a:t>
            </a:r>
            <a:endParaRPr lang="el-GR" sz="2000" b="1" dirty="0">
              <a:solidFill>
                <a:schemeClr val="accent6"/>
              </a:solidFill>
            </a:endParaRPr>
          </a:p>
        </p:txBody>
      </p:sp>
      <p:sp>
        <p:nvSpPr>
          <p:cNvPr id="4" name="TextBox 3"/>
          <p:cNvSpPr txBox="1"/>
          <p:nvPr/>
        </p:nvSpPr>
        <p:spPr>
          <a:xfrm>
            <a:off x="101600" y="1244600"/>
            <a:ext cx="10391523" cy="707886"/>
          </a:xfrm>
          <a:prstGeom prst="rect">
            <a:avLst/>
          </a:prstGeom>
          <a:noFill/>
        </p:spPr>
        <p:txBody>
          <a:bodyPr wrap="square" rtlCol="0">
            <a:spAutoFit/>
          </a:bodyPr>
          <a:lstStyle/>
          <a:p>
            <a:r>
              <a:rPr lang="el-GR" sz="2000" b="1" dirty="0" smtClean="0">
                <a:solidFill>
                  <a:srgbClr val="FFC000"/>
                </a:solidFill>
              </a:rPr>
              <a:t>Αναφέρθηκε προηγουμένως ότι για την άμεση χρήση της </a:t>
            </a:r>
            <a:r>
              <a:rPr lang="en-US" sz="2000" b="1" dirty="0" smtClean="0">
                <a:solidFill>
                  <a:srgbClr val="FFC000"/>
                </a:solidFill>
              </a:rPr>
              <a:t>VoIP </a:t>
            </a:r>
            <a:r>
              <a:rPr lang="el-GR" sz="2000" b="1" dirty="0" smtClean="0">
                <a:solidFill>
                  <a:srgbClr val="FFC000"/>
                </a:solidFill>
              </a:rPr>
              <a:t>επικοινωνίας,</a:t>
            </a:r>
          </a:p>
          <a:p>
            <a:r>
              <a:rPr lang="el-GR" sz="2000" b="1" dirty="0" smtClean="0">
                <a:solidFill>
                  <a:srgbClr val="FFC000"/>
                </a:solidFill>
              </a:rPr>
              <a:t>αρκεί </a:t>
            </a:r>
            <a:r>
              <a:rPr lang="el-GR" sz="2000" b="1" u="sng" dirty="0" smtClean="0">
                <a:solidFill>
                  <a:srgbClr val="FFC000"/>
                </a:solidFill>
              </a:rPr>
              <a:t>μια </a:t>
            </a:r>
            <a:r>
              <a:rPr lang="en-US" sz="2000" b="1" u="sng" dirty="0">
                <a:solidFill>
                  <a:srgbClr val="FFC000"/>
                </a:solidFill>
              </a:rPr>
              <a:t>VoIP</a:t>
            </a:r>
            <a:r>
              <a:rPr lang="el-GR" sz="2000" b="1" u="sng" dirty="0" smtClean="0">
                <a:solidFill>
                  <a:srgbClr val="FFC000"/>
                </a:solidFill>
              </a:rPr>
              <a:t> τηλεφωνική συσκευή</a:t>
            </a:r>
            <a:r>
              <a:rPr lang="el-GR" sz="2000" b="1" dirty="0" smtClean="0">
                <a:solidFill>
                  <a:srgbClr val="FFC000"/>
                </a:solidFill>
              </a:rPr>
              <a:t> και </a:t>
            </a:r>
            <a:r>
              <a:rPr lang="el-GR" sz="2000" b="1" u="sng" dirty="0" smtClean="0">
                <a:solidFill>
                  <a:srgbClr val="FFC000"/>
                </a:solidFill>
              </a:rPr>
              <a:t>ο λογαριασμός σ’ ένα αντίστοιχο πάροχο</a:t>
            </a:r>
            <a:r>
              <a:rPr lang="el-GR" sz="2000" b="1" dirty="0" smtClean="0">
                <a:solidFill>
                  <a:srgbClr val="FFC000"/>
                </a:solidFill>
              </a:rPr>
              <a:t>.</a:t>
            </a:r>
            <a:endParaRPr lang="el-GR" sz="2000" b="1" dirty="0">
              <a:solidFill>
                <a:srgbClr val="FFC000"/>
              </a:solidFill>
            </a:endParaRPr>
          </a:p>
        </p:txBody>
      </p:sp>
      <p:sp>
        <p:nvSpPr>
          <p:cNvPr id="5" name="TextBox 4"/>
          <p:cNvSpPr txBox="1"/>
          <p:nvPr/>
        </p:nvSpPr>
        <p:spPr>
          <a:xfrm>
            <a:off x="101600" y="2419506"/>
            <a:ext cx="6612708" cy="400110"/>
          </a:xfrm>
          <a:prstGeom prst="rect">
            <a:avLst/>
          </a:prstGeom>
          <a:noFill/>
        </p:spPr>
        <p:txBody>
          <a:bodyPr wrap="none" rtlCol="0">
            <a:spAutoFit/>
          </a:bodyPr>
          <a:lstStyle/>
          <a:p>
            <a:r>
              <a:rPr lang="el-GR" sz="2000" b="1" dirty="0" smtClean="0">
                <a:solidFill>
                  <a:srgbClr val="00B0F0"/>
                </a:solidFill>
              </a:rPr>
              <a:t>Η περίπτωση αυτή καλύπτει μια οικία ή ένα γραφείο.</a:t>
            </a:r>
            <a:endParaRPr lang="el-GR" sz="2000" b="1" dirty="0">
              <a:solidFill>
                <a:srgbClr val="00B0F0"/>
              </a:solidFill>
            </a:endParaRPr>
          </a:p>
        </p:txBody>
      </p:sp>
      <p:sp>
        <p:nvSpPr>
          <p:cNvPr id="6" name="TextBox 5"/>
          <p:cNvSpPr txBox="1"/>
          <p:nvPr/>
        </p:nvSpPr>
        <p:spPr>
          <a:xfrm>
            <a:off x="101600" y="3286636"/>
            <a:ext cx="10982386" cy="1015663"/>
          </a:xfrm>
          <a:prstGeom prst="rect">
            <a:avLst/>
          </a:prstGeom>
          <a:noFill/>
        </p:spPr>
        <p:txBody>
          <a:bodyPr wrap="square" rtlCol="0">
            <a:spAutoFit/>
          </a:bodyPr>
          <a:lstStyle/>
          <a:p>
            <a:r>
              <a:rPr lang="el-GR" sz="2000" b="1" dirty="0" smtClean="0">
                <a:solidFill>
                  <a:srgbClr val="FFFF00"/>
                </a:solidFill>
              </a:rPr>
              <a:t>Οι ίδιοι πάροχοι διαδικτυακής τηλεφωνίας όμως μπορούν να καλύψουν και τις ανάγκες </a:t>
            </a:r>
            <a:r>
              <a:rPr lang="el-GR" sz="2000" b="1" u="sng" dirty="0" smtClean="0">
                <a:solidFill>
                  <a:srgbClr val="FFFF00"/>
                </a:solidFill>
              </a:rPr>
              <a:t>Ιδιωτικού Τηλεφωνικού Κέντρου</a:t>
            </a:r>
            <a:r>
              <a:rPr lang="el-GR" sz="2000" b="1" dirty="0" smtClean="0">
                <a:solidFill>
                  <a:srgbClr val="FFFF00"/>
                </a:solidFill>
              </a:rPr>
              <a:t> μικρών και μεσαίων επιχειρήσεων μέσω της</a:t>
            </a:r>
          </a:p>
          <a:p>
            <a:r>
              <a:rPr lang="el-GR" sz="2000" b="1" u="sng" dirty="0" smtClean="0">
                <a:solidFill>
                  <a:srgbClr val="FFFF00"/>
                </a:solidFill>
              </a:rPr>
              <a:t>ήδη υπάρχουσας τηλεπικοινωνιακής γραμμής</a:t>
            </a:r>
            <a:r>
              <a:rPr lang="el-GR" sz="2000" b="1" dirty="0" smtClean="0">
                <a:solidFill>
                  <a:srgbClr val="FFFF00"/>
                </a:solidFill>
              </a:rPr>
              <a:t> </a:t>
            </a:r>
            <a:r>
              <a:rPr lang="en-US" sz="2000" b="1" dirty="0" smtClean="0">
                <a:solidFill>
                  <a:srgbClr val="FFFF00"/>
                </a:solidFill>
              </a:rPr>
              <a:t>ADSL/VDSL</a:t>
            </a:r>
            <a:r>
              <a:rPr lang="el-GR" sz="2000" b="1" dirty="0" smtClean="0">
                <a:solidFill>
                  <a:srgbClr val="FFFF00"/>
                </a:solidFill>
              </a:rPr>
              <a:t>. </a:t>
            </a:r>
            <a:r>
              <a:rPr lang="en-US" sz="2000" b="1" dirty="0" smtClean="0">
                <a:solidFill>
                  <a:srgbClr val="FFFF00"/>
                </a:solidFill>
              </a:rPr>
              <a:t> </a:t>
            </a:r>
            <a:endParaRPr lang="el-GR" sz="2000" b="1" dirty="0">
              <a:solidFill>
                <a:srgbClr val="FFFF00"/>
              </a:solidFill>
            </a:endParaRPr>
          </a:p>
        </p:txBody>
      </p:sp>
      <p:sp>
        <p:nvSpPr>
          <p:cNvPr id="7" name="TextBox 6"/>
          <p:cNvSpPr txBox="1"/>
          <p:nvPr/>
        </p:nvSpPr>
        <p:spPr>
          <a:xfrm>
            <a:off x="101600" y="4769319"/>
            <a:ext cx="12090400" cy="1015663"/>
          </a:xfrm>
          <a:prstGeom prst="rect">
            <a:avLst/>
          </a:prstGeom>
          <a:noFill/>
        </p:spPr>
        <p:txBody>
          <a:bodyPr wrap="square" rtlCol="0">
            <a:spAutoFit/>
          </a:bodyPr>
          <a:lstStyle/>
          <a:p>
            <a:r>
              <a:rPr lang="el-GR" sz="2000" b="1" dirty="0" smtClean="0">
                <a:solidFill>
                  <a:srgbClr val="92D050"/>
                </a:solidFill>
              </a:rPr>
              <a:t>Η επιχείρηση αγοράζει τις </a:t>
            </a:r>
            <a:r>
              <a:rPr lang="en-US" sz="2000" b="1" u="sng" dirty="0">
                <a:solidFill>
                  <a:srgbClr val="92D050"/>
                </a:solidFill>
              </a:rPr>
              <a:t>VoIP</a:t>
            </a:r>
            <a:r>
              <a:rPr lang="el-GR" sz="2000" b="1" u="sng" dirty="0">
                <a:solidFill>
                  <a:srgbClr val="92D050"/>
                </a:solidFill>
              </a:rPr>
              <a:t> </a:t>
            </a:r>
            <a:r>
              <a:rPr lang="el-GR" sz="2000" b="1" u="sng" dirty="0" smtClean="0">
                <a:solidFill>
                  <a:srgbClr val="92D050"/>
                </a:solidFill>
              </a:rPr>
              <a:t>τηλεφωνικές συσκευές</a:t>
            </a:r>
            <a:r>
              <a:rPr lang="el-GR" sz="2000" b="1" dirty="0" smtClean="0">
                <a:solidFill>
                  <a:srgbClr val="92D050"/>
                </a:solidFill>
              </a:rPr>
              <a:t> η οποίες θα λειτουργούν</a:t>
            </a:r>
          </a:p>
          <a:p>
            <a:r>
              <a:rPr lang="el-GR" sz="2000" b="1" u="sng" dirty="0" smtClean="0">
                <a:solidFill>
                  <a:srgbClr val="92D050"/>
                </a:solidFill>
              </a:rPr>
              <a:t>με εσωτερική αριθμοδότηση</a:t>
            </a:r>
            <a:r>
              <a:rPr lang="el-GR" sz="2000" b="1" dirty="0" smtClean="0">
                <a:solidFill>
                  <a:srgbClr val="92D050"/>
                </a:solidFill>
              </a:rPr>
              <a:t> </a:t>
            </a:r>
            <a:r>
              <a:rPr lang="en-US" sz="2000" b="1" dirty="0" smtClean="0">
                <a:solidFill>
                  <a:srgbClr val="92D050"/>
                </a:solidFill>
              </a:rPr>
              <a:t>(extensions) </a:t>
            </a:r>
            <a:r>
              <a:rPr lang="el-GR" sz="2000" b="1" dirty="0" smtClean="0">
                <a:solidFill>
                  <a:srgbClr val="92D050"/>
                </a:solidFill>
              </a:rPr>
              <a:t>και αγοράζει, επίσης, από τον πάροχο διαδικτυακής τηλεφωνίας τη δημιουργία/λειτουργία/διαχείριση ενός </a:t>
            </a:r>
            <a:r>
              <a:rPr lang="el-GR" sz="2000" b="1" u="sng" dirty="0">
                <a:solidFill>
                  <a:srgbClr val="92D050"/>
                </a:solidFill>
              </a:rPr>
              <a:t>Ε</a:t>
            </a:r>
            <a:r>
              <a:rPr lang="el-GR" sz="2000" b="1" u="sng" dirty="0" smtClean="0">
                <a:solidFill>
                  <a:srgbClr val="92D050"/>
                </a:solidFill>
              </a:rPr>
              <a:t>ικονικού </a:t>
            </a:r>
            <a:r>
              <a:rPr lang="el-GR" sz="2000" b="1" u="sng" dirty="0">
                <a:solidFill>
                  <a:srgbClr val="92D050"/>
                </a:solidFill>
              </a:rPr>
              <a:t>Ιδιωτικού Τηλεφωνικού </a:t>
            </a:r>
            <a:r>
              <a:rPr lang="el-GR" sz="2000" b="1" u="sng" dirty="0" smtClean="0">
                <a:solidFill>
                  <a:srgbClr val="92D050"/>
                </a:solidFill>
              </a:rPr>
              <a:t>Κέντρου</a:t>
            </a:r>
            <a:r>
              <a:rPr lang="el-GR" sz="2000" b="1" dirty="0" smtClean="0">
                <a:solidFill>
                  <a:srgbClr val="92D050"/>
                </a:solidFill>
              </a:rPr>
              <a:t>.</a:t>
            </a:r>
            <a:endParaRPr lang="el-GR" sz="2000" b="1" dirty="0">
              <a:solidFill>
                <a:srgbClr val="92D050"/>
              </a:solidFill>
            </a:endParaRPr>
          </a:p>
        </p:txBody>
      </p:sp>
      <p:sp>
        <p:nvSpPr>
          <p:cNvPr id="8" name="TextBox 7"/>
          <p:cNvSpPr txBox="1"/>
          <p:nvPr/>
        </p:nvSpPr>
        <p:spPr>
          <a:xfrm>
            <a:off x="10417155" y="4102243"/>
            <a:ext cx="1774845" cy="400110"/>
          </a:xfrm>
          <a:prstGeom prst="rect">
            <a:avLst/>
          </a:prstGeom>
          <a:noFill/>
        </p:spPr>
        <p:txBody>
          <a:bodyPr wrap="none" rtlCol="0">
            <a:spAutoFit/>
          </a:bodyPr>
          <a:lstStyle/>
          <a:p>
            <a:r>
              <a:rPr lang="el-GR" sz="2000" b="1" dirty="0" smtClean="0">
                <a:hlinkClick r:id="rId2"/>
              </a:rPr>
              <a:t>Τι είναι </a:t>
            </a:r>
            <a:r>
              <a:rPr lang="en-US" sz="2000" b="1" dirty="0" smtClean="0">
                <a:hlinkClick r:id="rId2"/>
              </a:rPr>
              <a:t>PABX</a:t>
            </a:r>
            <a:r>
              <a:rPr lang="el-GR" sz="2000" b="1" dirty="0" smtClean="0">
                <a:hlinkClick r:id="rId2"/>
              </a:rPr>
              <a:t>;</a:t>
            </a:r>
            <a:endParaRPr lang="el-GR" sz="2000" b="1" dirty="0"/>
          </a:p>
        </p:txBody>
      </p:sp>
    </p:spTree>
    <p:extLst>
      <p:ext uri="{BB962C8B-B14F-4D97-AF65-F5344CB8AC3E}">
        <p14:creationId xmlns:p14="http://schemas.microsoft.com/office/powerpoint/2010/main" val="316589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grpId="0" nodeType="afterEffect">
                                  <p:stCondLst>
                                    <p:cond delay="2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0"/>
                            </p:stCondLst>
                            <p:childTnLst>
                              <p:par>
                                <p:cTn id="14" presetID="26" presetClass="entr" presetSubtype="0" fill="hold" grpId="0" nodeType="afterEffect">
                                  <p:stCondLst>
                                    <p:cond delay="65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80">
                                          <p:stCondLst>
                                            <p:cond delay="0"/>
                                          </p:stCondLst>
                                        </p:cTn>
                                        <p:tgtEl>
                                          <p:spTgt spid="8"/>
                                        </p:tgtEl>
                                      </p:cBhvr>
                                    </p:animEffect>
                                    <p:anim calcmode="lin" valueType="num">
                                      <p:cBhvr>
                                        <p:cTn id="1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2" dur="26">
                                          <p:stCondLst>
                                            <p:cond delay="650"/>
                                          </p:stCondLst>
                                        </p:cTn>
                                        <p:tgtEl>
                                          <p:spTgt spid="8"/>
                                        </p:tgtEl>
                                      </p:cBhvr>
                                      <p:to x="100000" y="60000"/>
                                    </p:animScale>
                                    <p:animScale>
                                      <p:cBhvr>
                                        <p:cTn id="23" dur="166" decel="50000">
                                          <p:stCondLst>
                                            <p:cond delay="676"/>
                                          </p:stCondLst>
                                        </p:cTn>
                                        <p:tgtEl>
                                          <p:spTgt spid="8"/>
                                        </p:tgtEl>
                                      </p:cBhvr>
                                      <p:to x="100000" y="100000"/>
                                    </p:animScale>
                                    <p:animScale>
                                      <p:cBhvr>
                                        <p:cTn id="24" dur="26">
                                          <p:stCondLst>
                                            <p:cond delay="1312"/>
                                          </p:stCondLst>
                                        </p:cTn>
                                        <p:tgtEl>
                                          <p:spTgt spid="8"/>
                                        </p:tgtEl>
                                      </p:cBhvr>
                                      <p:to x="100000" y="80000"/>
                                    </p:animScale>
                                    <p:animScale>
                                      <p:cBhvr>
                                        <p:cTn id="25" dur="166" decel="50000">
                                          <p:stCondLst>
                                            <p:cond delay="1338"/>
                                          </p:stCondLst>
                                        </p:cTn>
                                        <p:tgtEl>
                                          <p:spTgt spid="8"/>
                                        </p:tgtEl>
                                      </p:cBhvr>
                                      <p:to x="100000" y="100000"/>
                                    </p:animScale>
                                    <p:animScale>
                                      <p:cBhvr>
                                        <p:cTn id="26" dur="26">
                                          <p:stCondLst>
                                            <p:cond delay="1642"/>
                                          </p:stCondLst>
                                        </p:cTn>
                                        <p:tgtEl>
                                          <p:spTgt spid="8"/>
                                        </p:tgtEl>
                                      </p:cBhvr>
                                      <p:to x="100000" y="90000"/>
                                    </p:animScale>
                                    <p:animScale>
                                      <p:cBhvr>
                                        <p:cTn id="27" dur="166" decel="50000">
                                          <p:stCondLst>
                                            <p:cond delay="1668"/>
                                          </p:stCondLst>
                                        </p:cTn>
                                        <p:tgtEl>
                                          <p:spTgt spid="8"/>
                                        </p:tgtEl>
                                      </p:cBhvr>
                                      <p:to x="100000" y="100000"/>
                                    </p:animScale>
                                    <p:animScale>
                                      <p:cBhvr>
                                        <p:cTn id="28" dur="26">
                                          <p:stCondLst>
                                            <p:cond delay="1808"/>
                                          </p:stCondLst>
                                        </p:cTn>
                                        <p:tgtEl>
                                          <p:spTgt spid="8"/>
                                        </p:tgtEl>
                                      </p:cBhvr>
                                      <p:to x="100000" y="95000"/>
                                    </p:animScale>
                                    <p:animScale>
                                      <p:cBhvr>
                                        <p:cTn id="29" dur="166" decel="50000">
                                          <p:stCondLst>
                                            <p:cond delay="1834"/>
                                          </p:stCondLst>
                                        </p:cTn>
                                        <p:tgtEl>
                                          <p:spTgt spid="8"/>
                                        </p:tgtEl>
                                      </p:cBhvr>
                                      <p:to x="100000" y="100000"/>
                                    </p:animScale>
                                  </p:childTnLst>
                                </p:cTn>
                              </p:par>
                            </p:childTnLst>
                          </p:cTn>
                        </p:par>
                        <p:par>
                          <p:cTn id="30" fill="hold">
                            <p:stCondLst>
                              <p:cond delay="16000"/>
                            </p:stCondLst>
                            <p:childTnLst>
                              <p:par>
                                <p:cTn id="31" presetID="42" presetClass="entr" presetSubtype="0" fill="hold" grpId="0" nodeType="afterEffect">
                                  <p:stCondLst>
                                    <p:cond delay="5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17500"/>
                            </p:stCondLst>
                            <p:childTnLst>
                              <p:par>
                                <p:cTn id="37" presetID="42" presetClass="entr" presetSubtype="0" fill="hold" grpId="0" nodeType="afterEffect">
                                  <p:stCondLst>
                                    <p:cond delay="700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4378071" y="1221381"/>
            <a:ext cx="3435859" cy="369332"/>
          </a:xfrm>
          <a:prstGeom prst="rect">
            <a:avLst/>
          </a:prstGeom>
          <a:noFill/>
        </p:spPr>
        <p:txBody>
          <a:bodyPr wrap="square" rtlCol="0">
            <a:spAutoFit/>
          </a:bodyPr>
          <a:lstStyle/>
          <a:p>
            <a:r>
              <a:rPr lang="el-GR" b="1" dirty="0" smtClean="0">
                <a:solidFill>
                  <a:srgbClr val="FFC000"/>
                </a:solidFill>
              </a:rPr>
              <a:t>Απλή μορφή Εικονικού </a:t>
            </a:r>
            <a:r>
              <a:rPr lang="en-US" b="1" dirty="0" smtClean="0">
                <a:solidFill>
                  <a:srgbClr val="FFC000"/>
                </a:solidFill>
              </a:rPr>
              <a:t>PABX</a:t>
            </a:r>
            <a:r>
              <a:rPr lang="el-GR" b="1" dirty="0" smtClean="0">
                <a:solidFill>
                  <a:srgbClr val="FFC000"/>
                </a:solidFill>
              </a:rPr>
              <a:t> </a:t>
            </a:r>
            <a:endParaRPr lang="el-GR" b="1" dirty="0">
              <a:solidFill>
                <a:srgbClr val="FFC000"/>
              </a:solidFill>
            </a:endParaRP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493946883"/>
              </p:ext>
            </p:extLst>
          </p:nvPr>
        </p:nvGraphicFramePr>
        <p:xfrm>
          <a:off x="1547881" y="1665167"/>
          <a:ext cx="9096236" cy="5116633"/>
        </p:xfrm>
        <a:graphic>
          <a:graphicData uri="http://schemas.openxmlformats.org/presentationml/2006/ole">
            <mc:AlternateContent xmlns:mc="http://schemas.openxmlformats.org/markup-compatibility/2006">
              <mc:Choice xmlns:v="urn:schemas-microsoft-com:vml" Requires="v">
                <p:oleObj spid="_x0000_s1046" name="Bitmap Image" r:id="rId3" imgW="9753480" imgH="5486400" progId="Paint.Picture">
                  <p:embed/>
                </p:oleObj>
              </mc:Choice>
              <mc:Fallback>
                <p:oleObj name="Bitmap Image" r:id="rId3" imgW="9753480" imgH="5486400" progId="Paint.Picture">
                  <p:embed/>
                  <p:pic>
                    <p:nvPicPr>
                      <p:cNvPr id="0" name=""/>
                      <p:cNvPicPr/>
                      <p:nvPr/>
                    </p:nvPicPr>
                    <p:blipFill>
                      <a:blip r:embed="rId4"/>
                      <a:stretch>
                        <a:fillRect/>
                      </a:stretch>
                    </p:blipFill>
                    <p:spPr>
                      <a:xfrm>
                        <a:off x="1547881" y="1665167"/>
                        <a:ext cx="9096236" cy="5116633"/>
                      </a:xfrm>
                      <a:prstGeom prst="rect">
                        <a:avLst/>
                      </a:prstGeom>
                    </p:spPr>
                  </p:pic>
                </p:oleObj>
              </mc:Fallback>
            </mc:AlternateContent>
          </a:graphicData>
        </a:graphic>
      </p:graphicFrame>
    </p:spTree>
    <p:extLst>
      <p:ext uri="{BB962C8B-B14F-4D97-AF65-F5344CB8AC3E}">
        <p14:creationId xmlns:p14="http://schemas.microsoft.com/office/powerpoint/2010/main" val="5021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29" y="1590713"/>
            <a:ext cx="8634942" cy="5180965"/>
          </a:xfrm>
          <a:prstGeom prst="rect">
            <a:avLst/>
          </a:prstGeom>
        </p:spPr>
      </p:pic>
      <p:sp>
        <p:nvSpPr>
          <p:cNvPr id="5" name="TextBox 4"/>
          <p:cNvSpPr txBox="1"/>
          <p:nvPr/>
        </p:nvSpPr>
        <p:spPr>
          <a:xfrm flipH="1">
            <a:off x="4378069" y="1221381"/>
            <a:ext cx="3639863" cy="369332"/>
          </a:xfrm>
          <a:prstGeom prst="rect">
            <a:avLst/>
          </a:prstGeom>
          <a:noFill/>
        </p:spPr>
        <p:txBody>
          <a:bodyPr wrap="square" rtlCol="0">
            <a:spAutoFit/>
          </a:bodyPr>
          <a:lstStyle/>
          <a:p>
            <a:r>
              <a:rPr lang="el-GR" b="1" dirty="0" smtClean="0">
                <a:solidFill>
                  <a:srgbClr val="FFC000"/>
                </a:solidFill>
              </a:rPr>
              <a:t>Σύνθετη μορφή Εικονικού </a:t>
            </a:r>
            <a:r>
              <a:rPr lang="en-US" b="1" dirty="0" smtClean="0">
                <a:solidFill>
                  <a:srgbClr val="FFC000"/>
                </a:solidFill>
              </a:rPr>
              <a:t>PABX</a:t>
            </a:r>
            <a:r>
              <a:rPr lang="el-GR" b="1" dirty="0" smtClean="0">
                <a:solidFill>
                  <a:srgbClr val="FFC000"/>
                </a:solidFill>
              </a:rPr>
              <a:t> </a:t>
            </a:r>
            <a:endParaRPr lang="el-GR" b="1" dirty="0">
              <a:solidFill>
                <a:srgbClr val="FFC000"/>
              </a:solidFill>
            </a:endParaRPr>
          </a:p>
        </p:txBody>
      </p:sp>
    </p:spTree>
    <p:extLst>
      <p:ext uri="{BB962C8B-B14F-4D97-AF65-F5344CB8AC3E}">
        <p14:creationId xmlns:p14="http://schemas.microsoft.com/office/powerpoint/2010/main" val="945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11664" y="1235316"/>
            <a:ext cx="11895667" cy="707886"/>
          </a:xfrm>
          <a:prstGeom prst="rect">
            <a:avLst/>
          </a:prstGeom>
          <a:noFill/>
        </p:spPr>
        <p:txBody>
          <a:bodyPr wrap="square" rtlCol="0">
            <a:spAutoFit/>
          </a:bodyPr>
          <a:lstStyle/>
          <a:p>
            <a:r>
              <a:rPr lang="el-GR" sz="2000" b="1" dirty="0" smtClean="0">
                <a:solidFill>
                  <a:srgbClr val="FFC000"/>
                </a:solidFill>
              </a:rPr>
              <a:t>Υπάρχουν, όμως, επιχειρήσεις (συνήθως οι μεγαλύτερες) που επιλέγουν να έχουν το δικό τους πραγματικό </a:t>
            </a:r>
            <a:r>
              <a:rPr lang="en-US" sz="2000" b="1" dirty="0" smtClean="0">
                <a:solidFill>
                  <a:srgbClr val="FFC000"/>
                </a:solidFill>
              </a:rPr>
              <a:t>VoIP PABX.</a:t>
            </a:r>
            <a:endParaRPr lang="el-GR" sz="2000" b="1" dirty="0">
              <a:solidFill>
                <a:srgbClr val="FFC00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827" y="2115884"/>
            <a:ext cx="5668346" cy="1322994"/>
          </a:xfrm>
          <a:prstGeom prst="rect">
            <a:avLst/>
          </a:prstGeom>
        </p:spPr>
      </p:pic>
      <p:pic>
        <p:nvPicPr>
          <p:cNvPr id="6" name="Εικόνα 5"/>
          <p:cNvPicPr>
            <a:picLocks noChangeAspect="1"/>
          </p:cNvPicPr>
          <p:nvPr/>
        </p:nvPicPr>
        <p:blipFill>
          <a:blip r:embed="rId3">
            <a:extLst>
              <a:ext uri="{BEBA8EAE-BF5A-486C-A8C5-ECC9F3942E4B}">
                <a14:imgProps xmlns:a14="http://schemas.microsoft.com/office/drawing/2010/main">
                  <a14:imgLayer r:embed="rId4">
                    <a14:imgEffect>
                      <a14:backgroundRemoval t="0" b="97436" l="7874" r="92651"/>
                    </a14:imgEffect>
                  </a14:imgLayer>
                </a14:imgProps>
              </a:ext>
            </a:extLst>
          </a:blip>
          <a:stretch>
            <a:fillRect/>
          </a:stretch>
        </p:blipFill>
        <p:spPr>
          <a:xfrm>
            <a:off x="8203721" y="5096428"/>
            <a:ext cx="3988280" cy="1632997"/>
          </a:xfrm>
          <a:prstGeom prst="rect">
            <a:avLst/>
          </a:prstGeom>
        </p:spPr>
      </p:pic>
      <p:sp>
        <p:nvSpPr>
          <p:cNvPr id="10" name="TextBox 9"/>
          <p:cNvSpPr txBox="1"/>
          <p:nvPr/>
        </p:nvSpPr>
        <p:spPr>
          <a:xfrm>
            <a:off x="211664" y="3673642"/>
            <a:ext cx="11633199" cy="1015663"/>
          </a:xfrm>
          <a:prstGeom prst="rect">
            <a:avLst/>
          </a:prstGeom>
          <a:noFill/>
        </p:spPr>
        <p:txBody>
          <a:bodyPr wrap="square" rtlCol="0">
            <a:spAutoFit/>
          </a:bodyPr>
          <a:lstStyle/>
          <a:p>
            <a:r>
              <a:rPr lang="el-GR" sz="2000" b="1" dirty="0" smtClean="0">
                <a:solidFill>
                  <a:srgbClr val="FFFF00"/>
                </a:solidFill>
              </a:rPr>
              <a:t>Τα </a:t>
            </a:r>
            <a:r>
              <a:rPr lang="en-US" sz="2000" b="1" dirty="0" smtClean="0">
                <a:solidFill>
                  <a:srgbClr val="FFFF00"/>
                </a:solidFill>
              </a:rPr>
              <a:t>VoIP PABXs </a:t>
            </a:r>
            <a:r>
              <a:rPr lang="el-GR" sz="2000" b="1" dirty="0" smtClean="0">
                <a:solidFill>
                  <a:srgbClr val="FFFF00"/>
                </a:solidFill>
              </a:rPr>
              <a:t>είναι </a:t>
            </a:r>
            <a:r>
              <a:rPr lang="en-US" sz="2000" b="1" dirty="0" smtClean="0">
                <a:solidFill>
                  <a:srgbClr val="FFFF00"/>
                </a:solidFill>
              </a:rPr>
              <a:t>servers </a:t>
            </a:r>
            <a:r>
              <a:rPr lang="el-GR" sz="2000" b="1" dirty="0" smtClean="0">
                <a:solidFill>
                  <a:srgbClr val="FFFF00"/>
                </a:solidFill>
              </a:rPr>
              <a:t>που </a:t>
            </a:r>
            <a:r>
              <a:rPr lang="el-GR" sz="2000" b="1" smtClean="0">
                <a:solidFill>
                  <a:srgbClr val="FFFF00"/>
                </a:solidFill>
              </a:rPr>
              <a:t>εμπλέκονται συνήθως,</a:t>
            </a:r>
            <a:endParaRPr lang="el-GR" sz="2000" b="1" dirty="0" smtClean="0">
              <a:solidFill>
                <a:srgbClr val="FFFF00"/>
              </a:solidFill>
            </a:endParaRPr>
          </a:p>
          <a:p>
            <a:r>
              <a:rPr lang="el-GR" sz="2000" b="1" u="sng" dirty="0" smtClean="0">
                <a:solidFill>
                  <a:srgbClr val="FFFF00"/>
                </a:solidFill>
              </a:rPr>
              <a:t>μόνο στην έναρξη και τερματισμό των</a:t>
            </a:r>
            <a:r>
              <a:rPr lang="en-US" sz="2000" b="1" u="sng" dirty="0" smtClean="0">
                <a:solidFill>
                  <a:srgbClr val="FFFF00"/>
                </a:solidFill>
              </a:rPr>
              <a:t> VoIP</a:t>
            </a:r>
            <a:r>
              <a:rPr lang="el-GR" sz="2000" b="1" u="sng" dirty="0" smtClean="0">
                <a:solidFill>
                  <a:srgbClr val="FFFF00"/>
                </a:solidFill>
              </a:rPr>
              <a:t> συνδιαλέξεων</a:t>
            </a:r>
            <a:r>
              <a:rPr lang="el-GR" sz="2000" b="1" dirty="0" smtClean="0">
                <a:solidFill>
                  <a:srgbClr val="FFFF00"/>
                </a:solidFill>
              </a:rPr>
              <a:t>.</a:t>
            </a:r>
          </a:p>
          <a:p>
            <a:r>
              <a:rPr lang="el-GR" sz="2000" b="1" dirty="0" smtClean="0">
                <a:solidFill>
                  <a:srgbClr val="FFFF00"/>
                </a:solidFill>
              </a:rPr>
              <a:t>Δηλαδή, δεν είναι μηχανήματα μεγάλου όγκου, όπως τα </a:t>
            </a:r>
            <a:r>
              <a:rPr lang="en-US" sz="2000" b="1" dirty="0" smtClean="0">
                <a:solidFill>
                  <a:srgbClr val="FFFF00"/>
                </a:solidFill>
              </a:rPr>
              <a:t>PABXs </a:t>
            </a:r>
            <a:r>
              <a:rPr lang="el-GR" sz="2000" b="1" dirty="0" smtClean="0">
                <a:solidFill>
                  <a:srgbClr val="FFFF00"/>
                </a:solidFill>
              </a:rPr>
              <a:t>των προηγούμενων γενεών.</a:t>
            </a:r>
            <a:endParaRPr lang="el-GR" sz="2000" b="1" dirty="0">
              <a:solidFill>
                <a:srgbClr val="FFFF00"/>
              </a:solidFill>
            </a:endParaRPr>
          </a:p>
        </p:txBody>
      </p:sp>
      <p:sp>
        <p:nvSpPr>
          <p:cNvPr id="11" name="TextBox 10"/>
          <p:cNvSpPr txBox="1"/>
          <p:nvPr/>
        </p:nvSpPr>
        <p:spPr>
          <a:xfrm>
            <a:off x="211664" y="5762931"/>
            <a:ext cx="8423378" cy="707886"/>
          </a:xfrm>
          <a:prstGeom prst="rect">
            <a:avLst/>
          </a:prstGeom>
          <a:noFill/>
        </p:spPr>
        <p:txBody>
          <a:bodyPr wrap="square" rtlCol="0">
            <a:spAutoFit/>
          </a:bodyPr>
          <a:lstStyle/>
          <a:p>
            <a:r>
              <a:rPr lang="el-GR" sz="2000" b="1" dirty="0" smtClean="0">
                <a:solidFill>
                  <a:srgbClr val="92D050"/>
                </a:solidFill>
              </a:rPr>
              <a:t>Απαιτούν, όμως την </a:t>
            </a:r>
            <a:r>
              <a:rPr lang="el-GR" sz="2000" b="1" dirty="0">
                <a:solidFill>
                  <a:srgbClr val="92D050"/>
                </a:solidFill>
              </a:rPr>
              <a:t>ύ</a:t>
            </a:r>
            <a:r>
              <a:rPr lang="el-GR" sz="2000" b="1" dirty="0" smtClean="0">
                <a:solidFill>
                  <a:srgbClr val="92D050"/>
                </a:solidFill>
              </a:rPr>
              <a:t>παρξη σχετικώς </a:t>
            </a:r>
            <a:r>
              <a:rPr lang="el-GR" sz="2000" b="1" u="sng" dirty="0" smtClean="0">
                <a:solidFill>
                  <a:srgbClr val="92D050"/>
                </a:solidFill>
              </a:rPr>
              <a:t>εκπαιδευμένου προσωπικού</a:t>
            </a:r>
            <a:r>
              <a:rPr lang="el-GR" sz="2000" b="1" dirty="0" smtClean="0">
                <a:solidFill>
                  <a:srgbClr val="92D050"/>
                </a:solidFill>
              </a:rPr>
              <a:t> για </a:t>
            </a:r>
            <a:r>
              <a:rPr lang="el-GR" sz="2000" b="1" u="sng" dirty="0" smtClean="0">
                <a:solidFill>
                  <a:srgbClr val="92D050"/>
                </a:solidFill>
              </a:rPr>
              <a:t>τη διαχείρισή και τον προγραμματισμός</a:t>
            </a:r>
            <a:r>
              <a:rPr lang="el-GR" sz="2000" b="1" dirty="0" smtClean="0">
                <a:solidFill>
                  <a:srgbClr val="92D050"/>
                </a:solidFill>
              </a:rPr>
              <a:t> τους.</a:t>
            </a:r>
            <a:endParaRPr lang="el-GR" sz="2000" b="1" dirty="0">
              <a:solidFill>
                <a:srgbClr val="92D050"/>
              </a:solidFill>
            </a:endParaRPr>
          </a:p>
        </p:txBody>
      </p:sp>
    </p:spTree>
    <p:extLst>
      <p:ext uri="{BB962C8B-B14F-4D97-AF65-F5344CB8AC3E}">
        <p14:creationId xmlns:p14="http://schemas.microsoft.com/office/powerpoint/2010/main" val="20079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3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4500"/>
                            </p:stCondLst>
                            <p:childTnLst>
                              <p:par>
                                <p:cTn id="14" presetID="1" presetClass="entr" presetSubtype="0" fill="hold" grpId="0" nodeType="afterEffect">
                                  <p:stCondLst>
                                    <p:cond delay="500"/>
                                  </p:stCondLst>
                                  <p:childTnLst>
                                    <p:set>
                                      <p:cBhvr>
                                        <p:cTn id="15" dur="1" fill="hold">
                                          <p:stCondLst>
                                            <p:cond delay="499"/>
                                          </p:stCondLst>
                                        </p:cTn>
                                        <p:tgtEl>
                                          <p:spTgt spid="10"/>
                                        </p:tgtEl>
                                        <p:attrNameLst>
                                          <p:attrName>style.visibility</p:attrName>
                                        </p:attrNameLst>
                                      </p:cBhvr>
                                      <p:to>
                                        <p:strVal val="visible"/>
                                      </p:to>
                                    </p:set>
                                  </p:childTnLst>
                                </p:cTn>
                              </p:par>
                            </p:childTnLst>
                          </p:cTn>
                        </p:par>
                        <p:par>
                          <p:cTn id="16" fill="hold">
                            <p:stCondLst>
                              <p:cond delay="5500"/>
                            </p:stCondLst>
                            <p:childTnLst>
                              <p:par>
                                <p:cTn id="17" presetID="42" presetClass="entr" presetSubtype="0" fill="hold"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50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199209" y="1254343"/>
            <a:ext cx="11553616" cy="1015663"/>
          </a:xfrm>
          <a:prstGeom prst="rect">
            <a:avLst/>
          </a:prstGeom>
          <a:noFill/>
        </p:spPr>
        <p:txBody>
          <a:bodyPr wrap="square" rtlCol="0">
            <a:spAutoFit/>
          </a:bodyPr>
          <a:lstStyle/>
          <a:p>
            <a:r>
              <a:rPr lang="el-GR" sz="2000" b="1" dirty="0" smtClean="0">
                <a:solidFill>
                  <a:srgbClr val="FFFF00"/>
                </a:solidFill>
              </a:rPr>
              <a:t>Καθώς εκ των προηγουμένων είναι πλέον σαφές, ότι η </a:t>
            </a:r>
            <a:r>
              <a:rPr lang="en-US" sz="2000" b="1" dirty="0" smtClean="0">
                <a:solidFill>
                  <a:srgbClr val="FFFF00"/>
                </a:solidFill>
              </a:rPr>
              <a:t>VoIP </a:t>
            </a:r>
            <a:r>
              <a:rPr lang="el-GR" sz="2000" b="1" dirty="0" smtClean="0">
                <a:solidFill>
                  <a:srgbClr val="FFFF00"/>
                </a:solidFill>
              </a:rPr>
              <a:t>τηλεφωνία θα επικρατήσει παντού αποφασίστηκε η δημιουργία σχετικού πληροφοριακού υλικού/Φύλλα </a:t>
            </a:r>
            <a:r>
              <a:rPr lang="el-GR" sz="2000" b="1" dirty="0" err="1" smtClean="0">
                <a:solidFill>
                  <a:srgbClr val="FFFF00"/>
                </a:solidFill>
              </a:rPr>
              <a:t>Εργου</a:t>
            </a:r>
            <a:r>
              <a:rPr lang="el-GR" sz="2000" b="1" dirty="0" smtClean="0">
                <a:solidFill>
                  <a:srgbClr val="FFFF00"/>
                </a:solidFill>
              </a:rPr>
              <a:t> ώστε να εξοικειωθούν οι μαθητές με αυτή την τεχνολογία.</a:t>
            </a:r>
            <a:endParaRPr lang="el-GR" sz="2000" b="1" dirty="0">
              <a:solidFill>
                <a:srgbClr val="FFFF00"/>
              </a:solidFill>
            </a:endParaRPr>
          </a:p>
        </p:txBody>
      </p:sp>
      <p:sp>
        <p:nvSpPr>
          <p:cNvPr id="4" name="TextBox 3"/>
          <p:cNvSpPr txBox="1"/>
          <p:nvPr/>
        </p:nvSpPr>
        <p:spPr>
          <a:xfrm>
            <a:off x="199209" y="2826269"/>
            <a:ext cx="11553616" cy="1323439"/>
          </a:xfrm>
          <a:prstGeom prst="rect">
            <a:avLst/>
          </a:prstGeom>
          <a:noFill/>
        </p:spPr>
        <p:txBody>
          <a:bodyPr wrap="square" rtlCol="0">
            <a:spAutoFit/>
          </a:bodyPr>
          <a:lstStyle/>
          <a:p>
            <a:r>
              <a:rPr lang="el-GR" sz="2000" b="1" dirty="0" smtClean="0">
                <a:solidFill>
                  <a:srgbClr val="92D050"/>
                </a:solidFill>
              </a:rPr>
              <a:t>Και για να μην μείνει μόνο σ’ ένα θεωρητικό επίπεδο η όλη προσπάθεια,</a:t>
            </a:r>
          </a:p>
          <a:p>
            <a:r>
              <a:rPr lang="el-GR" sz="2000" b="1" dirty="0" smtClean="0">
                <a:solidFill>
                  <a:srgbClr val="92D050"/>
                </a:solidFill>
              </a:rPr>
              <a:t>αλλά και για να έχουν οι μαθητές μια ολοκληρωμένη εικόνα γι’ αυτή τη τεχνολογία</a:t>
            </a:r>
          </a:p>
          <a:p>
            <a:r>
              <a:rPr lang="el-GR" sz="2000" b="1" dirty="0" smtClean="0">
                <a:solidFill>
                  <a:srgbClr val="92D050"/>
                </a:solidFill>
              </a:rPr>
              <a:t>έγινε σταδιακή αγορά </a:t>
            </a:r>
            <a:r>
              <a:rPr lang="en-US" sz="2000" b="1" dirty="0" smtClean="0">
                <a:solidFill>
                  <a:srgbClr val="92D050"/>
                </a:solidFill>
              </a:rPr>
              <a:t>VoIP </a:t>
            </a:r>
            <a:r>
              <a:rPr lang="el-GR" sz="2000" b="1" dirty="0" smtClean="0">
                <a:solidFill>
                  <a:srgbClr val="92D050"/>
                </a:solidFill>
              </a:rPr>
              <a:t>τηλεπικοινωνιακού εξοπλισμού</a:t>
            </a:r>
          </a:p>
          <a:p>
            <a:r>
              <a:rPr lang="el-GR" sz="2000" b="1" dirty="0" smtClean="0">
                <a:solidFill>
                  <a:srgbClr val="92D050"/>
                </a:solidFill>
              </a:rPr>
              <a:t>με σκοπό τη δημιουργία ενός </a:t>
            </a:r>
            <a:r>
              <a:rPr lang="en-US" sz="2000" b="1" dirty="0" smtClean="0">
                <a:solidFill>
                  <a:srgbClr val="92D050"/>
                </a:solidFill>
              </a:rPr>
              <a:t>VoIP PABX </a:t>
            </a:r>
            <a:r>
              <a:rPr lang="el-GR" sz="2000" b="1" dirty="0" smtClean="0">
                <a:solidFill>
                  <a:srgbClr val="92D050"/>
                </a:solidFill>
              </a:rPr>
              <a:t>για μια μικρή επιχείρηση.</a:t>
            </a:r>
            <a:endParaRPr lang="el-GR" sz="2000" b="1" dirty="0">
              <a:solidFill>
                <a:srgbClr val="92D05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09" y="4223266"/>
            <a:ext cx="2511557" cy="2511557"/>
          </a:xfrm>
          <a:prstGeom prst="rect">
            <a:avLst/>
          </a:prstGeom>
        </p:spPr>
      </p:pic>
      <p:pic>
        <p:nvPicPr>
          <p:cNvPr id="7" name="Εικόνα 6"/>
          <p:cNvPicPr>
            <a:picLocks noChangeAspect="1"/>
          </p:cNvPicPr>
          <p:nvPr/>
        </p:nvPicPr>
        <p:blipFill>
          <a:blip r:embed="rId3">
            <a:extLst>
              <a:ext uri="{BEBA8EAE-BF5A-486C-A8C5-ECC9F3942E4B}">
                <a14:imgProps xmlns:a14="http://schemas.microsoft.com/office/drawing/2010/main">
                  <a14:imgLayer r:embed="rId4">
                    <a14:imgEffect>
                      <a14:backgroundRemoval t="7463" b="89979" l="25111" r="64778"/>
                    </a14:imgEffect>
                  </a14:imgLayer>
                </a14:imgProps>
              </a:ext>
              <a:ext uri="{28A0092B-C50C-407E-A947-70E740481C1C}">
                <a14:useLocalDpi xmlns:a14="http://schemas.microsoft.com/office/drawing/2010/main" val="0"/>
              </a:ext>
            </a:extLst>
          </a:blip>
          <a:stretch>
            <a:fillRect/>
          </a:stretch>
        </p:blipFill>
        <p:spPr>
          <a:xfrm>
            <a:off x="3540398" y="4709264"/>
            <a:ext cx="3689220" cy="1922493"/>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5611" y="4935507"/>
            <a:ext cx="1769290" cy="1326967"/>
          </a:xfrm>
          <a:prstGeom prst="rect">
            <a:avLst/>
          </a:prstGeom>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9761" y="4584336"/>
            <a:ext cx="2172347" cy="2172347"/>
          </a:xfrm>
          <a:prstGeom prst="rect">
            <a:avLst/>
          </a:prstGeom>
        </p:spPr>
      </p:pic>
      <p:pic>
        <p:nvPicPr>
          <p:cNvPr id="10" name="Εικόνα 9"/>
          <p:cNvPicPr>
            <a:picLocks noChangeAspect="1"/>
          </p:cNvPicPr>
          <p:nvPr/>
        </p:nvPicPr>
        <p:blipFill>
          <a:blip r:embed="rId7"/>
          <a:stretch>
            <a:fillRect/>
          </a:stretch>
        </p:blipFill>
        <p:spPr>
          <a:xfrm>
            <a:off x="7819895" y="4223266"/>
            <a:ext cx="2299363" cy="1432389"/>
          </a:xfrm>
          <a:prstGeom prst="rect">
            <a:avLst/>
          </a:prstGeom>
        </p:spPr>
      </p:pic>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6097" y="5138073"/>
            <a:ext cx="2235903" cy="1697050"/>
          </a:xfrm>
          <a:prstGeom prst="rect">
            <a:avLst/>
          </a:prstGeom>
        </p:spPr>
      </p:pic>
    </p:spTree>
    <p:extLst>
      <p:ext uri="{BB962C8B-B14F-4D97-AF65-F5344CB8AC3E}">
        <p14:creationId xmlns:p14="http://schemas.microsoft.com/office/powerpoint/2010/main" val="381366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7500"/>
                            </p:stCondLst>
                            <p:childTnLst>
                              <p:par>
                                <p:cTn id="11" presetID="42" presetClass="entr" presetSubtype="0" fill="hold" nodeType="afterEffect">
                                  <p:stCondLst>
                                    <p:cond delay="8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6500"/>
                            </p:stCondLst>
                            <p:childTnLst>
                              <p:par>
                                <p:cTn id="17" presetID="42"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8500"/>
                            </p:stCondLst>
                            <p:childTnLst>
                              <p:par>
                                <p:cTn id="23" presetID="42"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500"/>
                            </p:stCondLst>
                            <p:childTnLst>
                              <p:par>
                                <p:cTn id="29" presetID="42" presetClass="entr" presetSubtype="0" fill="hold" nodeType="after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2500"/>
                            </p:stCondLst>
                            <p:childTnLst>
                              <p:par>
                                <p:cTn id="35" presetID="42" presetClass="entr" presetSubtype="0" fill="hold" nodeType="afterEffect">
                                  <p:stCondLst>
                                    <p:cond delay="100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4500"/>
                            </p:stCondLst>
                            <p:childTnLst>
                              <p:par>
                                <p:cTn id="41" presetID="42" presetClass="entr" presetSubtype="0" fill="hold" nodeType="after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198117" y="1299763"/>
            <a:ext cx="5025816" cy="2246769"/>
          </a:xfrm>
          <a:prstGeom prst="rect">
            <a:avLst/>
          </a:prstGeom>
          <a:noFill/>
        </p:spPr>
        <p:txBody>
          <a:bodyPr wrap="square" rtlCol="0">
            <a:spAutoFit/>
          </a:bodyPr>
          <a:lstStyle/>
          <a:p>
            <a:r>
              <a:rPr lang="el-GR" sz="2000" b="1" dirty="0" smtClean="0">
                <a:solidFill>
                  <a:srgbClr val="92D050"/>
                </a:solidFill>
              </a:rPr>
              <a:t>Η τελική φάση της προσπάθειας εντάχθηκε σε μια από τις δράσεις αυτοαξιολόγησης του</a:t>
            </a:r>
          </a:p>
          <a:p>
            <a:r>
              <a:rPr lang="el-GR" sz="2000" b="1" dirty="0" smtClean="0">
                <a:solidFill>
                  <a:srgbClr val="92D050"/>
                </a:solidFill>
              </a:rPr>
              <a:t>4</a:t>
            </a:r>
            <a:r>
              <a:rPr lang="el-GR" sz="2000" b="1" baseline="30000" dirty="0" smtClean="0">
                <a:solidFill>
                  <a:srgbClr val="92D050"/>
                </a:solidFill>
              </a:rPr>
              <a:t>ου</a:t>
            </a:r>
            <a:r>
              <a:rPr lang="el-GR" sz="2000" b="1" dirty="0" smtClean="0">
                <a:solidFill>
                  <a:srgbClr val="92D050"/>
                </a:solidFill>
              </a:rPr>
              <a:t> Εργαστηριακού Κέντρου Γ’ Αθήνας για το έτος 2021 – 2022 που αποσκοπούσε στη δημιουργία σχετικού εκπαιδευτικού αναπτύγματος.</a:t>
            </a:r>
            <a:endParaRPr lang="el-GR" sz="2000" b="1" dirty="0">
              <a:solidFill>
                <a:srgbClr val="92D05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933" y="1627717"/>
            <a:ext cx="6807201" cy="5105401"/>
          </a:xfrm>
          <a:prstGeom prst="rect">
            <a:avLst/>
          </a:prstGeom>
        </p:spPr>
      </p:pic>
      <p:sp>
        <p:nvSpPr>
          <p:cNvPr id="5" name="TextBox 4"/>
          <p:cNvSpPr txBox="1"/>
          <p:nvPr/>
        </p:nvSpPr>
        <p:spPr>
          <a:xfrm>
            <a:off x="198117" y="4180417"/>
            <a:ext cx="4382350" cy="2246769"/>
          </a:xfrm>
          <a:prstGeom prst="rect">
            <a:avLst/>
          </a:prstGeom>
          <a:noFill/>
        </p:spPr>
        <p:txBody>
          <a:bodyPr wrap="square" rtlCol="0">
            <a:spAutoFit/>
          </a:bodyPr>
          <a:lstStyle/>
          <a:p>
            <a:r>
              <a:rPr lang="el-GR" sz="2000" b="1" dirty="0" smtClean="0">
                <a:solidFill>
                  <a:srgbClr val="FFFF00"/>
                </a:solidFill>
              </a:rPr>
              <a:t>Προκειμένου δε, οι μαθητές να έχουν μια όσο το δυνατόν πληρέστερη εικόνα του τρόπου υλοποίησης  της </a:t>
            </a:r>
            <a:r>
              <a:rPr lang="en-US" sz="2000" b="1" dirty="0" smtClean="0">
                <a:solidFill>
                  <a:srgbClr val="FFFF00"/>
                </a:solidFill>
              </a:rPr>
              <a:t>VoIP </a:t>
            </a:r>
            <a:r>
              <a:rPr lang="el-GR" sz="2000" b="1" dirty="0" smtClean="0">
                <a:solidFill>
                  <a:srgbClr val="FFFF00"/>
                </a:solidFill>
              </a:rPr>
              <a:t>τηλεφωνίας μια μικρής επιχείρησης, διερευνήθηκε αυτή</a:t>
            </a:r>
          </a:p>
          <a:p>
            <a:r>
              <a:rPr lang="el-GR" sz="2000" b="1" dirty="0" smtClean="0">
                <a:solidFill>
                  <a:srgbClr val="FFFF00"/>
                </a:solidFill>
                <a:hlinkClick r:id="rId3"/>
              </a:rPr>
              <a:t>η μελέτη περίπτωσης</a:t>
            </a:r>
            <a:r>
              <a:rPr lang="el-GR" sz="2000" b="1" dirty="0" smtClean="0">
                <a:solidFill>
                  <a:srgbClr val="FFFF00"/>
                </a:solidFill>
              </a:rPr>
              <a:t>.</a:t>
            </a:r>
            <a:endParaRPr lang="el-GR" sz="2000" b="1" dirty="0">
              <a:solidFill>
                <a:srgbClr val="FFFF00"/>
              </a:solidFill>
            </a:endParaRPr>
          </a:p>
        </p:txBody>
      </p:sp>
    </p:spTree>
    <p:extLst>
      <p:ext uri="{BB962C8B-B14F-4D97-AF65-F5344CB8AC3E}">
        <p14:creationId xmlns:p14="http://schemas.microsoft.com/office/powerpoint/2010/main" val="6326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7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8500"/>
                            </p:stCondLst>
                            <p:childTnLst>
                              <p:par>
                                <p:cTn id="14" presetID="2" presetClass="entr" presetSubtype="4"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Υπότιτλος 2"/>
          <p:cNvSpPr>
            <a:spLocks noGrp="1"/>
          </p:cNvSpPr>
          <p:nvPr>
            <p:ph type="subTitle" idx="1"/>
          </p:nvPr>
        </p:nvSpPr>
        <p:spPr>
          <a:xfrm>
            <a:off x="587654" y="1597023"/>
            <a:ext cx="11016692" cy="739777"/>
          </a:xfrm>
        </p:spPr>
        <p:txBody>
          <a:bodyPr>
            <a:noAutofit/>
          </a:bodyPr>
          <a:lstStyle/>
          <a:p>
            <a:pPr algn="just"/>
            <a:r>
              <a:rPr lang="el-GR" b="1" cap="none" dirty="0" err="1" smtClean="0"/>
              <a:t>Οσοι</a:t>
            </a:r>
            <a:r>
              <a:rPr lang="el-GR" b="1" cap="none" dirty="0" smtClean="0"/>
              <a:t> από εμάς έχουμε συνδεδεμένη την τηλεφωνία του σπιτιού μας στην υποδοχή </a:t>
            </a:r>
            <a:r>
              <a:rPr lang="en-US" b="1" cap="none" dirty="0" smtClean="0"/>
              <a:t>VoIP </a:t>
            </a:r>
            <a:r>
              <a:rPr lang="el-GR" b="1" cap="none" dirty="0" smtClean="0"/>
              <a:t>ή </a:t>
            </a:r>
            <a:r>
              <a:rPr lang="en-US" b="1" cap="none" dirty="0" smtClean="0"/>
              <a:t>Phones </a:t>
            </a:r>
            <a:r>
              <a:rPr lang="el-GR" b="1" cap="none" dirty="0" smtClean="0"/>
              <a:t>του </a:t>
            </a:r>
            <a:r>
              <a:rPr lang="en-US" b="1" cap="none" dirty="0" smtClean="0"/>
              <a:t>ADSL/VDSL modem/router ……</a:t>
            </a:r>
            <a:endParaRPr lang="el-GR" b="1" cap="none" dirty="0"/>
          </a:p>
        </p:txBody>
      </p:sp>
      <p:pic>
        <p:nvPicPr>
          <p:cNvPr id="6" name="Εικόνα 5"/>
          <p:cNvPicPr>
            <a:picLocks noChangeAspect="1"/>
          </p:cNvPicPr>
          <p:nvPr/>
        </p:nvPicPr>
        <p:blipFill>
          <a:blip r:embed="rId2"/>
          <a:stretch>
            <a:fillRect/>
          </a:stretch>
        </p:blipFill>
        <p:spPr>
          <a:xfrm>
            <a:off x="2911449" y="2500004"/>
            <a:ext cx="6352823" cy="4201254"/>
          </a:xfrm>
          <a:prstGeom prst="rect">
            <a:avLst/>
          </a:prstGeom>
        </p:spPr>
      </p:pic>
      <p:cxnSp>
        <p:nvCxnSpPr>
          <p:cNvPr id="5" name="Ευθύγραμμο βέλος σύνδεσης 4"/>
          <p:cNvCxnSpPr/>
          <p:nvPr/>
        </p:nvCxnSpPr>
        <p:spPr>
          <a:xfrm flipH="1">
            <a:off x="7450667" y="4419600"/>
            <a:ext cx="1109133" cy="12022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7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75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1250"/>
                            </p:stCondLst>
                            <p:childTnLst>
                              <p:par>
                                <p:cTn id="11" presetID="42" presetClass="entr" presetSubtype="0" fill="hold" nodeType="afterEffect">
                                  <p:stCondLst>
                                    <p:cond delay="4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6250"/>
                            </p:stCondLst>
                            <p:childTnLst>
                              <p:par>
                                <p:cTn id="17" presetID="26" presetClass="entr" presetSubtype="0"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448734" y="1306048"/>
            <a:ext cx="11294533" cy="707886"/>
          </a:xfrm>
          <a:prstGeom prst="rect">
            <a:avLst/>
          </a:prstGeom>
          <a:noFill/>
        </p:spPr>
        <p:txBody>
          <a:bodyPr wrap="square" rtlCol="0">
            <a:spAutoFit/>
          </a:bodyPr>
          <a:lstStyle/>
          <a:p>
            <a:r>
              <a:rPr lang="el-GR" sz="2000" b="1" dirty="0" smtClean="0">
                <a:solidFill>
                  <a:srgbClr val="FFFF00"/>
                </a:solidFill>
              </a:rPr>
              <a:t>Τα σχετικά με τη </a:t>
            </a:r>
            <a:r>
              <a:rPr lang="en-US" sz="2000" b="1" dirty="0" smtClean="0">
                <a:solidFill>
                  <a:srgbClr val="FFFF00"/>
                </a:solidFill>
              </a:rPr>
              <a:t>VoIP </a:t>
            </a:r>
            <a:r>
              <a:rPr lang="el-GR" sz="2000" b="1" dirty="0" smtClean="0">
                <a:solidFill>
                  <a:srgbClr val="FFFF00"/>
                </a:solidFill>
              </a:rPr>
              <a:t>τηλεφωνία (μεταφρασμένο πληροφοριακό υλικό και Φύλλα </a:t>
            </a:r>
            <a:r>
              <a:rPr lang="el-GR" sz="2000" b="1" dirty="0" err="1" smtClean="0">
                <a:solidFill>
                  <a:srgbClr val="FFFF00"/>
                </a:solidFill>
              </a:rPr>
              <a:t>Εργου</a:t>
            </a:r>
            <a:r>
              <a:rPr lang="en-US" sz="2000" b="1" dirty="0" smtClean="0">
                <a:solidFill>
                  <a:srgbClr val="FFFF00"/>
                </a:solidFill>
              </a:rPr>
              <a:t>) </a:t>
            </a:r>
            <a:r>
              <a:rPr lang="el-GR" sz="2000" b="1" dirty="0" smtClean="0">
                <a:solidFill>
                  <a:srgbClr val="FFFF00"/>
                </a:solidFill>
              </a:rPr>
              <a:t>αρχεία, που είναι αναρτημένα στον </a:t>
            </a:r>
            <a:r>
              <a:rPr lang="el-GR" sz="2000" b="1" dirty="0" err="1" smtClean="0">
                <a:solidFill>
                  <a:srgbClr val="FFFF00"/>
                </a:solidFill>
              </a:rPr>
              <a:t>ιστότοπο</a:t>
            </a:r>
            <a:r>
              <a:rPr lang="el-GR" sz="2000" b="1" dirty="0" smtClean="0">
                <a:solidFill>
                  <a:srgbClr val="FFFF00"/>
                </a:solidFill>
              </a:rPr>
              <a:t> του 4</a:t>
            </a:r>
            <a:r>
              <a:rPr lang="el-GR" sz="2000" b="1" baseline="30000" dirty="0" smtClean="0">
                <a:solidFill>
                  <a:srgbClr val="FFFF00"/>
                </a:solidFill>
              </a:rPr>
              <a:t>ου</a:t>
            </a:r>
            <a:r>
              <a:rPr lang="el-GR" sz="2000" b="1" dirty="0" smtClean="0">
                <a:solidFill>
                  <a:srgbClr val="FFFF00"/>
                </a:solidFill>
              </a:rPr>
              <a:t> Εργαστηριακού Κέντρου Γ’ Αθήνας.</a:t>
            </a:r>
            <a:endParaRPr lang="el-GR" sz="2000" b="1" dirty="0">
              <a:solidFill>
                <a:srgbClr val="FFFF00"/>
              </a:solidFill>
            </a:endParaRPr>
          </a:p>
        </p:txBody>
      </p:sp>
      <p:graphicFrame>
        <p:nvGraphicFramePr>
          <p:cNvPr id="4" name="Πίνακας 3"/>
          <p:cNvGraphicFramePr>
            <a:graphicFrameLocks noGrp="1"/>
          </p:cNvGraphicFramePr>
          <p:nvPr>
            <p:extLst>
              <p:ext uri="{D42A27DB-BD31-4B8C-83A1-F6EECF244321}">
                <p14:modId xmlns:p14="http://schemas.microsoft.com/office/powerpoint/2010/main" val="2342523891"/>
              </p:ext>
            </p:extLst>
          </p:nvPr>
        </p:nvGraphicFramePr>
        <p:xfrm>
          <a:off x="220133" y="2229378"/>
          <a:ext cx="11751734" cy="4174071"/>
        </p:xfrm>
        <a:graphic>
          <a:graphicData uri="http://schemas.openxmlformats.org/drawingml/2006/table">
            <a:tbl>
              <a:tblPr>
                <a:tableStyleId>{2D5ABB26-0587-4C30-8999-92F81FD0307C}</a:tableStyleId>
              </a:tblPr>
              <a:tblGrid>
                <a:gridCol w="7963816"/>
                <a:gridCol w="1909274"/>
                <a:gridCol w="1878644"/>
              </a:tblGrid>
              <a:tr h="379461">
                <a:tc>
                  <a:txBody>
                    <a:bodyPr/>
                    <a:lstStyle/>
                    <a:p>
                      <a:r>
                        <a:rPr lang="el-GR" sz="1800" b="1" dirty="0"/>
                        <a:t> </a:t>
                      </a:r>
                      <a:r>
                        <a:rPr lang="el-GR" sz="1800" b="1" dirty="0">
                          <a:effectLst/>
                          <a:hlinkClick r:id="rId2"/>
                        </a:rPr>
                        <a:t>Επικοινωνία </a:t>
                      </a:r>
                      <a:r>
                        <a:rPr lang="el-GR" sz="1800" b="1" dirty="0" err="1">
                          <a:effectLst/>
                          <a:hlinkClick r:id="rId2"/>
                        </a:rPr>
                        <a:t>VoIP</a:t>
                      </a:r>
                      <a:r>
                        <a:rPr lang="el-GR" sz="1800" b="1" dirty="0">
                          <a:effectLst/>
                          <a:hlinkClick r:id="rId2"/>
                        </a:rPr>
                        <a:t> συσκευών χωρίς </a:t>
                      </a:r>
                      <a:r>
                        <a:rPr lang="el-GR" sz="1800" b="1" dirty="0" err="1">
                          <a:effectLst/>
                          <a:hlinkClick r:id="rId2"/>
                        </a:rPr>
                        <a:t>VoIP</a:t>
                      </a:r>
                      <a:r>
                        <a:rPr lang="el-GR" sz="1800" b="1" dirty="0">
                          <a:effectLst/>
                          <a:hlinkClick r:id="rId2"/>
                        </a:rPr>
                        <a:t> PABX</a:t>
                      </a:r>
                      <a:endParaRPr lang="el-GR" sz="1800" b="1" dirty="0"/>
                    </a:p>
                  </a:txBody>
                  <a:tcPr marL="17191" marR="17191" marT="8596" marB="8596" anchor="ctr"/>
                </a:tc>
                <a:tc>
                  <a:txBody>
                    <a:bodyPr/>
                    <a:lstStyle/>
                    <a:p>
                      <a:r>
                        <a:rPr lang="el-GR" sz="1800" b="1" dirty="0">
                          <a:effectLst/>
                          <a:hlinkClick r:id="rId3"/>
                        </a:rPr>
                        <a:t> Φύλλο </a:t>
                      </a:r>
                      <a:r>
                        <a:rPr lang="el-GR" sz="1800" b="1" dirty="0" err="1">
                          <a:effectLst/>
                          <a:hlinkClick r:id="rId3"/>
                        </a:rPr>
                        <a:t>Εργου</a:t>
                      </a:r>
                      <a:r>
                        <a:rPr lang="el-GR" sz="1800" b="1" dirty="0">
                          <a:effectLst/>
                          <a:hlinkClick r:id="rId3"/>
                        </a:rPr>
                        <a:t> 1</a:t>
                      </a:r>
                      <a:endParaRPr lang="el-GR" sz="1800" b="1" dirty="0"/>
                    </a:p>
                  </a:txBody>
                  <a:tcPr marL="17191" marR="17191" marT="8596" marB="8596" anchor="ctr"/>
                </a:tc>
                <a:tc>
                  <a:txBody>
                    <a:bodyPr/>
                    <a:lstStyle/>
                    <a:p>
                      <a:r>
                        <a:rPr lang="el-GR" sz="1800" b="1">
                          <a:effectLst/>
                          <a:hlinkClick r:id="rId4"/>
                        </a:rPr>
                        <a:t> Φύλλο Εργου 2</a:t>
                      </a:r>
                      <a:endParaRPr lang="el-GR" sz="1800" b="1"/>
                    </a:p>
                  </a:txBody>
                  <a:tcPr marL="17191" marR="17191" marT="8596" marB="8596" anchor="ctr"/>
                </a:tc>
              </a:tr>
              <a:tr h="379461">
                <a:tc>
                  <a:txBody>
                    <a:bodyPr/>
                    <a:lstStyle/>
                    <a:p>
                      <a:r>
                        <a:rPr lang="el-GR" sz="1800" b="1">
                          <a:effectLst/>
                        </a:rPr>
                        <a:t> </a:t>
                      </a:r>
                      <a:r>
                        <a:rPr lang="el-GR" sz="1800" b="1">
                          <a:effectLst/>
                          <a:hlinkClick r:id="rId5"/>
                        </a:rPr>
                        <a:t>Αρχικοποίηση </a:t>
                      </a:r>
                      <a:r>
                        <a:rPr lang="en-US" sz="1800" b="1">
                          <a:effectLst/>
                          <a:hlinkClick r:id="rId5"/>
                        </a:rPr>
                        <a:t>VoIP PABX</a:t>
                      </a:r>
                      <a:endParaRPr lang="en-US" sz="1800" b="1"/>
                    </a:p>
                  </a:txBody>
                  <a:tcPr marL="17191" marR="17191" marT="8596" marB="8596" anchor="ctr"/>
                </a:tc>
                <a:tc>
                  <a:txBody>
                    <a:bodyPr/>
                    <a:lstStyle/>
                    <a:p>
                      <a:r>
                        <a:rPr lang="el-GR" sz="1800" b="1" dirty="0">
                          <a:effectLst/>
                        </a:rPr>
                        <a:t> </a:t>
                      </a:r>
                      <a:r>
                        <a:rPr lang="el-GR" sz="1800" b="1" dirty="0">
                          <a:effectLst/>
                          <a:hlinkClick r:id="rId6"/>
                        </a:rPr>
                        <a:t>Φύλλο </a:t>
                      </a:r>
                      <a:r>
                        <a:rPr lang="el-GR" sz="1800" b="1" dirty="0" err="1">
                          <a:effectLst/>
                          <a:hlinkClick r:id="rId6"/>
                        </a:rPr>
                        <a:t>Εργου</a:t>
                      </a:r>
                      <a:r>
                        <a:rPr lang="el-GR" sz="1800" b="1" dirty="0">
                          <a:effectLst/>
                          <a:hlinkClick r:id="rId6"/>
                        </a:rPr>
                        <a:t> 3</a:t>
                      </a:r>
                      <a:endParaRPr lang="el-GR" sz="1800" b="1" dirty="0"/>
                    </a:p>
                  </a:txBody>
                  <a:tcPr marL="17191" marR="17191" marT="8596" marB="8596" anchor="ctr"/>
                </a:tc>
                <a:tc>
                  <a:txBody>
                    <a:bodyPr/>
                    <a:lstStyle/>
                    <a:p>
                      <a:r>
                        <a:rPr lang="el-GR" sz="1800" b="1" dirty="0"/>
                        <a:t> </a:t>
                      </a:r>
                    </a:p>
                  </a:txBody>
                  <a:tcPr marL="17191" marR="17191" marT="8596" marB="8596" anchor="ctr"/>
                </a:tc>
              </a:tr>
              <a:tr h="379461">
                <a:tc>
                  <a:txBody>
                    <a:bodyPr/>
                    <a:lstStyle/>
                    <a:p>
                      <a:r>
                        <a:rPr lang="el-GR" sz="1800" b="1" dirty="0">
                          <a:effectLst/>
                        </a:rPr>
                        <a:t> </a:t>
                      </a:r>
                      <a:r>
                        <a:rPr lang="el-GR" sz="1800" b="1" dirty="0">
                          <a:effectLst/>
                          <a:hlinkClick r:id="rId7"/>
                        </a:rPr>
                        <a:t>Επικοινωνία </a:t>
                      </a:r>
                      <a:r>
                        <a:rPr lang="en-US" sz="1800" b="1" dirty="0">
                          <a:effectLst/>
                          <a:hlinkClick r:id="rId7"/>
                        </a:rPr>
                        <a:t>VoIP </a:t>
                      </a:r>
                      <a:r>
                        <a:rPr lang="el-GR" sz="1800" b="1" dirty="0">
                          <a:effectLst/>
                          <a:hlinkClick r:id="rId7"/>
                        </a:rPr>
                        <a:t>συσκευών μέσω </a:t>
                      </a:r>
                      <a:r>
                        <a:rPr lang="en-US" sz="1800" b="1" dirty="0">
                          <a:effectLst/>
                          <a:hlinkClick r:id="rId7"/>
                        </a:rPr>
                        <a:t>VoIP PABX (+PAGING)</a:t>
                      </a:r>
                      <a:endParaRPr lang="en-US" sz="1800" b="1" dirty="0"/>
                    </a:p>
                  </a:txBody>
                  <a:tcPr marL="17191" marR="17191" marT="8596" marB="8596" anchor="ctr"/>
                </a:tc>
                <a:tc>
                  <a:txBody>
                    <a:bodyPr/>
                    <a:lstStyle/>
                    <a:p>
                      <a:r>
                        <a:rPr lang="el-GR" sz="1800" b="1"/>
                        <a:t> </a:t>
                      </a:r>
                      <a:r>
                        <a:rPr lang="el-GR" sz="1800" b="1">
                          <a:effectLst/>
                          <a:hlinkClick r:id="rId6"/>
                        </a:rPr>
                        <a:t>Φύλλο Εργου 3</a:t>
                      </a:r>
                      <a:endParaRPr lang="el-GR" sz="1800" b="1"/>
                    </a:p>
                  </a:txBody>
                  <a:tcPr marL="17191" marR="17191" marT="8596" marB="8596" anchor="ctr"/>
                </a:tc>
                <a:tc>
                  <a:txBody>
                    <a:bodyPr/>
                    <a:lstStyle/>
                    <a:p>
                      <a:r>
                        <a:rPr lang="el-GR" sz="1800" b="1" dirty="0"/>
                        <a:t> </a:t>
                      </a:r>
                    </a:p>
                  </a:txBody>
                  <a:tcPr marL="17191" marR="17191" marT="8596" marB="8596" anchor="ctr"/>
                </a:tc>
              </a:tr>
              <a:tr h="379461">
                <a:tc>
                  <a:txBody>
                    <a:bodyPr/>
                    <a:lstStyle/>
                    <a:p>
                      <a:r>
                        <a:rPr lang="el-GR" sz="1800" b="1" dirty="0"/>
                        <a:t> </a:t>
                      </a:r>
                      <a:r>
                        <a:rPr lang="el-GR" sz="1800" b="1" dirty="0">
                          <a:effectLst/>
                          <a:hlinkClick r:id="rId8"/>
                        </a:rPr>
                        <a:t>Επικοινωνία F.X.S. και F.X.O. μέσω </a:t>
                      </a:r>
                      <a:r>
                        <a:rPr lang="el-GR" sz="1800" b="1" dirty="0" err="1">
                          <a:effectLst/>
                          <a:hlinkClick r:id="rId8"/>
                        </a:rPr>
                        <a:t>VoIP</a:t>
                      </a:r>
                      <a:r>
                        <a:rPr lang="el-GR" sz="1800" b="1" dirty="0">
                          <a:effectLst/>
                          <a:hlinkClick r:id="rId8"/>
                        </a:rPr>
                        <a:t> PABX</a:t>
                      </a:r>
                      <a:endParaRPr lang="el-GR" sz="1800" b="1" dirty="0"/>
                    </a:p>
                  </a:txBody>
                  <a:tcPr marL="17191" marR="17191" marT="8596" marB="8596" anchor="ctr"/>
                </a:tc>
                <a:tc>
                  <a:txBody>
                    <a:bodyPr/>
                    <a:lstStyle/>
                    <a:p>
                      <a:r>
                        <a:rPr lang="el-GR" sz="1800" b="1"/>
                        <a:t> </a:t>
                      </a:r>
                      <a:r>
                        <a:rPr lang="el-GR" sz="1800" b="1">
                          <a:effectLst/>
                          <a:hlinkClick r:id="rId9"/>
                        </a:rPr>
                        <a:t>Φύλλο Εργου 4</a:t>
                      </a:r>
                      <a:endParaRPr lang="el-GR" sz="1800" b="1"/>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dirty="0"/>
                        <a:t> </a:t>
                      </a:r>
                      <a:r>
                        <a:rPr lang="en-US" sz="1800" b="1" dirty="0">
                          <a:effectLst/>
                        </a:rPr>
                        <a:t>PAGING, CONFERENCE, VOICE MAIL, ΘΥΡΟΤΗΛΕΦΩΝΟ</a:t>
                      </a:r>
                      <a:endParaRPr lang="en-US" sz="1800" b="1" dirty="0"/>
                    </a:p>
                  </a:txBody>
                  <a:tcPr marL="17191" marR="17191" marT="8596" marB="8596" anchor="ctr"/>
                </a:tc>
                <a:tc>
                  <a:txBody>
                    <a:bodyPr/>
                    <a:lstStyle/>
                    <a:p>
                      <a:r>
                        <a:rPr lang="el-GR" sz="1800" b="1"/>
                        <a:t> </a:t>
                      </a:r>
                      <a:r>
                        <a:rPr lang="el-GR" sz="1800" b="1">
                          <a:effectLst/>
                          <a:hlinkClick r:id="rId10"/>
                        </a:rPr>
                        <a:t>Φύλλο Εργου 5</a:t>
                      </a:r>
                      <a:endParaRPr lang="el-GR" sz="1800" b="1"/>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dirty="0">
                          <a:hlinkClick r:id="rId11"/>
                        </a:rPr>
                        <a:t> </a:t>
                      </a:r>
                      <a:r>
                        <a:rPr lang="en-US" sz="1800" b="1" dirty="0">
                          <a:effectLst/>
                          <a:hlinkClick r:id="rId11"/>
                        </a:rPr>
                        <a:t>D.I.S.A., CALLBACK, C.D.R., CONVERSATION RECORDING</a:t>
                      </a:r>
                      <a:endParaRPr lang="en-US" sz="1800" b="1" dirty="0"/>
                    </a:p>
                  </a:txBody>
                  <a:tcPr marL="17191" marR="17191" marT="8596" marB="8596" anchor="ctr"/>
                </a:tc>
                <a:tc>
                  <a:txBody>
                    <a:bodyPr/>
                    <a:lstStyle/>
                    <a:p>
                      <a:r>
                        <a:rPr lang="el-GR" sz="1800" b="1"/>
                        <a:t> </a:t>
                      </a:r>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dirty="0"/>
                        <a:t> </a:t>
                      </a:r>
                      <a:r>
                        <a:rPr lang="en-US" sz="1800" b="1" dirty="0">
                          <a:effectLst/>
                          <a:hlinkClick r:id="rId12"/>
                        </a:rPr>
                        <a:t>RING GROUP, CALL PARK, CALL PICKUP</a:t>
                      </a:r>
                      <a:endParaRPr lang="en-US" sz="1800" b="1" dirty="0"/>
                    </a:p>
                  </a:txBody>
                  <a:tcPr marL="17191" marR="17191" marT="8596" marB="8596" anchor="ctr"/>
                </a:tc>
                <a:tc>
                  <a:txBody>
                    <a:bodyPr/>
                    <a:lstStyle/>
                    <a:p>
                      <a:r>
                        <a:rPr lang="el-GR" sz="1800" b="1"/>
                        <a:t> </a:t>
                      </a:r>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a:t> </a:t>
                      </a:r>
                      <a:r>
                        <a:rPr lang="en-US" sz="1800" b="1">
                          <a:effectLst/>
                          <a:hlinkClick r:id="rId13"/>
                        </a:rPr>
                        <a:t>FAX to p.d.f., FAX to email (Ημιτελής)</a:t>
                      </a:r>
                      <a:endParaRPr lang="en-US" sz="1800" b="1"/>
                    </a:p>
                  </a:txBody>
                  <a:tcPr marL="17191" marR="17191" marT="8596" marB="8596" anchor="ctr"/>
                </a:tc>
                <a:tc>
                  <a:txBody>
                    <a:bodyPr/>
                    <a:lstStyle/>
                    <a:p>
                      <a:r>
                        <a:rPr lang="el-GR" sz="1800" b="1"/>
                        <a:t> </a:t>
                      </a:r>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dirty="0"/>
                        <a:t> </a:t>
                      </a:r>
                      <a:r>
                        <a:rPr lang="en-US" sz="1800" b="1" dirty="0">
                          <a:effectLst/>
                          <a:hlinkClick r:id="rId14"/>
                        </a:rPr>
                        <a:t>VoIP Camera</a:t>
                      </a:r>
                      <a:endParaRPr lang="en-US" sz="1800" b="1" dirty="0"/>
                    </a:p>
                  </a:txBody>
                  <a:tcPr marL="17191" marR="17191" marT="8596" marB="8596" anchor="ctr"/>
                </a:tc>
                <a:tc>
                  <a:txBody>
                    <a:bodyPr/>
                    <a:lstStyle/>
                    <a:p>
                      <a:r>
                        <a:rPr lang="el-GR" sz="1800" b="1"/>
                        <a:t> </a:t>
                      </a:r>
                    </a:p>
                  </a:txBody>
                  <a:tcPr marL="17191" marR="17191" marT="8596" marB="8596" anchor="ctr"/>
                </a:tc>
                <a:tc>
                  <a:txBody>
                    <a:bodyPr/>
                    <a:lstStyle/>
                    <a:p>
                      <a:r>
                        <a:rPr lang="el-GR" sz="1800" b="1" dirty="0"/>
                        <a:t> </a:t>
                      </a:r>
                    </a:p>
                  </a:txBody>
                  <a:tcPr marL="17191" marR="17191" marT="8596" marB="8596" anchor="ctr"/>
                </a:tc>
              </a:tr>
              <a:tr h="379461">
                <a:tc>
                  <a:txBody>
                    <a:bodyPr/>
                    <a:lstStyle/>
                    <a:p>
                      <a:r>
                        <a:rPr lang="en-US" sz="1800" b="1"/>
                        <a:t> </a:t>
                      </a:r>
                      <a:r>
                        <a:rPr lang="en-US" sz="1800" b="1">
                          <a:effectLst/>
                          <a:hlinkClick r:id="rId15"/>
                        </a:rPr>
                        <a:t>VoIP Camera </a:t>
                      </a:r>
                      <a:r>
                        <a:rPr lang="el-GR" sz="1800" b="1">
                          <a:effectLst/>
                          <a:hlinkClick r:id="rId15"/>
                        </a:rPr>
                        <a:t>ως Θυροτηλεόραση</a:t>
                      </a:r>
                      <a:endParaRPr lang="el-GR" sz="1800" b="1"/>
                    </a:p>
                  </a:txBody>
                  <a:tcPr marL="17191" marR="17191" marT="8596" marB="8596" anchor="ctr"/>
                </a:tc>
                <a:tc>
                  <a:txBody>
                    <a:bodyPr/>
                    <a:lstStyle/>
                    <a:p>
                      <a:r>
                        <a:rPr lang="el-GR" sz="1800" b="1"/>
                        <a:t> </a:t>
                      </a:r>
                    </a:p>
                  </a:txBody>
                  <a:tcPr marL="17191" marR="17191" marT="8596" marB="8596" anchor="ctr"/>
                </a:tc>
                <a:tc>
                  <a:txBody>
                    <a:bodyPr/>
                    <a:lstStyle/>
                    <a:p>
                      <a:r>
                        <a:rPr lang="el-GR" sz="1800" b="1" dirty="0"/>
                        <a:t> </a:t>
                      </a:r>
                    </a:p>
                  </a:txBody>
                  <a:tcPr marL="17191" marR="17191" marT="8596" marB="8596" anchor="ctr"/>
                </a:tc>
              </a:tr>
              <a:tr h="379461">
                <a:tc>
                  <a:txBody>
                    <a:bodyPr/>
                    <a:lstStyle/>
                    <a:p>
                      <a:r>
                        <a:rPr lang="el-GR" sz="1800" b="1" dirty="0"/>
                        <a:t> </a:t>
                      </a:r>
                      <a:r>
                        <a:rPr lang="el-GR" sz="1800" b="1" dirty="0" err="1">
                          <a:effectLst/>
                          <a:hlinkClick r:id="rId16"/>
                        </a:rPr>
                        <a:t>VoIP</a:t>
                      </a:r>
                      <a:r>
                        <a:rPr lang="el-GR" sz="1800" b="1" dirty="0">
                          <a:effectLst/>
                          <a:hlinkClick r:id="rId16"/>
                        </a:rPr>
                        <a:t> Camera ως Camera επιτήρησης / Σύστημα Ασφαλείας (Ημιτελής)</a:t>
                      </a:r>
                      <a:endParaRPr lang="el-GR" sz="1800" b="1" dirty="0"/>
                    </a:p>
                  </a:txBody>
                  <a:tcPr marL="17191" marR="17191" marT="8596" marB="8596" anchor="ctr"/>
                </a:tc>
                <a:tc>
                  <a:txBody>
                    <a:bodyPr/>
                    <a:lstStyle/>
                    <a:p>
                      <a:endParaRPr lang="el-GR" sz="1800" b="1" dirty="0"/>
                    </a:p>
                  </a:txBody>
                  <a:tcPr marL="17191" marR="17191" marT="8596" marB="8596"/>
                </a:tc>
                <a:tc>
                  <a:txBody>
                    <a:bodyPr/>
                    <a:lstStyle/>
                    <a:p>
                      <a:endParaRPr lang="el-GR" sz="1800" b="1" dirty="0"/>
                    </a:p>
                  </a:txBody>
                  <a:tcPr marL="17191" marR="17191" marT="8596" marB="8596"/>
                </a:tc>
              </a:tr>
            </a:tbl>
          </a:graphicData>
        </a:graphic>
      </p:graphicFrame>
    </p:spTree>
    <p:extLst>
      <p:ext uri="{BB962C8B-B14F-4D97-AF65-F5344CB8AC3E}">
        <p14:creationId xmlns:p14="http://schemas.microsoft.com/office/powerpoint/2010/main" val="354194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275" y="2777595"/>
            <a:ext cx="9315450" cy="3724275"/>
          </a:xfrm>
          <a:prstGeom prst="rect">
            <a:avLst/>
          </a:prstGeom>
        </p:spPr>
      </p:pic>
      <p:sp>
        <p:nvSpPr>
          <p:cNvPr id="8" name="Ορθογώνιο 7"/>
          <p:cNvSpPr/>
          <p:nvPr/>
        </p:nvSpPr>
        <p:spPr>
          <a:xfrm>
            <a:off x="1710267" y="1608549"/>
            <a:ext cx="8771467" cy="707886"/>
          </a:xfrm>
          <a:prstGeom prst="rect">
            <a:avLst/>
          </a:prstGeom>
        </p:spPr>
        <p:txBody>
          <a:bodyPr wrap="square">
            <a:spAutoFit/>
          </a:bodyPr>
          <a:lstStyle/>
          <a:p>
            <a:pPr lvl="0" algn="just">
              <a:spcBef>
                <a:spcPts val="1000"/>
              </a:spcBef>
              <a:buClr>
                <a:srgbClr val="F5A408"/>
              </a:buClr>
              <a:buSzPct val="80000"/>
            </a:pPr>
            <a:r>
              <a:rPr lang="en-US" sz="2000" b="1" dirty="0" smtClean="0">
                <a:solidFill>
                  <a:srgbClr val="F5A408"/>
                </a:solidFill>
              </a:rPr>
              <a:t>….</a:t>
            </a:r>
            <a:r>
              <a:rPr lang="el-GR" sz="2000" b="1" dirty="0" smtClean="0">
                <a:solidFill>
                  <a:srgbClr val="F5A408"/>
                </a:solidFill>
              </a:rPr>
              <a:t>κάνουμε </a:t>
            </a:r>
            <a:r>
              <a:rPr lang="el-GR" sz="2000" b="1" dirty="0">
                <a:solidFill>
                  <a:srgbClr val="F5A408"/>
                </a:solidFill>
              </a:rPr>
              <a:t>χρήση αυτής της τεχνολογίας στο επίπεδο της τηλεπικοινωνιακής υποδομής του παρόχου υπηρεσιών διαδικτύου.</a:t>
            </a:r>
          </a:p>
        </p:txBody>
      </p:sp>
    </p:spTree>
    <p:extLst>
      <p:ext uri="{BB962C8B-B14F-4D97-AF65-F5344CB8AC3E}">
        <p14:creationId xmlns:p14="http://schemas.microsoft.com/office/powerpoint/2010/main" val="188040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42" presetClass="entr" presetSubtype="0" fill="hold" nodeType="after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96734"/>
            <a:ext cx="7040778" cy="1170581"/>
          </a:xfrm>
        </p:spPr>
        <p:txBody>
          <a:bodyPr/>
          <a:lstStyle/>
          <a:p>
            <a:r>
              <a:rPr lang="en-US" dirty="0" smtClean="0"/>
              <a:t>VoIP </a:t>
            </a:r>
            <a:r>
              <a:rPr lang="el-GR" dirty="0" smtClean="0"/>
              <a:t>τηλεφωνία</a:t>
            </a:r>
            <a:endParaRPr lang="el-GR" dirty="0"/>
          </a:p>
        </p:txBody>
      </p:sp>
      <p:pic>
        <p:nvPicPr>
          <p:cNvPr id="4" name="Εικόνα 3"/>
          <p:cNvPicPr>
            <a:picLocks noChangeAspect="1"/>
          </p:cNvPicPr>
          <p:nvPr/>
        </p:nvPicPr>
        <p:blipFill>
          <a:blip r:embed="rId2"/>
          <a:stretch>
            <a:fillRect/>
          </a:stretch>
        </p:blipFill>
        <p:spPr>
          <a:xfrm>
            <a:off x="2934286" y="2308188"/>
            <a:ext cx="6323428" cy="3762412"/>
          </a:xfrm>
          <a:prstGeom prst="rect">
            <a:avLst/>
          </a:prstGeom>
        </p:spPr>
      </p:pic>
      <p:sp>
        <p:nvSpPr>
          <p:cNvPr id="5" name="Υπότιτλος 2"/>
          <p:cNvSpPr>
            <a:spLocks noGrp="1"/>
          </p:cNvSpPr>
          <p:nvPr>
            <p:ph type="subTitle" idx="1"/>
          </p:nvPr>
        </p:nvSpPr>
        <p:spPr>
          <a:xfrm>
            <a:off x="806061" y="1597023"/>
            <a:ext cx="10579879" cy="767851"/>
          </a:xfrm>
        </p:spPr>
        <p:txBody>
          <a:bodyPr>
            <a:noAutofit/>
          </a:bodyPr>
          <a:lstStyle/>
          <a:p>
            <a:pPr algn="just"/>
            <a:r>
              <a:rPr lang="el-GR" b="1" cap="none" dirty="0" err="1" smtClean="0"/>
              <a:t>Οσοι</a:t>
            </a:r>
            <a:r>
              <a:rPr lang="el-GR" b="1" cap="none" dirty="0" smtClean="0"/>
              <a:t> από εμάς βλέπουμε στο κινητό μας τηλέφωνο την ένδειξη </a:t>
            </a:r>
            <a:r>
              <a:rPr lang="en-US" b="1" cap="none" dirty="0" err="1" smtClean="0"/>
              <a:t>VoLTE</a:t>
            </a:r>
            <a:r>
              <a:rPr lang="en-US" b="1" cap="none" dirty="0" smtClean="0"/>
              <a:t> </a:t>
            </a:r>
            <a:r>
              <a:rPr lang="el-GR" b="1" cap="none" dirty="0" smtClean="0"/>
              <a:t>κάνουμε χρήση της αντίστοιχης προς τη </a:t>
            </a:r>
            <a:r>
              <a:rPr lang="en-US" b="1" cap="none" dirty="0" smtClean="0"/>
              <a:t>VoIP</a:t>
            </a:r>
            <a:r>
              <a:rPr lang="el-GR" b="1" cap="none" dirty="0" smtClean="0"/>
              <a:t> τεχνολογίας, για τα </a:t>
            </a:r>
            <a:r>
              <a:rPr lang="en-US" b="1" cap="none" dirty="0" smtClean="0"/>
              <a:t>GSM </a:t>
            </a:r>
            <a:r>
              <a:rPr lang="el-GR" b="1" cap="none" dirty="0" smtClean="0"/>
              <a:t>δίκτυα επικοινωνιών.</a:t>
            </a:r>
            <a:endParaRPr lang="el-GR" b="1" cap="none" dirty="0"/>
          </a:p>
        </p:txBody>
      </p:sp>
      <p:sp>
        <p:nvSpPr>
          <p:cNvPr id="6" name="TextBox 5"/>
          <p:cNvSpPr txBox="1"/>
          <p:nvPr/>
        </p:nvSpPr>
        <p:spPr>
          <a:xfrm>
            <a:off x="2509922" y="6143901"/>
            <a:ext cx="7172156" cy="646331"/>
          </a:xfrm>
          <a:prstGeom prst="rect">
            <a:avLst/>
          </a:prstGeom>
          <a:noFill/>
        </p:spPr>
        <p:txBody>
          <a:bodyPr wrap="none" rtlCol="0">
            <a:spAutoFit/>
          </a:bodyPr>
          <a:lstStyle/>
          <a:p>
            <a:r>
              <a:rPr lang="en-US" sz="3600" b="1" u="sng" dirty="0" smtClean="0">
                <a:solidFill>
                  <a:srgbClr val="00B0F0"/>
                </a:solidFill>
              </a:rPr>
              <a:t>V</a:t>
            </a:r>
            <a:r>
              <a:rPr lang="en-US" sz="3600" b="1" dirty="0" smtClean="0">
                <a:solidFill>
                  <a:srgbClr val="00B0F0"/>
                </a:solidFill>
              </a:rPr>
              <a:t>oice </a:t>
            </a:r>
            <a:r>
              <a:rPr lang="en-US" sz="3600" b="1" u="sng" dirty="0" smtClean="0">
                <a:solidFill>
                  <a:srgbClr val="00B0F0"/>
                </a:solidFill>
              </a:rPr>
              <a:t>o</a:t>
            </a:r>
            <a:r>
              <a:rPr lang="en-US" sz="3600" b="1" dirty="0" smtClean="0">
                <a:solidFill>
                  <a:srgbClr val="00B0F0"/>
                </a:solidFill>
              </a:rPr>
              <a:t>ver </a:t>
            </a:r>
            <a:r>
              <a:rPr lang="en-US" sz="3600" b="1" u="sng" dirty="0">
                <a:solidFill>
                  <a:srgbClr val="00B0F0"/>
                </a:solidFill>
              </a:rPr>
              <a:t>L</a:t>
            </a:r>
            <a:r>
              <a:rPr lang="en-US" sz="3600" b="1" dirty="0" smtClean="0">
                <a:solidFill>
                  <a:srgbClr val="00B0F0"/>
                </a:solidFill>
              </a:rPr>
              <a:t>ong </a:t>
            </a:r>
            <a:r>
              <a:rPr lang="en-US" sz="3600" b="1" u="sng" dirty="0" smtClean="0">
                <a:solidFill>
                  <a:srgbClr val="00B0F0"/>
                </a:solidFill>
              </a:rPr>
              <a:t>T</a:t>
            </a:r>
            <a:r>
              <a:rPr lang="en-US" sz="3600" b="1" dirty="0" smtClean="0">
                <a:solidFill>
                  <a:srgbClr val="00B0F0"/>
                </a:solidFill>
              </a:rPr>
              <a:t>erm </a:t>
            </a:r>
            <a:r>
              <a:rPr lang="en-US" sz="3600" b="1" u="sng" dirty="0" smtClean="0">
                <a:solidFill>
                  <a:srgbClr val="00B0F0"/>
                </a:solidFill>
              </a:rPr>
              <a:t>E</a:t>
            </a:r>
            <a:r>
              <a:rPr lang="en-US" sz="3600" b="1" dirty="0" smtClean="0">
                <a:solidFill>
                  <a:srgbClr val="00B0F0"/>
                </a:solidFill>
              </a:rPr>
              <a:t>volution</a:t>
            </a:r>
            <a:endParaRPr lang="el-GR" sz="3600" b="1" dirty="0">
              <a:solidFill>
                <a:srgbClr val="00B0F0"/>
              </a:solidFill>
            </a:endParaRPr>
          </a:p>
        </p:txBody>
      </p:sp>
      <p:sp>
        <p:nvSpPr>
          <p:cNvPr id="7" name="Έλλειψη 6"/>
          <p:cNvSpPr/>
          <p:nvPr/>
        </p:nvSpPr>
        <p:spPr>
          <a:xfrm>
            <a:off x="3742266" y="2256142"/>
            <a:ext cx="516466" cy="36406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2823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1750"/>
                            </p:stCondLst>
                            <p:childTnLst>
                              <p:par>
                                <p:cTn id="8" presetID="42" presetClass="entr" presetSubtype="0" fill="hold" nodeType="after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6750"/>
                            </p:stCondLst>
                            <p:childTnLst>
                              <p:par>
                                <p:cTn id="14" presetID="53" presetClass="entr" presetSubtype="16"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par>
                          <p:cTn id="19" fill="hold">
                            <p:stCondLst>
                              <p:cond delay="8750"/>
                            </p:stCondLst>
                            <p:childTnLst>
                              <p:par>
                                <p:cTn id="20" presetID="26" presetClass="emph" presetSubtype="0" repeatCount="200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par>
                          <p:cTn id="23" fill="hold">
                            <p:stCondLst>
                              <p:cond delay="975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536" y="3259307"/>
            <a:ext cx="2476500" cy="2476500"/>
          </a:xfrm>
          <a:prstGeom prst="rect">
            <a:avLst/>
          </a:prstGeom>
        </p:spPr>
      </p:pic>
      <p:sp>
        <p:nvSpPr>
          <p:cNvPr id="6" name="Υπότιτλος 2"/>
          <p:cNvSpPr>
            <a:spLocks noGrp="1"/>
          </p:cNvSpPr>
          <p:nvPr>
            <p:ph type="subTitle" idx="1"/>
          </p:nvPr>
        </p:nvSpPr>
        <p:spPr>
          <a:xfrm>
            <a:off x="457201" y="1597023"/>
            <a:ext cx="11311466" cy="767851"/>
          </a:xfrm>
        </p:spPr>
        <p:txBody>
          <a:bodyPr>
            <a:noAutofit/>
          </a:bodyPr>
          <a:lstStyle/>
          <a:p>
            <a:pPr algn="just"/>
            <a:r>
              <a:rPr lang="el-GR" b="1" cap="none" dirty="0" err="1" smtClean="0"/>
              <a:t>Οσοι</a:t>
            </a:r>
            <a:r>
              <a:rPr lang="el-GR" b="1" cap="none" dirty="0" smtClean="0"/>
              <a:t> από εμάς χρησιμοποιούμε στον Η/Υ διάφορες εφαρμογές επικοινωνίας πραγματικού χρόνου, όπως οι </a:t>
            </a:r>
            <a:r>
              <a:rPr lang="el-GR" b="1" cap="none" dirty="0"/>
              <a:t>παρακάτω, κάνουμε χρήση </a:t>
            </a:r>
            <a:r>
              <a:rPr lang="el-GR" b="1" cap="none" dirty="0" smtClean="0"/>
              <a:t>κάποιου είδους </a:t>
            </a:r>
            <a:r>
              <a:rPr lang="en-US" b="1" cap="none" dirty="0" smtClean="0"/>
              <a:t>VoIP</a:t>
            </a:r>
            <a:r>
              <a:rPr lang="el-GR" b="1" cap="none" dirty="0" smtClean="0"/>
              <a:t> τεχνολογίας. </a:t>
            </a:r>
            <a:endParaRPr lang="el-GR" b="1" cap="none" dirty="0"/>
          </a:p>
        </p:txBody>
      </p:sp>
      <p:pic>
        <p:nvPicPr>
          <p:cNvPr id="7" name="Εικόνα 6"/>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18340" y1="17004" x2="18340" y2="17004"/>
                        <a14:foregroundMark x1="33012" y1="20648" x2="33012" y2="20648"/>
                        <a14:foregroundMark x1="53861" y1="23482" x2="53861" y2="23482"/>
                        <a14:foregroundMark x1="68533" y1="22267" x2="68533" y2="22267"/>
                        <a14:foregroundMark x1="81081" y1="37247" x2="82239" y2="39676"/>
                        <a14:foregroundMark x1="74903" y1="24696" x2="74903" y2="24696"/>
                        <a14:foregroundMark x1="83398" y1="24291" x2="83398" y2="24291"/>
                        <a14:foregroundMark x1="86293" y1="25911" x2="87838" y2="28340"/>
                        <a14:foregroundMark x1="89189" y1="36032" x2="89189" y2="40486"/>
                        <a14:foregroundMark x1="90347" y1="56680" x2="90347" y2="56680"/>
                        <a14:foregroundMark x1="80116" y1="62753" x2="80116" y2="62753"/>
                        <a14:foregroundMark x1="70849" y1="64777" x2="70849" y2="64777"/>
                        <a14:foregroundMark x1="62934" y1="63968" x2="62934" y2="63968"/>
                        <a14:foregroundMark x1="52703" y1="68826" x2="52703" y2="68826"/>
                        <a14:foregroundMark x1="44595" y1="65992" x2="44595" y2="65992"/>
                        <a14:foregroundMark x1="38031" y1="63968" x2="34749" y2="65182"/>
                        <a14:foregroundMark x1="24517" y1="62348" x2="24517" y2="62348"/>
                        <a14:foregroundMark x1="22973" y1="75304" x2="22973" y2="75304"/>
                        <a14:foregroundMark x1="21429" y1="84211" x2="21429" y2="85425"/>
                        <a14:foregroundMark x1="21042" y1="92308" x2="21042" y2="92308"/>
                        <a14:foregroundMark x1="25290" y1="81377" x2="25290" y2="81377"/>
                        <a14:foregroundMark x1="26641" y1="72470" x2="26641" y2="72470"/>
                        <a14:foregroundMark x1="30502" y1="63968" x2="30502" y2="63968"/>
                        <a14:foregroundMark x1="18533" y1="65587" x2="18533" y2="65587"/>
                        <a14:foregroundMark x1="15251" y1="55870" x2="15251" y2="55870"/>
                        <a14:foregroundMark x1="13900" y1="53036" x2="13900" y2="53036"/>
                        <a14:foregroundMark x1="14479" y1="42915" x2="14479" y2="42915"/>
                        <a14:foregroundMark x1="13707" y1="31984" x2="13707" y2="31984"/>
                        <a14:foregroundMark x1="31081" y1="40486" x2="31660" y2="40486"/>
                        <a14:foregroundMark x1="29537" y1="33603" x2="29537" y2="33603"/>
                        <a14:foregroundMark x1="28185" y1="32794" x2="28185" y2="32794"/>
                        <a14:foregroundMark x1="26255" y1="31174" x2="26255" y2="31174"/>
                        <a14:foregroundMark x1="22201" y1="30769" x2="22201" y2="32794"/>
                        <a14:foregroundMark x1="22008" y1="32794" x2="22008" y2="32794"/>
                        <a14:foregroundMark x1="21622" y1="30364" x2="21622" y2="30364"/>
                        <a14:foregroundMark x1="24324" y1="44534" x2="24324" y2="44534"/>
                        <a14:foregroundMark x1="21622" y1="42915" x2="21622" y2="42915"/>
                        <a14:foregroundMark x1="19305" y1="41700" x2="13127" y2="43725"/>
                        <a14:foregroundMark x1="4247" y1="41700" x2="4247" y2="41700"/>
                        <a14:foregroundMark x1="5405" y1="34008" x2="5985" y2="34008"/>
                        <a14:foregroundMark x1="7529" y1="27530" x2="7529" y2="27530"/>
                        <a14:foregroundMark x1="9073" y1="23077" x2="9653" y2="23077"/>
                        <a14:foregroundMark x1="11390" y1="19838" x2="11969" y2="19838"/>
                        <a14:foregroundMark x1="12548" y1="20243" x2="13127" y2="19838"/>
                        <a14:foregroundMark x1="14286" y1="17814" x2="17954" y2="19838"/>
                        <a14:foregroundMark x1="23745" y1="16599" x2="24710" y2="17004"/>
                        <a14:foregroundMark x1="26641" y1="15789" x2="26641" y2="15789"/>
                        <a14:foregroundMark x1="26834" y1="15789" x2="27606" y2="16599"/>
                        <a14:foregroundMark x1="28185" y1="17004" x2="31467" y2="19433"/>
                        <a14:foregroundMark x1="34942" y1="23482" x2="34942" y2="23482"/>
                        <a14:foregroundMark x1="35907" y1="31984" x2="37259" y2="43320"/>
                        <a14:foregroundMark x1="32819" y1="46964" x2="32819" y2="46964"/>
                        <a14:foregroundMark x1="30888" y1="53441" x2="30888" y2="53441"/>
                        <a14:foregroundMark x1="29344" y1="53441" x2="28378" y2="53441"/>
                        <a14:foregroundMark x1="23166" y1="53441" x2="23166" y2="53441"/>
                        <a14:foregroundMark x1="20270" y1="49393" x2="16795" y2="49798"/>
                        <a14:foregroundMark x1="13514" y1="47773" x2="13514" y2="47773"/>
                        <a14:foregroundMark x1="12162" y1="44130" x2="11969" y2="43320"/>
                        <a14:foregroundMark x1="1931" y1="30769" x2="3089" y2="31174"/>
                        <a14:foregroundMark x1="5792" y1="42510" x2="6564" y2="45749"/>
                        <a14:foregroundMark x1="7529" y1="48988" x2="8108" y2="51012"/>
                        <a14:foregroundMark x1="8301" y1="52632" x2="9846" y2="54251"/>
                        <a14:foregroundMark x1="9846" y1="54251" x2="10811" y2="56275"/>
                        <a14:foregroundMark x1="10618" y1="56680" x2="10618" y2="56680"/>
                        <a14:foregroundMark x1="40927" y1="66802" x2="41506" y2="66802"/>
                        <a14:foregroundMark x1="44595" y1="55061" x2="44595" y2="55061"/>
                        <a14:foregroundMark x1="46332" y1="40891" x2="47683" y2="40891"/>
                        <a14:foregroundMark x1="51931" y1="35223" x2="51931" y2="35223"/>
                        <a14:foregroundMark x1="51544" y1="27530" x2="51544" y2="27530"/>
                        <a14:foregroundMark x1="51351" y1="23482" x2="51351" y2="23482"/>
                        <a14:foregroundMark x1="49035" y1="19028" x2="49035" y2="19028"/>
                        <a14:foregroundMark x1="43243" y1="13765" x2="43243" y2="13765"/>
                        <a14:foregroundMark x1="38417" y1="8907" x2="37838" y2="10526"/>
                        <a14:foregroundMark x1="35714" y1="12551" x2="36293" y2="15385"/>
                        <a14:foregroundMark x1="36873" y1="20243" x2="36873" y2="20243"/>
                        <a14:foregroundMark x1="38417" y1="30769" x2="38803" y2="31579"/>
                        <a14:foregroundMark x1="39575" y1="33198" x2="39575" y2="33198"/>
                        <a14:foregroundMark x1="38996" y1="33603" x2="40154" y2="34413"/>
                        <a14:foregroundMark x1="39768" y1="34818" x2="40154" y2="35223"/>
                        <a14:foregroundMark x1="40347" y1="36842" x2="40347" y2="37652"/>
                        <a14:foregroundMark x1="64865" y1="17814" x2="64865" y2="17814"/>
                        <a14:foregroundMark x1="66409" y1="12955" x2="69112" y2="14575"/>
                        <a14:foregroundMark x1="79151" y1="39676" x2="79151" y2="39676"/>
                        <a14:foregroundMark x1="78378" y1="39676" x2="78378" y2="39676"/>
                        <a14:foregroundMark x1="82432" y1="25911" x2="83012" y2="25911"/>
                        <a14:foregroundMark x1="82432" y1="20243" x2="82432" y2="20243"/>
                        <a14:foregroundMark x1="84749" y1="21457" x2="85907" y2="23077"/>
                        <a14:foregroundMark x1="88610" y1="25911" x2="89961" y2="27530"/>
                        <a14:foregroundMark x1="90347" y1="28340" x2="90927" y2="29960"/>
                        <a14:foregroundMark x1="91699" y1="32389" x2="92278" y2="32794"/>
                        <a14:foregroundMark x1="93050" y1="42510" x2="93629" y2="43725"/>
                        <a14:foregroundMark x1="92857" y1="48988" x2="92857" y2="52632"/>
                        <a14:foregroundMark x1="89768" y1="54656" x2="89768" y2="54656"/>
                        <a14:foregroundMark x1="84170" y1="53846" x2="84170" y2="53846"/>
                        <a14:foregroundMark x1="84749" y1="47773" x2="84749" y2="47773"/>
                        <a14:foregroundMark x1="86293" y1="52632" x2="86293" y2="52632"/>
                        <a14:foregroundMark x1="86680" y1="59109" x2="86680" y2="59109"/>
                        <a14:foregroundMark x1="85328" y1="63158" x2="85328" y2="63158"/>
                        <a14:foregroundMark x1="84556" y1="63158" x2="84556" y2="63158"/>
                        <a14:foregroundMark x1="83012" y1="63968" x2="83012" y2="63968"/>
                        <a14:foregroundMark x1="61390" y1="12551" x2="61390" y2="12551"/>
                        <a14:foregroundMark x1="58880" y1="10931" x2="58880" y2="10931"/>
                        <a14:foregroundMark x1="57722" y1="9717" x2="57722" y2="9717"/>
                        <a14:foregroundMark x1="57143" y1="9312" x2="57143" y2="9312"/>
                        <a14:foregroundMark x1="52124" y1="8097" x2="52124" y2="8097"/>
                        <a14:foregroundMark x1="50579" y1="9312" x2="50772" y2="10526"/>
                        <a14:foregroundMark x1="49228" y1="10931" x2="49228" y2="12955"/>
                        <a14:foregroundMark x1="48649" y1="12955" x2="48649" y2="12955"/>
                        <a14:foregroundMark x1="48842" y1="25506" x2="55598" y2="30769"/>
                        <a14:foregroundMark x1="55985" y1="30769" x2="56950" y2="31174"/>
                        <a14:foregroundMark x1="58494" y1="25911" x2="59653" y2="26721"/>
                        <a14:foregroundMark x1="61583" y1="25911" x2="66988" y2="28745"/>
                        <a14:foregroundMark x1="72780" y1="40891" x2="72780" y2="40891"/>
                        <a14:foregroundMark x1="59846" y1="48583" x2="59846" y2="48583"/>
                        <a14:foregroundMark x1="51351" y1="51012" x2="51351" y2="51012"/>
                        <a14:foregroundMark x1="53475" y1="43725" x2="53475" y2="43725"/>
                        <a14:foregroundMark x1="62934" y1="42915" x2="62934" y2="42915"/>
                        <a14:foregroundMark x1="60425" y1="42510" x2="60425" y2="42510"/>
                        <a14:foregroundMark x1="59653" y1="43320" x2="59846" y2="45344"/>
                        <a14:foregroundMark x1="53089" y1="46559" x2="53089" y2="46559"/>
                        <a14:foregroundMark x1="53282" y1="47368" x2="53861" y2="50202"/>
                        <a14:foregroundMark x1="53861" y1="50607" x2="53861" y2="51822"/>
                        <a14:foregroundMark x1="53668" y1="52227" x2="53861" y2="53441"/>
                        <a14:foregroundMark x1="53861" y1="53441" x2="52317" y2="57895"/>
                        <a14:foregroundMark x1="46718" y1="67611" x2="46718" y2="67611"/>
                        <a14:foregroundMark x1="42471" y1="58300" x2="43050" y2="58300"/>
                        <a14:foregroundMark x1="42278" y1="43725" x2="43050" y2="43725"/>
                        <a14:foregroundMark x1="53475" y1="63158" x2="54247" y2="64777"/>
                        <a14:foregroundMark x1="57915" y1="67206" x2="57915" y2="67206"/>
                        <a14:foregroundMark x1="61390" y1="63158" x2="62162" y2="63158"/>
                        <a14:foregroundMark x1="63514" y1="61134" x2="64865" y2="61943"/>
                        <a14:foregroundMark x1="66409" y1="59109" x2="67181" y2="59109"/>
                        <a14:foregroundMark x1="75097" y1="53036" x2="75097" y2="53036"/>
                      </a14:backgroundRemoval>
                    </a14:imgEffect>
                  </a14:imgLayer>
                </a14:imgProps>
              </a:ext>
            </a:extLst>
          </a:blip>
          <a:stretch>
            <a:fillRect/>
          </a:stretch>
        </p:blipFill>
        <p:spPr>
          <a:xfrm>
            <a:off x="1444626" y="3321219"/>
            <a:ext cx="4933950" cy="2352675"/>
          </a:xfrm>
          <a:prstGeom prst="rect">
            <a:avLst/>
          </a:prstGeom>
        </p:spPr>
      </p:pic>
    </p:spTree>
    <p:extLst>
      <p:ext uri="{BB962C8B-B14F-4D97-AF65-F5344CB8AC3E}">
        <p14:creationId xmlns:p14="http://schemas.microsoft.com/office/powerpoint/2010/main" val="18525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750"/>
                            </p:stCondLst>
                            <p:childTnLst>
                              <p:par>
                                <p:cTn id="8" presetID="42" presetClass="entr" presetSubtype="0" fill="hold" nodeType="afterEffect">
                                  <p:stCondLst>
                                    <p:cond delay="4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par>
                          <p:cTn id="13" fill="hold">
                            <p:stCondLst>
                              <p:cond delay="5750"/>
                            </p:stCondLst>
                            <p:childTnLst>
                              <p:par>
                                <p:cTn id="14" presetID="42" presetClass="entr" presetSubtype="0" fill="hold"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4" name="TextBox 3"/>
          <p:cNvSpPr txBox="1"/>
          <p:nvPr/>
        </p:nvSpPr>
        <p:spPr>
          <a:xfrm>
            <a:off x="199883" y="1371464"/>
            <a:ext cx="11594182" cy="707886"/>
          </a:xfrm>
          <a:prstGeom prst="rect">
            <a:avLst/>
          </a:prstGeom>
          <a:noFill/>
        </p:spPr>
        <p:txBody>
          <a:bodyPr wrap="square" rtlCol="0">
            <a:spAutoFit/>
          </a:bodyPr>
          <a:lstStyle/>
          <a:p>
            <a:pPr algn="just"/>
            <a:r>
              <a:rPr lang="el-GR" sz="2000" b="1" dirty="0" smtClean="0">
                <a:solidFill>
                  <a:srgbClr val="FFFF00"/>
                </a:solidFill>
              </a:rPr>
              <a:t>Πολλοί πιστεύουν ότι με την χρήση της </a:t>
            </a:r>
            <a:r>
              <a:rPr lang="en-US" sz="2000" b="1" dirty="0" smtClean="0">
                <a:solidFill>
                  <a:srgbClr val="FFFF00"/>
                </a:solidFill>
              </a:rPr>
              <a:t>VoIP </a:t>
            </a:r>
            <a:r>
              <a:rPr lang="el-GR" sz="2000" b="1" dirty="0" smtClean="0">
                <a:solidFill>
                  <a:srgbClr val="FFFF00"/>
                </a:solidFill>
              </a:rPr>
              <a:t>τεχνολογίας άρχισε ουσιαστικά η ψηφιακή εποχή της τηλεφωνίας. </a:t>
            </a:r>
            <a:endParaRPr lang="el-GR" sz="2000" b="1" dirty="0">
              <a:solidFill>
                <a:srgbClr val="FFFF00"/>
              </a:solidFill>
            </a:endParaRPr>
          </a:p>
        </p:txBody>
      </p:sp>
      <p:sp>
        <p:nvSpPr>
          <p:cNvPr id="5" name="TextBox 4"/>
          <p:cNvSpPr txBox="1"/>
          <p:nvPr/>
        </p:nvSpPr>
        <p:spPr>
          <a:xfrm>
            <a:off x="199883" y="2513289"/>
            <a:ext cx="11594183" cy="1015663"/>
          </a:xfrm>
          <a:prstGeom prst="rect">
            <a:avLst/>
          </a:prstGeom>
          <a:noFill/>
        </p:spPr>
        <p:txBody>
          <a:bodyPr wrap="square" rtlCol="0">
            <a:spAutoFit/>
          </a:bodyPr>
          <a:lstStyle/>
          <a:p>
            <a:pPr algn="just"/>
            <a:r>
              <a:rPr lang="el-GR" sz="2000" b="1" dirty="0" smtClean="0">
                <a:solidFill>
                  <a:srgbClr val="92D050"/>
                </a:solidFill>
              </a:rPr>
              <a:t>Αυτό δεν είναι σωστό.</a:t>
            </a:r>
            <a:endParaRPr lang="en-US" sz="2000" b="1" dirty="0" smtClean="0">
              <a:solidFill>
                <a:srgbClr val="92D050"/>
              </a:solidFill>
            </a:endParaRPr>
          </a:p>
          <a:p>
            <a:pPr algn="just"/>
            <a:r>
              <a:rPr lang="el-GR" sz="2000" b="1" dirty="0" smtClean="0">
                <a:solidFill>
                  <a:srgbClr val="92D050"/>
                </a:solidFill>
              </a:rPr>
              <a:t>Ο ψηφιακ</a:t>
            </a:r>
            <a:r>
              <a:rPr lang="el-GR" sz="2000" b="1" dirty="0">
                <a:solidFill>
                  <a:srgbClr val="92D050"/>
                </a:solidFill>
              </a:rPr>
              <a:t>ό</a:t>
            </a:r>
            <a:r>
              <a:rPr lang="el-GR" sz="2000" b="1" dirty="0" smtClean="0">
                <a:solidFill>
                  <a:srgbClr val="92D050"/>
                </a:solidFill>
              </a:rPr>
              <a:t>ς έλεγχος των τηλεφωνικών κέντρων και η μετάδοση της ψηφιοποιημένης φωνής είναι αρκετά παλαιές, χρησιμοποιούμενες, τεχνολογίες (από τα μέσα της δεκαετίας του 1970).</a:t>
            </a:r>
            <a:endParaRPr lang="el-GR" sz="2000" b="1" dirty="0">
              <a:solidFill>
                <a:srgbClr val="92D050"/>
              </a:solidFill>
            </a:endParaRPr>
          </a:p>
        </p:txBody>
      </p:sp>
      <p:sp>
        <p:nvSpPr>
          <p:cNvPr id="6" name="TextBox 5"/>
          <p:cNvSpPr txBox="1"/>
          <p:nvPr/>
        </p:nvSpPr>
        <p:spPr>
          <a:xfrm>
            <a:off x="199883" y="3962891"/>
            <a:ext cx="11594182" cy="1323439"/>
          </a:xfrm>
          <a:prstGeom prst="rect">
            <a:avLst/>
          </a:prstGeom>
          <a:noFill/>
        </p:spPr>
        <p:txBody>
          <a:bodyPr wrap="square" rtlCol="0">
            <a:spAutoFit/>
          </a:bodyPr>
          <a:lstStyle/>
          <a:p>
            <a:pPr algn="just"/>
            <a:r>
              <a:rPr lang="el-GR" sz="2000" b="1" dirty="0" smtClean="0">
                <a:solidFill>
                  <a:srgbClr val="FFC000"/>
                </a:solidFill>
              </a:rPr>
              <a:t>Η μετάδοση της ψηφιοποιημένης φωνής στο </a:t>
            </a:r>
            <a:r>
              <a:rPr lang="el-GR" sz="2000" b="1" dirty="0">
                <a:solidFill>
                  <a:srgbClr val="FFC000"/>
                </a:solidFill>
              </a:rPr>
              <a:t>επίπεδο της τηλεπικοινωνιακής υποδομής του παρόχου </a:t>
            </a:r>
            <a:r>
              <a:rPr lang="el-GR" sz="2000" b="1" dirty="0" smtClean="0">
                <a:solidFill>
                  <a:srgbClr val="FFC000"/>
                </a:solidFill>
              </a:rPr>
              <a:t>μέχρι πρόσφατα γινόταν με σύγχρονο τρόπο (στο κανάλι επικοινωνίας μεταξύ δύο υποσυστημάτων υπάρχει σήμα </a:t>
            </a:r>
            <a:r>
              <a:rPr lang="en-US" sz="2000" b="1" dirty="0" smtClean="0">
                <a:solidFill>
                  <a:srgbClr val="FFC000"/>
                </a:solidFill>
              </a:rPr>
              <a:t>clock </a:t>
            </a:r>
            <a:r>
              <a:rPr lang="el-GR" sz="2000" b="1" dirty="0" smtClean="0">
                <a:solidFill>
                  <a:srgbClr val="FFC000"/>
                </a:solidFill>
              </a:rPr>
              <a:t> που συγχρονίζει τη μετάδοση της ψηφιοποιημένης φωνής υπό μορφή πλαισίων δεδομένων (</a:t>
            </a:r>
            <a:r>
              <a:rPr lang="en-US" sz="2000" b="1" dirty="0" smtClean="0">
                <a:solidFill>
                  <a:srgbClr val="FFC000"/>
                </a:solidFill>
              </a:rPr>
              <a:t>frames</a:t>
            </a:r>
            <a:r>
              <a:rPr lang="el-GR" sz="2000" b="1" dirty="0" smtClean="0">
                <a:solidFill>
                  <a:srgbClr val="FFC000"/>
                </a:solidFill>
              </a:rPr>
              <a:t> </a:t>
            </a:r>
            <a:r>
              <a:rPr lang="en-US" sz="2000" b="1" dirty="0" smtClean="0">
                <a:solidFill>
                  <a:srgbClr val="FFC000"/>
                </a:solidFill>
              </a:rPr>
              <a:t>of data)).</a:t>
            </a:r>
            <a:endParaRPr lang="el-GR" sz="2000" b="1" dirty="0">
              <a:solidFill>
                <a:srgbClr val="FFC000"/>
              </a:solidFill>
            </a:endParaRPr>
          </a:p>
        </p:txBody>
      </p:sp>
      <p:sp>
        <p:nvSpPr>
          <p:cNvPr id="7" name="TextBox 6"/>
          <p:cNvSpPr txBox="1"/>
          <p:nvPr/>
        </p:nvSpPr>
        <p:spPr>
          <a:xfrm>
            <a:off x="199883" y="5720270"/>
            <a:ext cx="11594182" cy="1015663"/>
          </a:xfrm>
          <a:prstGeom prst="rect">
            <a:avLst/>
          </a:prstGeom>
          <a:noFill/>
        </p:spPr>
        <p:txBody>
          <a:bodyPr wrap="square" rtlCol="0">
            <a:spAutoFit/>
          </a:bodyPr>
          <a:lstStyle/>
          <a:p>
            <a:r>
              <a:rPr lang="el-GR" sz="2000" b="1" dirty="0" smtClean="0">
                <a:solidFill>
                  <a:schemeClr val="accent4">
                    <a:lumMod val="60000"/>
                    <a:lumOff val="40000"/>
                  </a:schemeClr>
                </a:solidFill>
              </a:rPr>
              <a:t>Με τη χρήση της τεχνολογίας </a:t>
            </a:r>
            <a:r>
              <a:rPr lang="en-US" sz="2000" b="1" dirty="0" smtClean="0">
                <a:solidFill>
                  <a:schemeClr val="accent4">
                    <a:lumMod val="60000"/>
                    <a:lumOff val="40000"/>
                  </a:schemeClr>
                </a:solidFill>
              </a:rPr>
              <a:t>VoIP </a:t>
            </a:r>
            <a:r>
              <a:rPr lang="el-GR" sz="2000" b="1" dirty="0" smtClean="0">
                <a:solidFill>
                  <a:schemeClr val="accent4">
                    <a:lumMod val="60000"/>
                    <a:lumOff val="40000"/>
                  </a:schemeClr>
                </a:solidFill>
              </a:rPr>
              <a:t>η μετάδοση </a:t>
            </a:r>
            <a:r>
              <a:rPr lang="el-GR" sz="2000" b="1" dirty="0">
                <a:solidFill>
                  <a:schemeClr val="accent4">
                    <a:lumMod val="60000"/>
                    <a:lumOff val="40000"/>
                  </a:schemeClr>
                </a:solidFill>
              </a:rPr>
              <a:t>της ψηφιοποιημένης φωνής </a:t>
            </a:r>
            <a:r>
              <a:rPr lang="el-GR" sz="2000" b="1" dirty="0" smtClean="0">
                <a:solidFill>
                  <a:schemeClr val="accent4">
                    <a:lumMod val="60000"/>
                    <a:lumOff val="40000"/>
                  </a:schemeClr>
                </a:solidFill>
              </a:rPr>
              <a:t>γίνεται με ασύγχρονο τρόπο (δεν υπάρχει</a:t>
            </a:r>
            <a:r>
              <a:rPr lang="el-GR" sz="2000" b="1" dirty="0">
                <a:solidFill>
                  <a:schemeClr val="accent4">
                    <a:lumMod val="60000"/>
                    <a:lumOff val="40000"/>
                  </a:schemeClr>
                </a:solidFill>
              </a:rPr>
              <a:t> σήμα </a:t>
            </a:r>
            <a:r>
              <a:rPr lang="en-US" sz="2000" b="1" dirty="0">
                <a:solidFill>
                  <a:schemeClr val="accent4">
                    <a:lumMod val="60000"/>
                    <a:lumOff val="40000"/>
                  </a:schemeClr>
                </a:solidFill>
              </a:rPr>
              <a:t>clock </a:t>
            </a:r>
            <a:r>
              <a:rPr lang="el-GR" sz="2000" b="1" dirty="0" smtClean="0">
                <a:solidFill>
                  <a:schemeClr val="accent4">
                    <a:lumMod val="60000"/>
                    <a:lumOff val="40000"/>
                  </a:schemeClr>
                </a:solidFill>
              </a:rPr>
              <a:t>) και πιο συγκεκριμένα με τη μορφή πακέτων δεδομένων (</a:t>
            </a:r>
            <a:r>
              <a:rPr lang="en-US" sz="2000" b="1" dirty="0" smtClean="0">
                <a:solidFill>
                  <a:schemeClr val="accent4">
                    <a:lumMod val="60000"/>
                    <a:lumOff val="40000"/>
                  </a:schemeClr>
                </a:solidFill>
              </a:rPr>
              <a:t>packets of data).</a:t>
            </a:r>
            <a:endParaRPr lang="el-GR" sz="2000" b="1" dirty="0">
              <a:solidFill>
                <a:schemeClr val="accent4">
                  <a:lumMod val="60000"/>
                  <a:lumOff val="40000"/>
                </a:schemeClr>
              </a:solidFill>
            </a:endParaRPr>
          </a:p>
        </p:txBody>
      </p:sp>
    </p:spTree>
    <p:extLst>
      <p:ext uri="{BB962C8B-B14F-4D97-AF65-F5344CB8AC3E}">
        <p14:creationId xmlns:p14="http://schemas.microsoft.com/office/powerpoint/2010/main" val="32372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2634832462"/>
              </p:ext>
            </p:extLst>
          </p:nvPr>
        </p:nvGraphicFramePr>
        <p:xfrm>
          <a:off x="1394090" y="2133758"/>
          <a:ext cx="9403820" cy="4145280"/>
        </p:xfrm>
        <a:graphic>
          <a:graphicData uri="http://schemas.openxmlformats.org/drawingml/2006/table">
            <a:tbl>
              <a:tblPr/>
              <a:tblGrid>
                <a:gridCol w="4701910"/>
                <a:gridCol w="4701910"/>
              </a:tblGrid>
              <a:tr h="0">
                <a:tc>
                  <a:txBody>
                    <a:bodyPr/>
                    <a:lstStyle/>
                    <a:p>
                      <a:pPr algn="ctr"/>
                      <a:r>
                        <a:rPr lang="el-GR" sz="2000" b="1" dirty="0" smtClean="0">
                          <a:solidFill>
                            <a:srgbClr val="FFFF00"/>
                          </a:solidFill>
                          <a:effectLst/>
                        </a:rPr>
                        <a:t>Πλεονεκτήματα</a:t>
                      </a:r>
                      <a:endParaRPr lang="en-US" sz="2000" b="1" dirty="0">
                        <a:solidFill>
                          <a:srgbClr val="FFFF00"/>
                        </a:solidFill>
                        <a:effectLst/>
                      </a:endParaRPr>
                    </a:p>
                  </a:txBody>
                  <a:tcPr anchor="ctr">
                    <a:lnL>
                      <a:noFill/>
                    </a:lnL>
                    <a:lnR>
                      <a:noFill/>
                    </a:lnR>
                    <a:lnT>
                      <a:noFill/>
                    </a:lnT>
                    <a:lnB>
                      <a:noFill/>
                    </a:lnB>
                  </a:tcPr>
                </a:tc>
                <a:tc>
                  <a:txBody>
                    <a:bodyPr/>
                    <a:lstStyle/>
                    <a:p>
                      <a:pPr algn="ctr"/>
                      <a:r>
                        <a:rPr lang="el-GR" sz="2000" b="1" dirty="0" smtClean="0">
                          <a:solidFill>
                            <a:srgbClr val="FFC000"/>
                          </a:solidFill>
                          <a:effectLst/>
                        </a:rPr>
                        <a:t>Μειονεκτήματα</a:t>
                      </a:r>
                      <a:endParaRPr lang="en-US" sz="2000" b="1" dirty="0">
                        <a:solidFill>
                          <a:srgbClr val="FFC000"/>
                        </a:solidFill>
                        <a:effectLst/>
                      </a:endParaRPr>
                    </a:p>
                  </a:txBody>
                  <a:tcPr anchor="ctr">
                    <a:lnL>
                      <a:noFill/>
                    </a:lnL>
                    <a:lnR>
                      <a:noFill/>
                    </a:lnR>
                    <a:lnT>
                      <a:noFill/>
                    </a:lnT>
                    <a:lnB>
                      <a:noFill/>
                    </a:lnB>
                  </a:tcPr>
                </a:tc>
              </a:tr>
              <a:tr h="0">
                <a:tc>
                  <a:txBody>
                    <a:bodyPr/>
                    <a:lstStyle/>
                    <a:p>
                      <a:pPr marL="285750" indent="-285750">
                        <a:buFont typeface="Wingdings" panose="05000000000000000000" pitchFamily="2" charset="2"/>
                        <a:buChar char="Ø"/>
                      </a:pPr>
                      <a:r>
                        <a:rPr lang="el-GR" sz="2000" b="1" dirty="0" smtClean="0">
                          <a:solidFill>
                            <a:schemeClr val="accent1">
                              <a:lumMod val="60000"/>
                              <a:lumOff val="40000"/>
                            </a:schemeClr>
                          </a:solidFill>
                        </a:rPr>
                        <a:t>Περιορισμός κόστους</a:t>
                      </a:r>
                    </a:p>
                    <a:p>
                      <a:pPr marL="0" indent="0">
                        <a:buFont typeface="Wingdings" panose="05000000000000000000" pitchFamily="2" charset="2"/>
                        <a:buNone/>
                      </a:pPr>
                      <a:endParaRPr lang="en-US" sz="2000" b="1" dirty="0" smtClean="0">
                        <a:solidFill>
                          <a:schemeClr val="accent1">
                            <a:lumMod val="60000"/>
                            <a:lumOff val="40000"/>
                          </a:schemeClr>
                        </a:solidFill>
                      </a:endParaRPr>
                    </a:p>
                    <a:p>
                      <a:pPr marL="285750" indent="-285750">
                        <a:buFont typeface="Wingdings" panose="05000000000000000000" pitchFamily="2" charset="2"/>
                        <a:buChar char="Ø"/>
                      </a:pPr>
                      <a:r>
                        <a:rPr lang="el-GR" sz="2000" b="1" dirty="0" smtClean="0">
                          <a:solidFill>
                            <a:schemeClr val="accent6">
                              <a:lumMod val="75000"/>
                            </a:schemeClr>
                          </a:solidFill>
                        </a:rPr>
                        <a:t>Περισσότερη ευελιξία και </a:t>
                      </a:r>
                      <a:r>
                        <a:rPr lang="el-GR" sz="2000" b="1" dirty="0" err="1" smtClean="0">
                          <a:solidFill>
                            <a:schemeClr val="accent6">
                              <a:lumMod val="75000"/>
                            </a:schemeClr>
                          </a:solidFill>
                        </a:rPr>
                        <a:t>φορητότητα</a:t>
                      </a:r>
                      <a:endParaRPr lang="el-GR" sz="2000" b="1" dirty="0" smtClean="0">
                        <a:solidFill>
                          <a:schemeClr val="accent6">
                            <a:lumMod val="75000"/>
                          </a:schemeClr>
                        </a:solidFill>
                      </a:endParaRPr>
                    </a:p>
                    <a:p>
                      <a:pPr marL="0" indent="0">
                        <a:buFont typeface="Wingdings" panose="05000000000000000000" pitchFamily="2" charset="2"/>
                        <a:buNone/>
                      </a:pPr>
                      <a:endParaRPr lang="en-US" sz="2000" b="1" dirty="0" smtClean="0">
                        <a:solidFill>
                          <a:schemeClr val="accent6">
                            <a:lumMod val="75000"/>
                          </a:schemeClr>
                        </a:solidFill>
                      </a:endParaRPr>
                    </a:p>
                    <a:p>
                      <a:pPr marL="285750" indent="-285750">
                        <a:buFont typeface="Wingdings" panose="05000000000000000000" pitchFamily="2" charset="2"/>
                        <a:buChar char="Ø"/>
                      </a:pPr>
                      <a:r>
                        <a:rPr lang="el-GR" sz="2000" b="1" dirty="0" smtClean="0">
                          <a:solidFill>
                            <a:schemeClr val="tx1">
                              <a:lumMod val="65000"/>
                            </a:schemeClr>
                          </a:solidFill>
                        </a:rPr>
                        <a:t>Προσφέρει καλύτερη ασφάλεια</a:t>
                      </a:r>
                    </a:p>
                    <a:p>
                      <a:pPr marL="285750" indent="-285750">
                        <a:buFont typeface="Wingdings" panose="05000000000000000000" pitchFamily="2" charset="2"/>
                        <a:buChar char="Ø"/>
                      </a:pPr>
                      <a:endParaRPr lang="en-US" sz="2000" b="1" dirty="0" smtClean="0"/>
                    </a:p>
                    <a:p>
                      <a:pPr marL="285750" indent="-285750">
                        <a:buFont typeface="Wingdings" panose="05000000000000000000" pitchFamily="2" charset="2"/>
                        <a:buChar char="Ø"/>
                      </a:pPr>
                      <a:r>
                        <a:rPr lang="el-GR" sz="2000" b="1" dirty="0" smtClean="0">
                          <a:solidFill>
                            <a:schemeClr val="accent2">
                              <a:lumMod val="40000"/>
                              <a:lumOff val="60000"/>
                            </a:schemeClr>
                          </a:solidFill>
                        </a:rPr>
                        <a:t>Περιλαμβάνει περισσότερες δυνατότητες, όπως SMS και άμεσων μηνυμάτων, φωνητικά μηνύματα και </a:t>
                      </a:r>
                      <a:r>
                        <a:rPr lang="el-GR" sz="2000" b="1" dirty="0" err="1" smtClean="0">
                          <a:solidFill>
                            <a:schemeClr val="accent2">
                              <a:lumMod val="40000"/>
                              <a:lumOff val="60000"/>
                            </a:schemeClr>
                          </a:solidFill>
                        </a:rPr>
                        <a:t>βιντεοκλήσεις</a:t>
                      </a:r>
                      <a:endParaRPr lang="en-US" sz="2000" b="1" dirty="0">
                        <a:solidFill>
                          <a:schemeClr val="accent2">
                            <a:lumMod val="40000"/>
                            <a:lumOff val="60000"/>
                          </a:schemeClr>
                        </a:solidFill>
                        <a:effectLst/>
                      </a:endParaRPr>
                    </a:p>
                  </a:txBody>
                  <a:tcPr anchor="ctr">
                    <a:lnL>
                      <a:noFill/>
                    </a:lnL>
                    <a:lnR>
                      <a:noFill/>
                    </a:lnR>
                    <a:lnT>
                      <a:noFill/>
                    </a:lnT>
                    <a:lnB>
                      <a:noFill/>
                    </a:lnB>
                  </a:tcPr>
                </a:tc>
                <a:tc>
                  <a:txBody>
                    <a:bodyPr/>
                    <a:lstStyle/>
                    <a:p>
                      <a:pPr marL="285750" indent="-285750" algn="l">
                        <a:buFont typeface="Wingdings" panose="05000000000000000000" pitchFamily="2" charset="2"/>
                        <a:buChar char="Ø"/>
                      </a:pPr>
                      <a:r>
                        <a:rPr lang="el-GR" sz="2000" b="1" dirty="0" smtClean="0">
                          <a:solidFill>
                            <a:schemeClr val="accent1">
                              <a:lumMod val="60000"/>
                              <a:lumOff val="40000"/>
                            </a:schemeClr>
                          </a:solidFill>
                        </a:rPr>
                        <a:t>Οι διακοπές ρεύματος μπορούν να αποτρέψουν τη σωστή λειτουργία των κλήσεων (</a:t>
                      </a:r>
                      <a:r>
                        <a:rPr lang="el-GR" sz="2000" b="1" dirty="0" err="1" smtClean="0">
                          <a:solidFill>
                            <a:schemeClr val="accent1">
                              <a:lumMod val="60000"/>
                              <a:lumOff val="40000"/>
                            </a:schemeClr>
                          </a:solidFill>
                        </a:rPr>
                        <a:t>απαιτήται</a:t>
                      </a:r>
                      <a:r>
                        <a:rPr lang="el-GR" sz="2000" b="1" baseline="0" dirty="0" smtClean="0">
                          <a:solidFill>
                            <a:schemeClr val="accent1">
                              <a:lumMod val="60000"/>
                              <a:lumOff val="40000"/>
                            </a:schemeClr>
                          </a:solidFill>
                        </a:rPr>
                        <a:t> η χρήση </a:t>
                      </a:r>
                      <a:r>
                        <a:rPr lang="en-US" sz="2000" b="1" baseline="0" dirty="0" smtClean="0">
                          <a:solidFill>
                            <a:schemeClr val="accent1">
                              <a:lumMod val="60000"/>
                              <a:lumOff val="40000"/>
                            </a:schemeClr>
                          </a:solidFill>
                        </a:rPr>
                        <a:t>UPS)</a:t>
                      </a:r>
                      <a:endParaRPr lang="el-GR" sz="2000" b="1" baseline="0" dirty="0" smtClean="0">
                        <a:solidFill>
                          <a:schemeClr val="accent1">
                            <a:lumMod val="60000"/>
                            <a:lumOff val="40000"/>
                          </a:schemeClr>
                        </a:solidFill>
                      </a:endParaRPr>
                    </a:p>
                    <a:p>
                      <a:pPr marL="0" indent="0" algn="l">
                        <a:buFont typeface="Wingdings" panose="05000000000000000000" pitchFamily="2" charset="2"/>
                        <a:buNone/>
                      </a:pPr>
                      <a:endParaRPr lang="en-US" sz="2000" b="1" dirty="0" smtClean="0"/>
                    </a:p>
                    <a:p>
                      <a:pPr marL="285750" indent="-285750" algn="l">
                        <a:buFont typeface="Wingdings" panose="05000000000000000000" pitchFamily="2" charset="2"/>
                        <a:buChar char="Ø"/>
                      </a:pPr>
                      <a:r>
                        <a:rPr lang="el-GR" sz="2000" b="1" dirty="0" smtClean="0">
                          <a:solidFill>
                            <a:schemeClr val="tx1">
                              <a:lumMod val="65000"/>
                            </a:schemeClr>
                          </a:solidFill>
                        </a:rPr>
                        <a:t>Απαιτεί καλή και σταθερή σύνδεση στο διαδίκτυο</a:t>
                      </a:r>
                    </a:p>
                    <a:p>
                      <a:pPr marL="0" indent="0" algn="l">
                        <a:buFont typeface="Wingdings" panose="05000000000000000000" pitchFamily="2" charset="2"/>
                        <a:buNone/>
                      </a:pPr>
                      <a:endParaRPr lang="en-US" sz="2000" b="1" dirty="0" smtClean="0"/>
                    </a:p>
                    <a:p>
                      <a:pPr marL="285750" indent="-285750" algn="l">
                        <a:buFont typeface="Wingdings" panose="05000000000000000000" pitchFamily="2" charset="2"/>
                        <a:buChar char="Ø"/>
                      </a:pPr>
                      <a:r>
                        <a:rPr lang="el-GR" sz="2000" b="1" dirty="0" smtClean="0">
                          <a:solidFill>
                            <a:schemeClr val="accent2">
                              <a:lumMod val="40000"/>
                              <a:lumOff val="60000"/>
                            </a:schemeClr>
                          </a:solidFill>
                        </a:rPr>
                        <a:t>Μπορεί να προκύψουν ζητήματα με τα </a:t>
                      </a:r>
                      <a:r>
                        <a:rPr lang="en-US" sz="2000" b="1" dirty="0" smtClean="0">
                          <a:solidFill>
                            <a:schemeClr val="accent2">
                              <a:lumMod val="40000"/>
                              <a:lumOff val="60000"/>
                            </a:schemeClr>
                          </a:solidFill>
                          <a:effectLst/>
                        </a:rPr>
                        <a:t>Latency </a:t>
                      </a:r>
                      <a:r>
                        <a:rPr lang="el-GR" sz="2000" b="1" dirty="0" smtClean="0">
                          <a:solidFill>
                            <a:schemeClr val="accent2">
                              <a:lumMod val="40000"/>
                              <a:lumOff val="60000"/>
                            </a:schemeClr>
                          </a:solidFill>
                          <a:effectLst/>
                        </a:rPr>
                        <a:t>και</a:t>
                      </a:r>
                      <a:r>
                        <a:rPr lang="en-US" sz="2000" b="1" dirty="0" smtClean="0">
                          <a:solidFill>
                            <a:schemeClr val="accent2">
                              <a:lumMod val="40000"/>
                              <a:lumOff val="60000"/>
                            </a:schemeClr>
                          </a:solidFill>
                          <a:effectLst/>
                        </a:rPr>
                        <a:t> Jitter (</a:t>
                      </a:r>
                      <a:r>
                        <a:rPr lang="el-GR" sz="2000" b="1" dirty="0" smtClean="0">
                          <a:solidFill>
                            <a:schemeClr val="accent2">
                              <a:lumMod val="40000"/>
                              <a:lumOff val="60000"/>
                            </a:schemeClr>
                          </a:solidFill>
                          <a:effectLst/>
                        </a:rPr>
                        <a:t>δικτυακά χαρακτηριστικά που επηρεάζουν την ποιότητα της φωνής)</a:t>
                      </a:r>
                      <a:endParaRPr lang="en-US" sz="2000" b="1" dirty="0">
                        <a:solidFill>
                          <a:schemeClr val="accent2">
                            <a:lumMod val="40000"/>
                            <a:lumOff val="60000"/>
                          </a:schemeClr>
                        </a:solidFill>
                        <a:effectLst/>
                      </a:endParaRPr>
                    </a:p>
                  </a:txBody>
                  <a:tcPr anchor="ctr">
                    <a:lnL>
                      <a:noFill/>
                    </a:lnL>
                    <a:lnR>
                      <a:noFill/>
                    </a:lnR>
                    <a:lnT>
                      <a:noFill/>
                    </a:lnT>
                    <a:lnB>
                      <a:noFill/>
                    </a:lnB>
                  </a:tcPr>
                </a:tc>
              </a:tr>
            </a:tbl>
          </a:graphicData>
        </a:graphic>
      </p:graphicFrame>
      <p:sp>
        <p:nvSpPr>
          <p:cNvPr id="5" name="TextBox 4"/>
          <p:cNvSpPr txBox="1"/>
          <p:nvPr/>
        </p:nvSpPr>
        <p:spPr>
          <a:xfrm>
            <a:off x="3906939" y="1515533"/>
            <a:ext cx="4378122" cy="523220"/>
          </a:xfrm>
          <a:prstGeom prst="rect">
            <a:avLst/>
          </a:prstGeom>
          <a:noFill/>
        </p:spPr>
        <p:txBody>
          <a:bodyPr wrap="none" rtlCol="0">
            <a:spAutoFit/>
          </a:bodyPr>
          <a:lstStyle/>
          <a:p>
            <a:r>
              <a:rPr lang="el-GR" sz="2800" b="1" dirty="0" smtClean="0">
                <a:solidFill>
                  <a:srgbClr val="00B0F0"/>
                </a:solidFill>
              </a:rPr>
              <a:t>Συγκριτικά στοιχεία </a:t>
            </a:r>
            <a:r>
              <a:rPr lang="en-US" sz="2800" b="1" dirty="0" smtClean="0">
                <a:solidFill>
                  <a:srgbClr val="00B0F0"/>
                </a:solidFill>
              </a:rPr>
              <a:t>VoIP</a:t>
            </a:r>
            <a:endParaRPr lang="el-GR" sz="2800" b="1" dirty="0">
              <a:solidFill>
                <a:srgbClr val="00B0F0"/>
              </a:solidFill>
            </a:endParaRPr>
          </a:p>
        </p:txBody>
      </p:sp>
    </p:spTree>
    <p:extLst>
      <p:ext uri="{BB962C8B-B14F-4D97-AF65-F5344CB8AC3E}">
        <p14:creationId xmlns:p14="http://schemas.microsoft.com/office/powerpoint/2010/main" val="1425713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3592191249"/>
              </p:ext>
            </p:extLst>
          </p:nvPr>
        </p:nvGraphicFramePr>
        <p:xfrm>
          <a:off x="1622425" y="2203186"/>
          <a:ext cx="8947150" cy="3535680"/>
        </p:xfrm>
        <a:graphic>
          <a:graphicData uri="http://schemas.openxmlformats.org/drawingml/2006/table">
            <a:tbl>
              <a:tblPr/>
              <a:tblGrid>
                <a:gridCol w="4473575"/>
                <a:gridCol w="4473575"/>
              </a:tblGrid>
              <a:tr h="0">
                <a:tc>
                  <a:txBody>
                    <a:bodyPr/>
                    <a:lstStyle/>
                    <a:p>
                      <a:pPr algn="ctr"/>
                      <a:r>
                        <a:rPr lang="el-GR" sz="2000" b="1" dirty="0" smtClean="0">
                          <a:solidFill>
                            <a:srgbClr val="FFFF00"/>
                          </a:solidFill>
                          <a:effectLst/>
                        </a:rPr>
                        <a:t>Πλεονεκτήματα</a:t>
                      </a:r>
                      <a:endParaRPr lang="en-US" sz="2000" b="1" dirty="0">
                        <a:solidFill>
                          <a:srgbClr val="FFFF00"/>
                        </a:solidFill>
                        <a:effectLst/>
                      </a:endParaRPr>
                    </a:p>
                  </a:txBody>
                  <a:tcPr anchor="ctr">
                    <a:lnL>
                      <a:noFill/>
                    </a:lnL>
                    <a:lnR>
                      <a:noFill/>
                    </a:lnR>
                    <a:lnT>
                      <a:noFill/>
                    </a:lnT>
                    <a:lnB>
                      <a:noFill/>
                    </a:lnB>
                  </a:tcPr>
                </a:tc>
                <a:tc>
                  <a:txBody>
                    <a:bodyPr/>
                    <a:lstStyle/>
                    <a:p>
                      <a:pPr algn="ctr"/>
                      <a:r>
                        <a:rPr lang="el-GR" sz="2000" b="1" dirty="0" smtClean="0">
                          <a:solidFill>
                            <a:srgbClr val="FFC000"/>
                          </a:solidFill>
                          <a:effectLst/>
                        </a:rPr>
                        <a:t>Μειονεκτήματα</a:t>
                      </a:r>
                      <a:endParaRPr lang="en-US" sz="2000" b="1" dirty="0">
                        <a:solidFill>
                          <a:srgbClr val="FFC000"/>
                        </a:solidFill>
                        <a:effectLst/>
                      </a:endParaRPr>
                    </a:p>
                  </a:txBody>
                  <a:tcPr anchor="ctr">
                    <a:lnL>
                      <a:noFill/>
                    </a:lnL>
                    <a:lnR>
                      <a:noFill/>
                    </a:lnR>
                    <a:lnT>
                      <a:noFill/>
                    </a:lnT>
                    <a:lnB>
                      <a:noFill/>
                    </a:lnB>
                  </a:tcPr>
                </a:tc>
              </a:tr>
              <a:tr h="0">
                <a:tc>
                  <a:txBody>
                    <a:bodyPr/>
                    <a:lstStyle/>
                    <a:p>
                      <a:pPr marL="342900" indent="-342900">
                        <a:buFont typeface="Wingdings" panose="05000000000000000000" pitchFamily="2" charset="2"/>
                        <a:buChar char="Ø"/>
                      </a:pPr>
                      <a:r>
                        <a:rPr lang="el-GR" sz="2000" b="1" dirty="0" smtClean="0">
                          <a:solidFill>
                            <a:schemeClr val="accent1">
                              <a:lumMod val="60000"/>
                              <a:lumOff val="40000"/>
                            </a:schemeClr>
                          </a:solidFill>
                        </a:rPr>
                        <a:t>Δεν απαιτεί σύνδεση στο διαδίκτυο</a:t>
                      </a:r>
                      <a:endParaRPr lang="en-US" sz="2000" b="1" dirty="0" smtClean="0">
                        <a:solidFill>
                          <a:schemeClr val="accent1">
                            <a:lumMod val="60000"/>
                            <a:lumOff val="40000"/>
                          </a:schemeClr>
                        </a:solidFill>
                      </a:endParaRPr>
                    </a:p>
                    <a:p>
                      <a:pPr marL="342900" indent="-342900">
                        <a:buFont typeface="Wingdings" panose="05000000000000000000" pitchFamily="2" charset="2"/>
                        <a:buChar char="Ø"/>
                      </a:pPr>
                      <a:endParaRPr lang="el-GR" sz="2000" b="1" dirty="0" smtClean="0">
                        <a:solidFill>
                          <a:schemeClr val="accent1">
                            <a:lumMod val="60000"/>
                            <a:lumOff val="40000"/>
                          </a:schemeClr>
                        </a:solidFill>
                      </a:endParaRPr>
                    </a:p>
                    <a:p>
                      <a:pPr marL="342900" indent="-342900">
                        <a:buFont typeface="Wingdings" panose="05000000000000000000" pitchFamily="2" charset="2"/>
                        <a:buChar char="Ø"/>
                      </a:pPr>
                      <a:r>
                        <a:rPr lang="el-GR" sz="2000" b="1" dirty="0" smtClean="0">
                          <a:solidFill>
                            <a:schemeClr val="accent6">
                              <a:lumMod val="75000"/>
                            </a:schemeClr>
                          </a:solidFill>
                        </a:rPr>
                        <a:t>Εύκολο στη χρήση και στην εγκατάσταση της σύνδεσης</a:t>
                      </a:r>
                      <a:endParaRPr lang="en-US" sz="2000" b="1" dirty="0" smtClean="0">
                        <a:solidFill>
                          <a:schemeClr val="accent6">
                            <a:lumMod val="75000"/>
                          </a:schemeClr>
                        </a:solidFill>
                      </a:endParaRPr>
                    </a:p>
                    <a:p>
                      <a:pPr marL="342900" indent="-342900">
                        <a:buFont typeface="Wingdings" panose="05000000000000000000" pitchFamily="2" charset="2"/>
                        <a:buChar char="Ø"/>
                      </a:pPr>
                      <a:endParaRPr lang="el-GR" sz="2000" b="1" dirty="0" smtClean="0"/>
                    </a:p>
                    <a:p>
                      <a:pPr marL="342900" indent="-342900">
                        <a:buFont typeface="Wingdings" panose="05000000000000000000" pitchFamily="2" charset="2"/>
                        <a:buChar char="Ø"/>
                      </a:pPr>
                      <a:r>
                        <a:rPr lang="el-GR" sz="2000" b="1" dirty="0" smtClean="0">
                          <a:solidFill>
                            <a:schemeClr val="tx1">
                              <a:lumMod val="65000"/>
                            </a:schemeClr>
                          </a:solidFill>
                        </a:rPr>
                        <a:t>Ιδανικό για χρήση έκτακτης ανάγκης</a:t>
                      </a:r>
                      <a:endParaRPr lang="en-US" sz="2000" b="1" dirty="0" smtClean="0">
                        <a:solidFill>
                          <a:schemeClr val="tx1">
                            <a:lumMod val="65000"/>
                          </a:schemeClr>
                        </a:solidFill>
                      </a:endParaRPr>
                    </a:p>
                    <a:p>
                      <a:pPr marL="342900" indent="-342900">
                        <a:buFont typeface="Wingdings" panose="05000000000000000000" pitchFamily="2" charset="2"/>
                        <a:buChar char="Ø"/>
                      </a:pPr>
                      <a:endParaRPr lang="el-GR" sz="2000" b="1" dirty="0" smtClean="0"/>
                    </a:p>
                    <a:p>
                      <a:pPr marL="342900" indent="-342900">
                        <a:buFont typeface="Wingdings" panose="05000000000000000000" pitchFamily="2" charset="2"/>
                        <a:buChar char="Ø"/>
                      </a:pPr>
                      <a:r>
                        <a:rPr lang="el-GR" sz="2000" b="1" dirty="0" smtClean="0">
                          <a:solidFill>
                            <a:schemeClr val="accent2">
                              <a:lumMod val="40000"/>
                              <a:lumOff val="60000"/>
                            </a:schemeClr>
                          </a:solidFill>
                        </a:rPr>
                        <a:t>Εξαιρετική ποιότητα κλήσης</a:t>
                      </a:r>
                      <a:endParaRPr lang="en-US" sz="2000" b="1" dirty="0">
                        <a:solidFill>
                          <a:schemeClr val="accent2">
                            <a:lumMod val="40000"/>
                            <a:lumOff val="60000"/>
                          </a:schemeClr>
                        </a:solidFill>
                        <a:effectLst/>
                      </a:endParaRPr>
                    </a:p>
                  </a:txBody>
                  <a:tcPr anchor="ctr">
                    <a:lnL>
                      <a:noFill/>
                    </a:lnL>
                    <a:lnR>
                      <a:noFill/>
                    </a:lnR>
                    <a:lnT>
                      <a:noFill/>
                    </a:lnT>
                    <a:lnB>
                      <a:noFill/>
                    </a:lnB>
                  </a:tcPr>
                </a:tc>
                <a:tc>
                  <a:txBody>
                    <a:bodyPr/>
                    <a:lstStyle/>
                    <a:p>
                      <a:pPr marL="342900" indent="-342900">
                        <a:buFont typeface="Wingdings" panose="05000000000000000000" pitchFamily="2" charset="2"/>
                        <a:buChar char="Ø"/>
                      </a:pPr>
                      <a:r>
                        <a:rPr lang="el-GR" sz="2000" b="1" dirty="0" smtClean="0">
                          <a:solidFill>
                            <a:schemeClr val="accent1">
                              <a:lumMod val="60000"/>
                              <a:lumOff val="40000"/>
                            </a:schemeClr>
                          </a:solidFill>
                        </a:rPr>
                        <a:t>Μπορεί να είναι πολύ ακριβά</a:t>
                      </a:r>
                      <a:endParaRPr lang="en-US" sz="2000" b="1" dirty="0" smtClean="0">
                        <a:solidFill>
                          <a:schemeClr val="accent1">
                            <a:lumMod val="60000"/>
                            <a:lumOff val="40000"/>
                          </a:schemeClr>
                        </a:solidFill>
                      </a:endParaRPr>
                    </a:p>
                    <a:p>
                      <a:pPr marL="342900" indent="-342900">
                        <a:buFont typeface="Wingdings" panose="05000000000000000000" pitchFamily="2" charset="2"/>
                        <a:buChar char="Ø"/>
                      </a:pPr>
                      <a:endParaRPr lang="en-US" sz="2000" b="1" dirty="0" smtClean="0"/>
                    </a:p>
                    <a:p>
                      <a:pPr marL="0" indent="0">
                        <a:buFont typeface="Wingdings" panose="05000000000000000000" pitchFamily="2" charset="2"/>
                        <a:buNone/>
                      </a:pPr>
                      <a:endParaRPr lang="el-GR" sz="2000" b="1" dirty="0" smtClean="0"/>
                    </a:p>
                    <a:p>
                      <a:pPr marL="342900" indent="-342900">
                        <a:buFont typeface="Wingdings" panose="05000000000000000000" pitchFamily="2" charset="2"/>
                        <a:buChar char="Ø"/>
                      </a:pPr>
                      <a:r>
                        <a:rPr lang="el-GR" sz="2000" b="1" dirty="0" smtClean="0">
                          <a:solidFill>
                            <a:schemeClr val="accent6">
                              <a:lumMod val="75000"/>
                            </a:schemeClr>
                          </a:solidFill>
                        </a:rPr>
                        <a:t>Υψηλό κόστος συντήρησης και εγκατάστασης</a:t>
                      </a:r>
                      <a:endParaRPr lang="en-US" sz="2000" b="1" dirty="0" smtClean="0">
                        <a:solidFill>
                          <a:schemeClr val="accent6">
                            <a:lumMod val="75000"/>
                          </a:schemeClr>
                        </a:solidFill>
                      </a:endParaRPr>
                    </a:p>
                    <a:p>
                      <a:pPr marL="0" indent="0">
                        <a:buFont typeface="Wingdings" panose="05000000000000000000" pitchFamily="2" charset="2"/>
                        <a:buNone/>
                      </a:pPr>
                      <a:endParaRPr lang="en-US" sz="2000" b="1" dirty="0" smtClean="0"/>
                    </a:p>
                    <a:p>
                      <a:pPr marL="0" indent="0">
                        <a:buFont typeface="Wingdings" panose="05000000000000000000" pitchFamily="2" charset="2"/>
                        <a:buNone/>
                      </a:pPr>
                      <a:endParaRPr lang="el-GR" sz="2000" b="1" dirty="0" smtClean="0"/>
                    </a:p>
                    <a:p>
                      <a:pPr marL="342900" indent="-342900">
                        <a:buFont typeface="Wingdings" panose="05000000000000000000" pitchFamily="2" charset="2"/>
                        <a:buChar char="Ø"/>
                      </a:pPr>
                      <a:r>
                        <a:rPr lang="el-GR" sz="2000" b="1" dirty="0" smtClean="0">
                          <a:solidFill>
                            <a:schemeClr val="accent2">
                              <a:lumMod val="40000"/>
                              <a:lumOff val="60000"/>
                            </a:schemeClr>
                          </a:solidFill>
                        </a:rPr>
                        <a:t>Απαιτείται φυσική εγκατάσταση</a:t>
                      </a:r>
                      <a:endParaRPr lang="en-US" sz="2000" b="1" dirty="0">
                        <a:solidFill>
                          <a:schemeClr val="accent2">
                            <a:lumMod val="40000"/>
                            <a:lumOff val="60000"/>
                          </a:schemeClr>
                        </a:solidFill>
                        <a:effectLst/>
                      </a:endParaRPr>
                    </a:p>
                  </a:txBody>
                  <a:tcPr anchor="ctr">
                    <a:lnL>
                      <a:noFill/>
                    </a:lnL>
                    <a:lnR>
                      <a:noFill/>
                    </a:lnR>
                    <a:lnT>
                      <a:noFill/>
                    </a:lnT>
                    <a:lnB>
                      <a:noFill/>
                    </a:lnB>
                  </a:tcPr>
                </a:tc>
              </a:tr>
            </a:tbl>
          </a:graphicData>
        </a:graphic>
      </p:graphicFrame>
      <p:sp>
        <p:nvSpPr>
          <p:cNvPr id="4" name="TextBox 3"/>
          <p:cNvSpPr txBox="1"/>
          <p:nvPr/>
        </p:nvSpPr>
        <p:spPr>
          <a:xfrm>
            <a:off x="3906939" y="1515533"/>
            <a:ext cx="4398961" cy="523220"/>
          </a:xfrm>
          <a:prstGeom prst="rect">
            <a:avLst/>
          </a:prstGeom>
          <a:noFill/>
        </p:spPr>
        <p:txBody>
          <a:bodyPr wrap="none" rtlCol="0">
            <a:spAutoFit/>
          </a:bodyPr>
          <a:lstStyle/>
          <a:p>
            <a:r>
              <a:rPr lang="el-GR" sz="2800" b="1" dirty="0" smtClean="0">
                <a:solidFill>
                  <a:srgbClr val="00B0F0"/>
                </a:solidFill>
              </a:rPr>
              <a:t>Συγκριτικά στοιχεία </a:t>
            </a:r>
            <a:r>
              <a:rPr lang="en-US" sz="2800" b="1" dirty="0" smtClean="0">
                <a:solidFill>
                  <a:srgbClr val="00B0F0"/>
                </a:solidFill>
              </a:rPr>
              <a:t>PSTN</a:t>
            </a:r>
            <a:endParaRPr lang="el-GR" sz="2800" b="1" dirty="0">
              <a:solidFill>
                <a:srgbClr val="00B0F0"/>
              </a:solidFill>
            </a:endParaRPr>
          </a:p>
        </p:txBody>
      </p:sp>
      <p:sp>
        <p:nvSpPr>
          <p:cNvPr id="5" name="TextBox 4"/>
          <p:cNvSpPr txBox="1"/>
          <p:nvPr/>
        </p:nvSpPr>
        <p:spPr>
          <a:xfrm>
            <a:off x="84667" y="6426200"/>
            <a:ext cx="4200189" cy="369332"/>
          </a:xfrm>
          <a:prstGeom prst="rect">
            <a:avLst/>
          </a:prstGeom>
          <a:noFill/>
        </p:spPr>
        <p:txBody>
          <a:bodyPr wrap="none" rtlCol="0">
            <a:spAutoFit/>
          </a:bodyPr>
          <a:lstStyle/>
          <a:p>
            <a:r>
              <a:rPr lang="en-US" dirty="0" smtClean="0">
                <a:solidFill>
                  <a:srgbClr val="00B0F0"/>
                </a:solidFill>
              </a:rPr>
              <a:t>Public Switched Telephone Network</a:t>
            </a:r>
            <a:endParaRPr lang="el-GR" dirty="0">
              <a:solidFill>
                <a:srgbClr val="00B0F0"/>
              </a:solidFill>
            </a:endParaRPr>
          </a:p>
        </p:txBody>
      </p:sp>
    </p:spTree>
    <p:extLst>
      <p:ext uri="{BB962C8B-B14F-4D97-AF65-F5344CB8AC3E}">
        <p14:creationId xmlns:p14="http://schemas.microsoft.com/office/powerpoint/2010/main" val="3409162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75611" y="135467"/>
            <a:ext cx="7040778" cy="1170581"/>
          </a:xfrm>
        </p:spPr>
        <p:txBody>
          <a:bodyPr/>
          <a:lstStyle/>
          <a:p>
            <a:r>
              <a:rPr lang="en-US" dirty="0" smtClean="0"/>
              <a:t>VoIP </a:t>
            </a:r>
            <a:r>
              <a:rPr lang="el-GR" dirty="0" smtClean="0"/>
              <a:t>τηλεφωνία</a:t>
            </a:r>
            <a:endParaRPr lang="el-GR" dirty="0"/>
          </a:p>
        </p:txBody>
      </p:sp>
      <p:sp>
        <p:nvSpPr>
          <p:cNvPr id="3" name="TextBox 2"/>
          <p:cNvSpPr txBox="1"/>
          <p:nvPr/>
        </p:nvSpPr>
        <p:spPr>
          <a:xfrm flipH="1">
            <a:off x="270933" y="1259882"/>
            <a:ext cx="11921067" cy="1015663"/>
          </a:xfrm>
          <a:prstGeom prst="rect">
            <a:avLst/>
          </a:prstGeom>
          <a:noFill/>
        </p:spPr>
        <p:txBody>
          <a:bodyPr wrap="square" rtlCol="0">
            <a:spAutoFit/>
          </a:bodyPr>
          <a:lstStyle/>
          <a:p>
            <a:r>
              <a:rPr lang="el-GR" sz="2000" b="1" dirty="0" smtClean="0">
                <a:solidFill>
                  <a:srgbClr val="FFC000"/>
                </a:solidFill>
              </a:rPr>
              <a:t>Μπορώ, όμως, να κάνω και άμεση χρήση της </a:t>
            </a:r>
            <a:r>
              <a:rPr lang="en-US" sz="2000" b="1" dirty="0" smtClean="0">
                <a:solidFill>
                  <a:srgbClr val="FFC000"/>
                </a:solidFill>
              </a:rPr>
              <a:t>VoIP </a:t>
            </a:r>
            <a:r>
              <a:rPr lang="el-GR" sz="2000" b="1" dirty="0" smtClean="0">
                <a:solidFill>
                  <a:srgbClr val="FFC000"/>
                </a:solidFill>
              </a:rPr>
              <a:t>επικοινωνίας, χωρίς να βασίζομαι μόνο </a:t>
            </a:r>
            <a:r>
              <a:rPr lang="el-GR" sz="2000" b="1" dirty="0">
                <a:solidFill>
                  <a:srgbClr val="FFC000"/>
                </a:solidFill>
              </a:rPr>
              <a:t>στην </a:t>
            </a:r>
            <a:r>
              <a:rPr lang="el-GR" sz="2000" b="1" dirty="0" smtClean="0">
                <a:solidFill>
                  <a:srgbClr val="FFC000"/>
                </a:solidFill>
              </a:rPr>
              <a:t>αντίστοιχη τεχνολογία </a:t>
            </a:r>
            <a:r>
              <a:rPr lang="el-GR" sz="2000" b="1" dirty="0">
                <a:solidFill>
                  <a:srgbClr val="FFC000"/>
                </a:solidFill>
              </a:rPr>
              <a:t>στο επίπεδο της τηλεπικοινωνιακής υποδομής του παρόχου υπηρεσιών </a:t>
            </a:r>
            <a:r>
              <a:rPr lang="el-GR" sz="2000" b="1" dirty="0" smtClean="0">
                <a:solidFill>
                  <a:srgbClr val="FFC000"/>
                </a:solidFill>
              </a:rPr>
              <a:t>διαδικτύου.</a:t>
            </a:r>
            <a:endParaRPr lang="el-GR" sz="2000" b="1" dirty="0">
              <a:solidFill>
                <a:srgbClr val="FFC000"/>
              </a:solidFill>
            </a:endParaRPr>
          </a:p>
        </p:txBody>
      </p:sp>
      <p:sp>
        <p:nvSpPr>
          <p:cNvPr id="4" name="TextBox 3"/>
          <p:cNvSpPr txBox="1"/>
          <p:nvPr/>
        </p:nvSpPr>
        <p:spPr>
          <a:xfrm>
            <a:off x="4828678" y="2444822"/>
            <a:ext cx="2805576" cy="584775"/>
          </a:xfrm>
          <a:prstGeom prst="rect">
            <a:avLst/>
          </a:prstGeom>
          <a:noFill/>
        </p:spPr>
        <p:txBody>
          <a:bodyPr wrap="none" rtlCol="0">
            <a:spAutoFit/>
          </a:bodyPr>
          <a:lstStyle/>
          <a:p>
            <a:r>
              <a:rPr lang="el-GR" sz="3200" b="1" dirty="0" smtClean="0">
                <a:solidFill>
                  <a:srgbClr val="92D050"/>
                </a:solidFill>
              </a:rPr>
              <a:t>Τι χρειάζομαι;</a:t>
            </a:r>
            <a:endParaRPr lang="el-GR" sz="3200" b="1" dirty="0">
              <a:solidFill>
                <a:srgbClr val="92D05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33" y="3208866"/>
            <a:ext cx="2785533" cy="2785533"/>
          </a:xfrm>
          <a:prstGeom prst="rect">
            <a:avLst/>
          </a:prstGeom>
        </p:spPr>
      </p:pic>
      <p:pic>
        <p:nvPicPr>
          <p:cNvPr id="6" name="Εικόνα 5"/>
          <p:cNvPicPr>
            <a:picLocks noChangeAspect="1"/>
          </p:cNvPicPr>
          <p:nvPr/>
        </p:nvPicPr>
        <p:blipFill>
          <a:blip r:embed="rId3">
            <a:extLst>
              <a:ext uri="{BEBA8EAE-BF5A-486C-A8C5-ECC9F3942E4B}">
                <a14:imgProps xmlns:a14="http://schemas.microsoft.com/office/drawing/2010/main">
                  <a14:imgLayer r:embed="rId4">
                    <a14:imgEffect>
                      <a14:backgroundRemoval t="3167" b="97167" l="0" r="100000">
                        <a14:foregroundMark x1="15417" y1="16167" x2="15417" y2="16167"/>
                        <a14:foregroundMark x1="17667" y1="19167" x2="17667" y2="19167"/>
                        <a14:foregroundMark x1="20333" y1="22167" x2="20333" y2="22167"/>
                        <a14:foregroundMark x1="22000" y1="18500" x2="22000" y2="18500"/>
                        <a14:foregroundMark x1="19000" y1="15333" x2="19000" y2="15333"/>
                        <a14:foregroundMark x1="74750" y1="79167" x2="74750" y2="79167"/>
                        <a14:foregroundMark x1="76333" y1="78833" x2="76333" y2="78833"/>
                      </a14:backgroundRemoval>
                    </a14:imgEffect>
                  </a14:imgLayer>
                </a14:imgProps>
              </a:ext>
              <a:ext uri="{28A0092B-C50C-407E-A947-70E740481C1C}">
                <a14:useLocalDpi xmlns:a14="http://schemas.microsoft.com/office/drawing/2010/main" val="0"/>
              </a:ext>
            </a:extLst>
          </a:blip>
          <a:stretch>
            <a:fillRect/>
          </a:stretch>
        </p:blipFill>
        <p:spPr>
          <a:xfrm>
            <a:off x="6503240" y="3228877"/>
            <a:ext cx="5531044" cy="2765522"/>
          </a:xfrm>
          <a:prstGeom prst="rect">
            <a:avLst/>
          </a:prstGeom>
        </p:spPr>
      </p:pic>
      <p:sp>
        <p:nvSpPr>
          <p:cNvPr id="7" name="TextBox 6"/>
          <p:cNvSpPr txBox="1"/>
          <p:nvPr/>
        </p:nvSpPr>
        <p:spPr>
          <a:xfrm>
            <a:off x="348752" y="5825990"/>
            <a:ext cx="4453717" cy="1015663"/>
          </a:xfrm>
          <a:prstGeom prst="rect">
            <a:avLst/>
          </a:prstGeom>
          <a:noFill/>
        </p:spPr>
        <p:txBody>
          <a:bodyPr wrap="square" rtlCol="0">
            <a:spAutoFit/>
          </a:bodyPr>
          <a:lstStyle/>
          <a:p>
            <a:r>
              <a:rPr lang="el-GR" sz="2000" b="1" dirty="0" smtClean="0">
                <a:solidFill>
                  <a:srgbClr val="92D050"/>
                </a:solidFill>
              </a:rPr>
              <a:t>Μία </a:t>
            </a:r>
            <a:r>
              <a:rPr lang="en-US" sz="2000" b="1" dirty="0" smtClean="0">
                <a:solidFill>
                  <a:srgbClr val="92D050"/>
                </a:solidFill>
              </a:rPr>
              <a:t>VoIP </a:t>
            </a:r>
            <a:r>
              <a:rPr lang="el-GR" sz="2000" b="1" dirty="0" smtClean="0">
                <a:solidFill>
                  <a:srgbClr val="92D050"/>
                </a:solidFill>
              </a:rPr>
              <a:t>τηλεφωνική συσκευή,</a:t>
            </a:r>
            <a:r>
              <a:rPr lang="en-US" sz="2000" b="1" dirty="0" smtClean="0">
                <a:solidFill>
                  <a:srgbClr val="92D050"/>
                </a:solidFill>
              </a:rPr>
              <a:t> </a:t>
            </a:r>
            <a:r>
              <a:rPr lang="el-GR" sz="2000" b="1" dirty="0" smtClean="0">
                <a:solidFill>
                  <a:srgbClr val="92D050"/>
                </a:solidFill>
              </a:rPr>
              <a:t>  (η οποία συνδέεται ενσύρματα ή ασύρματα στο δίκτυο Η/Υ)</a:t>
            </a:r>
            <a:endParaRPr lang="el-GR" sz="2000" b="1" dirty="0">
              <a:solidFill>
                <a:srgbClr val="92D050"/>
              </a:solidFill>
            </a:endParaRPr>
          </a:p>
        </p:txBody>
      </p:sp>
      <p:sp>
        <p:nvSpPr>
          <p:cNvPr id="8" name="TextBox 7"/>
          <p:cNvSpPr txBox="1"/>
          <p:nvPr/>
        </p:nvSpPr>
        <p:spPr>
          <a:xfrm>
            <a:off x="6569140" y="6133767"/>
            <a:ext cx="5256739" cy="707886"/>
          </a:xfrm>
          <a:prstGeom prst="rect">
            <a:avLst/>
          </a:prstGeom>
          <a:noFill/>
        </p:spPr>
        <p:txBody>
          <a:bodyPr wrap="square" rtlCol="0">
            <a:spAutoFit/>
          </a:bodyPr>
          <a:lstStyle/>
          <a:p>
            <a:r>
              <a:rPr lang="el-GR" sz="2000" b="1" dirty="0" smtClean="0">
                <a:solidFill>
                  <a:srgbClr val="92D050"/>
                </a:solidFill>
              </a:rPr>
              <a:t>και, ένα λογαριασμό (δηλαδή ένα αριθμό τηλεφώνου) από τον κατάλληλο πάροχο</a:t>
            </a:r>
            <a:endParaRPr lang="el-GR" sz="2000" b="1" dirty="0">
              <a:solidFill>
                <a:srgbClr val="92D050"/>
              </a:solidFill>
            </a:endParaRPr>
          </a:p>
        </p:txBody>
      </p:sp>
    </p:spTree>
    <p:extLst>
      <p:ext uri="{BB962C8B-B14F-4D97-AF65-F5344CB8AC3E}">
        <p14:creationId xmlns:p14="http://schemas.microsoft.com/office/powerpoint/2010/main" val="5835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6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6750"/>
                            </p:stCondLst>
                            <p:childTnLst>
                              <p:par>
                                <p:cTn id="11" presetID="42"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8250"/>
                            </p:stCondLst>
                            <p:childTnLst>
                              <p:par>
                                <p:cTn id="17" presetID="53" presetClass="entr" presetSubtype="16" fill="hold" grpId="0" nodeType="after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par>
                          <p:cTn id="22" fill="hold">
                            <p:stCondLst>
                              <p:cond delay="9500"/>
                            </p:stCondLst>
                            <p:childTnLst>
                              <p:par>
                                <p:cTn id="23" presetID="42" presetClass="entr" presetSubtype="0" fill="hold" nodeType="afterEffect">
                                  <p:stCondLst>
                                    <p:cond delay="5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1000"/>
                            </p:stCondLst>
                            <p:childTnLst>
                              <p:par>
                                <p:cTn id="29" presetID="53" presetClass="entr" presetSubtype="16" fill="hold" grpId="0" nodeType="after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918</TotalTime>
  <Words>1094</Words>
  <Application>Microsoft Office PowerPoint</Application>
  <PresentationFormat>Ευρεία οθόνη</PresentationFormat>
  <Paragraphs>142</Paragraphs>
  <Slides>20</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20</vt:i4>
      </vt:variant>
    </vt:vector>
  </HeadingPairs>
  <TitlesOfParts>
    <vt:vector size="26" baseType="lpstr">
      <vt:lpstr>Arial</vt:lpstr>
      <vt:lpstr>Century Gothic</vt:lpstr>
      <vt:lpstr>Wingdings</vt:lpstr>
      <vt:lpstr>Wingdings 3</vt:lpstr>
      <vt:lpstr>Ιόν</vt:lpstr>
      <vt:lpstr>Bitmap Image</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lpstr>VoIP τηλεφωνία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VoIP τηλεφωνία</dc:title>
  <dc:creator>Λογαριασμός Microsoft</dc:creator>
  <cp:lastModifiedBy>Λογαριασμός Microsoft</cp:lastModifiedBy>
  <cp:revision>77</cp:revision>
  <dcterms:created xsi:type="dcterms:W3CDTF">2023-02-04T18:35:01Z</dcterms:created>
  <dcterms:modified xsi:type="dcterms:W3CDTF">2023-03-12T09:59:10Z</dcterms:modified>
</cp:coreProperties>
</file>