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7" r:id="rId1"/>
  </p:sldMasterIdLst>
  <p:notesMasterIdLst>
    <p:notesMasterId r:id="rId55"/>
  </p:notesMasterIdLst>
  <p:sldIdLst>
    <p:sldId id="257" r:id="rId2"/>
    <p:sldId id="298" r:id="rId3"/>
    <p:sldId id="308" r:id="rId4"/>
    <p:sldId id="299" r:id="rId5"/>
    <p:sldId id="309" r:id="rId6"/>
    <p:sldId id="304" r:id="rId7"/>
    <p:sldId id="306" r:id="rId8"/>
    <p:sldId id="305" r:id="rId9"/>
    <p:sldId id="307" r:id="rId10"/>
    <p:sldId id="303" r:id="rId11"/>
    <p:sldId id="302" r:id="rId12"/>
    <p:sldId id="301" r:id="rId13"/>
    <p:sldId id="300" r:id="rId14"/>
    <p:sldId id="262" r:id="rId15"/>
    <p:sldId id="258" r:id="rId16"/>
    <p:sldId id="263" r:id="rId17"/>
    <p:sldId id="264" r:id="rId18"/>
    <p:sldId id="265" r:id="rId19"/>
    <p:sldId id="266" r:id="rId20"/>
    <p:sldId id="268" r:id="rId21"/>
    <p:sldId id="269" r:id="rId22"/>
    <p:sldId id="271" r:id="rId23"/>
    <p:sldId id="270" r:id="rId24"/>
    <p:sldId id="272" r:id="rId25"/>
    <p:sldId id="288" r:id="rId26"/>
    <p:sldId id="260" r:id="rId27"/>
    <p:sldId id="273" r:id="rId28"/>
    <p:sldId id="274" r:id="rId29"/>
    <p:sldId id="275" r:id="rId30"/>
    <p:sldId id="276" r:id="rId31"/>
    <p:sldId id="277" r:id="rId32"/>
    <p:sldId id="278" r:id="rId33"/>
    <p:sldId id="280" r:id="rId34"/>
    <p:sldId id="279" r:id="rId35"/>
    <p:sldId id="281" r:id="rId36"/>
    <p:sldId id="283" r:id="rId37"/>
    <p:sldId id="284" r:id="rId38"/>
    <p:sldId id="285" r:id="rId39"/>
    <p:sldId id="286" r:id="rId40"/>
    <p:sldId id="282" r:id="rId41"/>
    <p:sldId id="287" r:id="rId42"/>
    <p:sldId id="289" r:id="rId43"/>
    <p:sldId id="290" r:id="rId44"/>
    <p:sldId id="291" r:id="rId45"/>
    <p:sldId id="292" r:id="rId46"/>
    <p:sldId id="293" r:id="rId47"/>
    <p:sldId id="294" r:id="rId48"/>
    <p:sldId id="295" r:id="rId49"/>
    <p:sldId id="297" r:id="rId50"/>
    <p:sldId id="296" r:id="rId51"/>
    <p:sldId id="261" r:id="rId52"/>
    <p:sldId id="259" r:id="rId53"/>
    <p:sldId id="267" r:id="rId5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Λογαριασμός Microsoft" initials="ΛM" lastIdx="1" clrIdx="0">
    <p:extLst>
      <p:ext uri="{19B8F6BF-5375-455C-9EA6-DF929625EA0E}">
        <p15:presenceInfo xmlns:p15="http://schemas.microsoft.com/office/powerpoint/2012/main" userId="ac72f4a17984f1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FF66"/>
    <a:srgbClr val="00FF00"/>
    <a:srgbClr val="920000"/>
    <a:srgbClr val="99FF66"/>
    <a:srgbClr val="DDC7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76" autoAdjust="0"/>
    <p:restoredTop sz="96754" autoAdjust="0"/>
  </p:normalViewPr>
  <p:slideViewPr>
    <p:cSldViewPr snapToGrid="0">
      <p:cViewPr varScale="1">
        <p:scale>
          <a:sx n="109" d="100"/>
          <a:sy n="109" d="100"/>
        </p:scale>
        <p:origin x="498"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86718F-4518-4EE8-A160-202C02083A4E}" type="datetimeFigureOut">
              <a:rPr lang="el-GR" smtClean="0"/>
              <a:t>29/1/2023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1C271A-ABF6-402B-B2F7-CF64E3953ED8}" type="slidenum">
              <a:rPr lang="el-GR" smtClean="0"/>
              <a:t>‹#›</a:t>
            </a:fld>
            <a:endParaRPr lang="el-GR"/>
          </a:p>
        </p:txBody>
      </p:sp>
    </p:spTree>
    <p:extLst>
      <p:ext uri="{BB962C8B-B14F-4D97-AF65-F5344CB8AC3E}">
        <p14:creationId xmlns:p14="http://schemas.microsoft.com/office/powerpoint/2010/main" val="2412285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8A1C271A-ABF6-402B-B2F7-CF64E3953ED8}" type="slidenum">
              <a:rPr lang="el-GR" smtClean="0"/>
              <a:t>14</a:t>
            </a:fld>
            <a:endParaRPr lang="el-GR"/>
          </a:p>
        </p:txBody>
      </p:sp>
    </p:spTree>
    <p:extLst>
      <p:ext uri="{BB962C8B-B14F-4D97-AF65-F5344CB8AC3E}">
        <p14:creationId xmlns:p14="http://schemas.microsoft.com/office/powerpoint/2010/main" val="3233115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8A1C271A-ABF6-402B-B2F7-CF64E3953ED8}" type="slidenum">
              <a:rPr lang="el-GR" smtClean="0"/>
              <a:t>15</a:t>
            </a:fld>
            <a:endParaRPr lang="el-GR"/>
          </a:p>
        </p:txBody>
      </p:sp>
    </p:spTree>
    <p:extLst>
      <p:ext uri="{BB962C8B-B14F-4D97-AF65-F5344CB8AC3E}">
        <p14:creationId xmlns:p14="http://schemas.microsoft.com/office/powerpoint/2010/main" val="2405062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8A1C271A-ABF6-402B-B2F7-CF64E3953ED8}" type="slidenum">
              <a:rPr lang="el-GR" smtClean="0"/>
              <a:t>16</a:t>
            </a:fld>
            <a:endParaRPr lang="el-GR"/>
          </a:p>
        </p:txBody>
      </p:sp>
    </p:spTree>
    <p:extLst>
      <p:ext uri="{BB962C8B-B14F-4D97-AF65-F5344CB8AC3E}">
        <p14:creationId xmlns:p14="http://schemas.microsoft.com/office/powerpoint/2010/main" val="4251994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8A1C271A-ABF6-402B-B2F7-CF64E3953ED8}" type="slidenum">
              <a:rPr lang="el-GR" smtClean="0"/>
              <a:t>17</a:t>
            </a:fld>
            <a:endParaRPr lang="el-GR"/>
          </a:p>
        </p:txBody>
      </p:sp>
    </p:spTree>
    <p:extLst>
      <p:ext uri="{BB962C8B-B14F-4D97-AF65-F5344CB8AC3E}">
        <p14:creationId xmlns:p14="http://schemas.microsoft.com/office/powerpoint/2010/main" val="1225204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8A1C271A-ABF6-402B-B2F7-CF64E3953ED8}" type="slidenum">
              <a:rPr lang="el-GR" smtClean="0"/>
              <a:t>18</a:t>
            </a:fld>
            <a:endParaRPr lang="el-GR"/>
          </a:p>
        </p:txBody>
      </p:sp>
    </p:spTree>
    <p:extLst>
      <p:ext uri="{BB962C8B-B14F-4D97-AF65-F5344CB8AC3E}">
        <p14:creationId xmlns:p14="http://schemas.microsoft.com/office/powerpoint/2010/main" val="3591604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8A1C271A-ABF6-402B-B2F7-CF64E3953ED8}" type="slidenum">
              <a:rPr lang="el-GR" smtClean="0"/>
              <a:t>19</a:t>
            </a:fld>
            <a:endParaRPr lang="el-GR"/>
          </a:p>
        </p:txBody>
      </p:sp>
    </p:spTree>
    <p:extLst>
      <p:ext uri="{BB962C8B-B14F-4D97-AF65-F5344CB8AC3E}">
        <p14:creationId xmlns:p14="http://schemas.microsoft.com/office/powerpoint/2010/main" val="279769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l-GR" smtClean="0"/>
              <a:t>Στυλ κύριου τίτλου</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0533796A-664D-4C58-A3B3-9EE1E834E530}" type="datetimeFigureOut">
              <a:rPr lang="el-GR" smtClean="0"/>
              <a:t>29/1/2023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642E3AB-C576-46D0-895F-B34A5F1FE42A}" type="slidenum">
              <a:rPr lang="el-GR" smtClean="0"/>
              <a:t>‹#›</a:t>
            </a:fld>
            <a:endParaRPr lang="el-G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0007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3" name="Date Placeholder 2"/>
          <p:cNvSpPr>
            <a:spLocks noGrp="1"/>
          </p:cNvSpPr>
          <p:nvPr>
            <p:ph type="dt" sz="half" idx="10"/>
          </p:nvPr>
        </p:nvSpPr>
        <p:spPr/>
        <p:txBody>
          <a:bodyPr/>
          <a:lstStyle/>
          <a:p>
            <a:fld id="{0533796A-664D-4C58-A3B3-9EE1E834E530}" type="datetimeFigureOut">
              <a:rPr lang="el-GR" smtClean="0"/>
              <a:t>29/1/2023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642E3AB-C576-46D0-895F-B34A5F1FE42A}" type="slidenum">
              <a:rPr lang="el-GR" smtClean="0"/>
              <a:t>‹#›</a:t>
            </a:fld>
            <a:endParaRPr lang="el-GR"/>
          </a:p>
        </p:txBody>
      </p:sp>
    </p:spTree>
    <p:extLst>
      <p:ext uri="{BB962C8B-B14F-4D97-AF65-F5344CB8AC3E}">
        <p14:creationId xmlns:p14="http://schemas.microsoft.com/office/powerpoint/2010/main" val="3222373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0533796A-664D-4C58-A3B3-9EE1E834E530}" type="datetimeFigureOut">
              <a:rPr lang="el-GR" smtClean="0"/>
              <a:t>29/1/2023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642E3AB-C576-46D0-895F-B34A5F1FE42A}" type="slidenum">
              <a:rPr lang="el-GR" smtClean="0"/>
              <a:t>‹#›</a:t>
            </a:fld>
            <a:endParaRPr lang="el-GR"/>
          </a:p>
        </p:txBody>
      </p:sp>
    </p:spTree>
    <p:extLst>
      <p:ext uri="{BB962C8B-B14F-4D97-AF65-F5344CB8AC3E}">
        <p14:creationId xmlns:p14="http://schemas.microsoft.com/office/powerpoint/2010/main" val="1056394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l-GR" smtClean="0"/>
              <a:t>Στυλ κύριου τίτλου</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0533796A-664D-4C58-A3B3-9EE1E834E530}" type="datetimeFigureOut">
              <a:rPr lang="el-GR" smtClean="0"/>
              <a:t>29/1/2023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642E3AB-C576-46D0-895F-B34A5F1FE42A}" type="slidenum">
              <a:rPr lang="el-GR" smtClean="0"/>
              <a:t>‹#›</a:t>
            </a:fld>
            <a:endParaRPr lang="el-G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353682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0533796A-664D-4C58-A3B3-9EE1E834E530}" type="datetimeFigureOut">
              <a:rPr lang="el-GR" smtClean="0"/>
              <a:t>29/1/2023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642E3AB-C576-46D0-895F-B34A5F1FE42A}" type="slidenum">
              <a:rPr lang="el-GR" smtClean="0"/>
              <a:t>‹#›</a:t>
            </a:fld>
            <a:endParaRPr lang="el-GR"/>
          </a:p>
        </p:txBody>
      </p:sp>
    </p:spTree>
    <p:extLst>
      <p:ext uri="{BB962C8B-B14F-4D97-AF65-F5344CB8AC3E}">
        <p14:creationId xmlns:p14="http://schemas.microsoft.com/office/powerpoint/2010/main" val="3844190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l-GR" smtClean="0"/>
              <a:t>Στυλ κύριου τίτλου</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smtClean="0"/>
              <a:t>Στυλ υποδείγματος κειμένου</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0533796A-664D-4C58-A3B3-9EE1E834E530}" type="datetimeFigureOut">
              <a:rPr lang="el-GR" smtClean="0"/>
              <a:t>29/1/2023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642E3AB-C576-46D0-895F-B34A5F1FE42A}" type="slidenum">
              <a:rPr lang="el-GR" smtClean="0"/>
              <a:t>‹#›</a:t>
            </a:fld>
            <a:endParaRPr lang="el-G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17069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l-GR" smtClean="0"/>
              <a:t>Στυλ κύριου τίτλου</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smtClean="0"/>
              <a:t>Στυλ υποδείγματος κειμένου</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0533796A-664D-4C58-A3B3-9EE1E834E530}" type="datetimeFigureOut">
              <a:rPr lang="el-GR" smtClean="0"/>
              <a:t>29/1/2023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642E3AB-C576-46D0-895F-B34A5F1FE42A}" type="slidenum">
              <a:rPr lang="el-GR" smtClean="0"/>
              <a:t>‹#›</a:t>
            </a:fld>
            <a:endParaRPr lang="el-GR"/>
          </a:p>
        </p:txBody>
      </p:sp>
    </p:spTree>
    <p:extLst>
      <p:ext uri="{BB962C8B-B14F-4D97-AF65-F5344CB8AC3E}">
        <p14:creationId xmlns:p14="http://schemas.microsoft.com/office/powerpoint/2010/main" val="40618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0533796A-664D-4C58-A3B3-9EE1E834E530}" type="datetimeFigureOut">
              <a:rPr lang="el-GR" smtClean="0"/>
              <a:t>29/1/2023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642E3AB-C576-46D0-895F-B34A5F1FE42A}" type="slidenum">
              <a:rPr lang="el-GR" smtClean="0"/>
              <a:t>‹#›</a:t>
            </a:fld>
            <a:endParaRPr lang="el-GR"/>
          </a:p>
        </p:txBody>
      </p:sp>
    </p:spTree>
    <p:extLst>
      <p:ext uri="{BB962C8B-B14F-4D97-AF65-F5344CB8AC3E}">
        <p14:creationId xmlns:p14="http://schemas.microsoft.com/office/powerpoint/2010/main" val="2402156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0533796A-664D-4C58-A3B3-9EE1E834E530}" type="datetimeFigureOut">
              <a:rPr lang="el-GR" smtClean="0"/>
              <a:t>29/1/2023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642E3AB-C576-46D0-895F-B34A5F1FE42A}" type="slidenum">
              <a:rPr lang="el-GR" smtClean="0"/>
              <a:t>‹#›</a:t>
            </a:fld>
            <a:endParaRPr lang="el-GR"/>
          </a:p>
        </p:txBody>
      </p:sp>
    </p:spTree>
    <p:extLst>
      <p:ext uri="{BB962C8B-B14F-4D97-AF65-F5344CB8AC3E}">
        <p14:creationId xmlns:p14="http://schemas.microsoft.com/office/powerpoint/2010/main" val="564600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nchor="ct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0533796A-664D-4C58-A3B3-9EE1E834E530}" type="datetimeFigureOut">
              <a:rPr lang="el-GR" smtClean="0"/>
              <a:t>29/1/2023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642E3AB-C576-46D0-895F-B34A5F1FE42A}" type="slidenum">
              <a:rPr lang="el-GR" smtClean="0"/>
              <a:t>‹#›</a:t>
            </a:fld>
            <a:endParaRPr lang="el-GR"/>
          </a:p>
        </p:txBody>
      </p:sp>
    </p:spTree>
    <p:extLst>
      <p:ext uri="{BB962C8B-B14F-4D97-AF65-F5344CB8AC3E}">
        <p14:creationId xmlns:p14="http://schemas.microsoft.com/office/powerpoint/2010/main" val="2926299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0533796A-664D-4C58-A3B3-9EE1E834E530}" type="datetimeFigureOut">
              <a:rPr lang="el-GR" smtClean="0"/>
              <a:t>29/1/2023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642E3AB-C576-46D0-895F-B34A5F1FE42A}" type="slidenum">
              <a:rPr lang="el-GR" smtClean="0"/>
              <a:t>‹#›</a:t>
            </a:fld>
            <a:endParaRPr lang="el-GR"/>
          </a:p>
        </p:txBody>
      </p:sp>
    </p:spTree>
    <p:extLst>
      <p:ext uri="{BB962C8B-B14F-4D97-AF65-F5344CB8AC3E}">
        <p14:creationId xmlns:p14="http://schemas.microsoft.com/office/powerpoint/2010/main" val="2556548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0533796A-664D-4C58-A3B3-9EE1E834E530}" type="datetimeFigureOut">
              <a:rPr lang="el-GR" smtClean="0"/>
              <a:t>29/1/2023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642E3AB-C576-46D0-895F-B34A5F1FE42A}" type="slidenum">
              <a:rPr lang="el-GR" smtClean="0"/>
              <a:t>‹#›</a:t>
            </a:fld>
            <a:endParaRPr lang="el-GR"/>
          </a:p>
        </p:txBody>
      </p:sp>
    </p:spTree>
    <p:extLst>
      <p:ext uri="{BB962C8B-B14F-4D97-AF65-F5344CB8AC3E}">
        <p14:creationId xmlns:p14="http://schemas.microsoft.com/office/powerpoint/2010/main" val="287334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0533796A-664D-4C58-A3B3-9EE1E834E530}" type="datetimeFigureOut">
              <a:rPr lang="el-GR" smtClean="0"/>
              <a:t>29/1/2023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4642E3AB-C576-46D0-895F-B34A5F1FE42A}" type="slidenum">
              <a:rPr lang="el-GR" smtClean="0"/>
              <a:t>‹#›</a:t>
            </a:fld>
            <a:endParaRPr lang="el-GR"/>
          </a:p>
        </p:txBody>
      </p:sp>
    </p:spTree>
    <p:extLst>
      <p:ext uri="{BB962C8B-B14F-4D97-AF65-F5344CB8AC3E}">
        <p14:creationId xmlns:p14="http://schemas.microsoft.com/office/powerpoint/2010/main" val="3519968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0533796A-664D-4C58-A3B3-9EE1E834E530}" type="datetimeFigureOut">
              <a:rPr lang="el-GR" smtClean="0"/>
              <a:t>29/1/2023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642E3AB-C576-46D0-895F-B34A5F1FE42A}" type="slidenum">
              <a:rPr lang="el-GR" smtClean="0"/>
              <a:t>‹#›</a:t>
            </a:fld>
            <a:endParaRPr lang="el-GR"/>
          </a:p>
        </p:txBody>
      </p:sp>
    </p:spTree>
    <p:extLst>
      <p:ext uri="{BB962C8B-B14F-4D97-AF65-F5344CB8AC3E}">
        <p14:creationId xmlns:p14="http://schemas.microsoft.com/office/powerpoint/2010/main" val="314578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33796A-664D-4C58-A3B3-9EE1E834E530}" type="datetimeFigureOut">
              <a:rPr lang="el-GR" smtClean="0"/>
              <a:t>29/1/2023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642E3AB-C576-46D0-895F-B34A5F1FE42A}" type="slidenum">
              <a:rPr lang="el-GR" smtClean="0"/>
              <a:t>‹#›</a:t>
            </a:fld>
            <a:endParaRPr lang="el-GR"/>
          </a:p>
        </p:txBody>
      </p:sp>
    </p:spTree>
    <p:extLst>
      <p:ext uri="{BB962C8B-B14F-4D97-AF65-F5344CB8AC3E}">
        <p14:creationId xmlns:p14="http://schemas.microsoft.com/office/powerpoint/2010/main" val="2720553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0533796A-664D-4C58-A3B3-9EE1E834E530}" type="datetimeFigureOut">
              <a:rPr lang="el-GR" smtClean="0"/>
              <a:t>29/1/2023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642E3AB-C576-46D0-895F-B34A5F1FE42A}" type="slidenum">
              <a:rPr lang="el-GR" smtClean="0"/>
              <a:t>‹#›</a:t>
            </a:fld>
            <a:endParaRPr lang="el-GR"/>
          </a:p>
        </p:txBody>
      </p:sp>
    </p:spTree>
    <p:extLst>
      <p:ext uri="{BB962C8B-B14F-4D97-AF65-F5344CB8AC3E}">
        <p14:creationId xmlns:p14="http://schemas.microsoft.com/office/powerpoint/2010/main" val="1098537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l-GR" smtClean="0"/>
              <a:t>Στυλ κύριου τίτλου</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0533796A-664D-4C58-A3B3-9EE1E834E530}" type="datetimeFigureOut">
              <a:rPr lang="el-GR" smtClean="0"/>
              <a:t>29/1/2023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642E3AB-C576-46D0-895F-B34A5F1FE42A}" type="slidenum">
              <a:rPr lang="el-GR" smtClean="0"/>
              <a:t>‹#›</a:t>
            </a:fld>
            <a:endParaRPr lang="el-GR"/>
          </a:p>
        </p:txBody>
      </p:sp>
    </p:spTree>
    <p:extLst>
      <p:ext uri="{BB962C8B-B14F-4D97-AF65-F5344CB8AC3E}">
        <p14:creationId xmlns:p14="http://schemas.microsoft.com/office/powerpoint/2010/main" val="2079395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533796A-664D-4C58-A3B3-9EE1E834E530}" type="datetimeFigureOut">
              <a:rPr lang="el-GR" smtClean="0"/>
              <a:t>29/1/2023</a:t>
            </a:fld>
            <a:endParaRPr lang="el-G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l-G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4642E3AB-C576-46D0-895F-B34A5F1FE42A}" type="slidenum">
              <a:rPr lang="el-GR" smtClean="0"/>
              <a:t>‹#›</a:t>
            </a:fld>
            <a:endParaRPr lang="el-GR"/>
          </a:p>
        </p:txBody>
      </p:sp>
    </p:spTree>
    <p:extLst>
      <p:ext uri="{BB962C8B-B14F-4D97-AF65-F5344CB8AC3E}">
        <p14:creationId xmlns:p14="http://schemas.microsoft.com/office/powerpoint/2010/main" val="2419675263"/>
      </p:ext>
    </p:extLst>
  </p:cSld>
  <p:clrMap bg1="dk1" tx1="lt1" bg2="dk2"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53.xml"/><Relationship Id="rId5" Type="http://schemas.openxmlformats.org/officeDocument/2006/relationships/slide" Target="slide5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youtube.com/watch?v=8qZEQIX7VY8"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slide" Target="slide19.xml"/></Relationships>
</file>

<file path=ppt/slides/_rels/slide53.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www.youtube.com/watch?v=IMXAsvM0fWI" TargetMode="External"/><Relationship Id="rId5" Type="http://schemas.microsoft.com/office/2007/relationships/hdphoto" Target="../media/hdphoto1.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6495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TextBox 2"/>
          <p:cNvSpPr txBox="1"/>
          <p:nvPr/>
        </p:nvSpPr>
        <p:spPr>
          <a:xfrm>
            <a:off x="2247028" y="2413443"/>
            <a:ext cx="7697941" cy="830997"/>
          </a:xfrm>
          <a:prstGeom prst="rect">
            <a:avLst/>
          </a:prstGeom>
          <a:noFill/>
        </p:spPr>
        <p:txBody>
          <a:bodyPr wrap="none" rtlCol="0">
            <a:spAutoFit/>
          </a:bodyPr>
          <a:lstStyle/>
          <a:p>
            <a:r>
              <a:rPr lang="en-US" sz="4800" b="1" dirty="0" smtClean="0">
                <a:solidFill>
                  <a:srgbClr val="FFFF00"/>
                </a:solidFill>
              </a:rPr>
              <a:t>Random Access Memory</a:t>
            </a:r>
            <a:endParaRPr lang="el-GR" sz="4800" b="1" dirty="0">
              <a:solidFill>
                <a:srgbClr val="FFFF00"/>
              </a:solidFill>
            </a:endParaRPr>
          </a:p>
        </p:txBody>
      </p:sp>
      <p:sp>
        <p:nvSpPr>
          <p:cNvPr id="4" name="TextBox 3"/>
          <p:cNvSpPr txBox="1"/>
          <p:nvPr/>
        </p:nvSpPr>
        <p:spPr>
          <a:xfrm>
            <a:off x="1544913" y="4770407"/>
            <a:ext cx="9102172" cy="830997"/>
          </a:xfrm>
          <a:prstGeom prst="rect">
            <a:avLst/>
          </a:prstGeom>
          <a:noFill/>
        </p:spPr>
        <p:txBody>
          <a:bodyPr wrap="none" rtlCol="0">
            <a:spAutoFit/>
          </a:bodyPr>
          <a:lstStyle/>
          <a:p>
            <a:r>
              <a:rPr lang="el-GR" sz="4800" b="1" dirty="0" smtClean="0">
                <a:solidFill>
                  <a:srgbClr val="FFC000"/>
                </a:solidFill>
              </a:rPr>
              <a:t>Μνήμη Τυχαίας Προσπέλασης</a:t>
            </a:r>
            <a:endParaRPr lang="el-GR" sz="4800" b="1" dirty="0">
              <a:solidFill>
                <a:srgbClr val="FFC000"/>
              </a:solidFill>
            </a:endParaRPr>
          </a:p>
        </p:txBody>
      </p:sp>
    </p:spTree>
    <p:extLst>
      <p:ext uri="{BB962C8B-B14F-4D97-AF65-F5344CB8AC3E}">
        <p14:creationId xmlns:p14="http://schemas.microsoft.com/office/powerpoint/2010/main" val="98939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0" fill="hold"/>
                                        <p:tgtEl>
                                          <p:spTgt spid="4"/>
                                        </p:tgtEl>
                                        <p:attrNameLst>
                                          <p:attrName>ppt_w</p:attrName>
                                        </p:attrNameLst>
                                      </p:cBhvr>
                                      <p:tavLst>
                                        <p:tav tm="0">
                                          <p:val>
                                            <p:fltVal val="0"/>
                                          </p:val>
                                        </p:tav>
                                        <p:tav tm="100000">
                                          <p:val>
                                            <p:strVal val="#ppt_w"/>
                                          </p:val>
                                        </p:tav>
                                      </p:tavLst>
                                    </p:anim>
                                    <p:anim calcmode="lin" valueType="num">
                                      <p:cBhvr>
                                        <p:cTn id="13" dur="3000" fill="hold"/>
                                        <p:tgtEl>
                                          <p:spTgt spid="4"/>
                                        </p:tgtEl>
                                        <p:attrNameLst>
                                          <p:attrName>ppt_h</p:attrName>
                                        </p:attrNameLst>
                                      </p:cBhvr>
                                      <p:tavLst>
                                        <p:tav tm="0">
                                          <p:val>
                                            <p:fltVal val="0"/>
                                          </p:val>
                                        </p:tav>
                                        <p:tav tm="100000">
                                          <p:val>
                                            <p:strVal val="#ppt_h"/>
                                          </p:val>
                                        </p:tav>
                                      </p:tavLst>
                                    </p:anim>
                                    <p:animEffect transition="in" filter="fade">
                                      <p:cBhvr>
                                        <p:cTn id="14"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66825" y="164952"/>
            <a:ext cx="9658350"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P</a:t>
            </a:r>
            <a:r>
              <a:rPr lang="en-US" sz="54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re</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M</a:t>
            </a:r>
            <a:r>
              <a:rPr lang="en-US" sz="54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emory</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M</a:t>
            </a:r>
            <a:r>
              <a:rPr lang="en-US" sz="54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odules</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578" y="1187060"/>
            <a:ext cx="7088416" cy="5316312"/>
          </a:xfrm>
          <a:prstGeom prst="rect">
            <a:avLst/>
          </a:prstGeom>
        </p:spPr>
      </p:pic>
      <p:sp>
        <p:nvSpPr>
          <p:cNvPr id="4" name="TextBox 3"/>
          <p:cNvSpPr txBox="1"/>
          <p:nvPr/>
        </p:nvSpPr>
        <p:spPr>
          <a:xfrm>
            <a:off x="0" y="3371628"/>
            <a:ext cx="1706578" cy="1200329"/>
          </a:xfrm>
          <a:prstGeom prst="rect">
            <a:avLst/>
          </a:prstGeom>
          <a:noFill/>
        </p:spPr>
        <p:txBody>
          <a:bodyPr wrap="square" rtlCol="0">
            <a:spAutoFit/>
          </a:bodyPr>
          <a:lstStyle/>
          <a:p>
            <a:r>
              <a:rPr lang="en-US" dirty="0" smtClean="0"/>
              <a:t>Motherboard of XT Personal Computer (</a:t>
            </a:r>
            <a:r>
              <a:rPr lang="en-US" sz="1600" dirty="0" smtClean="0"/>
              <a:t>around 1990</a:t>
            </a:r>
            <a:r>
              <a:rPr lang="en-US" dirty="0" smtClean="0"/>
              <a:t>)</a:t>
            </a:r>
            <a:endParaRPr lang="el-GR" dirty="0"/>
          </a:p>
        </p:txBody>
      </p:sp>
      <p:sp>
        <p:nvSpPr>
          <p:cNvPr id="5" name="TextBox 4"/>
          <p:cNvSpPr txBox="1"/>
          <p:nvPr/>
        </p:nvSpPr>
        <p:spPr>
          <a:xfrm>
            <a:off x="3641698" y="2094678"/>
            <a:ext cx="659155" cy="369332"/>
          </a:xfrm>
          <a:prstGeom prst="rect">
            <a:avLst/>
          </a:prstGeom>
          <a:noFill/>
        </p:spPr>
        <p:txBody>
          <a:bodyPr wrap="none" rtlCol="0">
            <a:spAutoFit/>
          </a:bodyPr>
          <a:lstStyle/>
          <a:p>
            <a:r>
              <a:rPr lang="en-US" b="1" dirty="0" smtClean="0">
                <a:solidFill>
                  <a:srgbClr val="FFC000"/>
                </a:solidFill>
              </a:rPr>
              <a:t>CPU</a:t>
            </a:r>
            <a:endParaRPr lang="el-GR" b="1" dirty="0">
              <a:solidFill>
                <a:srgbClr val="FFC000"/>
              </a:solidFill>
            </a:endParaRPr>
          </a:p>
        </p:txBody>
      </p:sp>
      <p:sp>
        <p:nvSpPr>
          <p:cNvPr id="6" name="TextBox 5"/>
          <p:cNvSpPr txBox="1"/>
          <p:nvPr/>
        </p:nvSpPr>
        <p:spPr>
          <a:xfrm>
            <a:off x="5606996" y="4855105"/>
            <a:ext cx="697627" cy="369332"/>
          </a:xfrm>
          <a:prstGeom prst="rect">
            <a:avLst/>
          </a:prstGeom>
          <a:noFill/>
        </p:spPr>
        <p:txBody>
          <a:bodyPr wrap="none" rtlCol="0">
            <a:spAutoFit/>
          </a:bodyPr>
          <a:lstStyle/>
          <a:p>
            <a:r>
              <a:rPr lang="en-US" b="1" dirty="0" smtClean="0">
                <a:solidFill>
                  <a:schemeClr val="tx2"/>
                </a:solidFill>
              </a:rPr>
              <a:t>BIOS</a:t>
            </a:r>
            <a:endParaRPr lang="el-GR" b="1" dirty="0">
              <a:solidFill>
                <a:schemeClr val="tx2"/>
              </a:solidFill>
            </a:endParaRPr>
          </a:p>
        </p:txBody>
      </p:sp>
      <p:sp>
        <p:nvSpPr>
          <p:cNvPr id="7" name="TextBox 6"/>
          <p:cNvSpPr txBox="1"/>
          <p:nvPr/>
        </p:nvSpPr>
        <p:spPr>
          <a:xfrm>
            <a:off x="7036041" y="4935943"/>
            <a:ext cx="861133" cy="369332"/>
          </a:xfrm>
          <a:prstGeom prst="rect">
            <a:avLst/>
          </a:prstGeom>
          <a:noFill/>
        </p:spPr>
        <p:txBody>
          <a:bodyPr wrap="none" rtlCol="0">
            <a:spAutoFit/>
          </a:bodyPr>
          <a:lstStyle/>
          <a:p>
            <a:r>
              <a:rPr lang="en-US" b="1" dirty="0" smtClean="0">
                <a:solidFill>
                  <a:srgbClr val="FFFF00"/>
                </a:solidFill>
              </a:rPr>
              <a:t>DRAM</a:t>
            </a:r>
            <a:endParaRPr lang="el-GR" b="1" dirty="0">
              <a:solidFill>
                <a:srgbClr val="FFFF00"/>
              </a:solidFill>
            </a:endParaRPr>
          </a:p>
        </p:txBody>
      </p:sp>
      <p:sp>
        <p:nvSpPr>
          <p:cNvPr id="8" name="Ορθογώνιο 7"/>
          <p:cNvSpPr/>
          <p:nvPr/>
        </p:nvSpPr>
        <p:spPr>
          <a:xfrm>
            <a:off x="6304623" y="4063117"/>
            <a:ext cx="2290737" cy="224226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Εικόνα 8"/>
          <p:cNvPicPr>
            <a:picLocks noChangeAspect="1"/>
          </p:cNvPicPr>
          <p:nvPr/>
        </p:nvPicPr>
        <p:blipFill>
          <a:blip r:embed="rId3"/>
          <a:stretch>
            <a:fillRect/>
          </a:stretch>
        </p:blipFill>
        <p:spPr>
          <a:xfrm>
            <a:off x="8856495" y="1187060"/>
            <a:ext cx="3290787" cy="781818"/>
          </a:xfrm>
          <a:prstGeom prst="rect">
            <a:avLst/>
          </a:prstGeom>
        </p:spPr>
      </p:pic>
      <p:pic>
        <p:nvPicPr>
          <p:cNvPr id="10" name="Εικόνα 9"/>
          <p:cNvPicPr>
            <a:picLocks noChangeAspect="1"/>
          </p:cNvPicPr>
          <p:nvPr/>
        </p:nvPicPr>
        <p:blipFill>
          <a:blip r:embed="rId4"/>
          <a:stretch>
            <a:fillRect/>
          </a:stretch>
        </p:blipFill>
        <p:spPr>
          <a:xfrm>
            <a:off x="8881686" y="2427564"/>
            <a:ext cx="3240404" cy="1290135"/>
          </a:xfrm>
          <a:prstGeom prst="rect">
            <a:avLst/>
          </a:prstGeom>
        </p:spPr>
      </p:pic>
      <p:pic>
        <p:nvPicPr>
          <p:cNvPr id="11" name="Εικόνα 10"/>
          <p:cNvPicPr>
            <a:picLocks noChangeAspect="1"/>
          </p:cNvPicPr>
          <p:nvPr/>
        </p:nvPicPr>
        <p:blipFill>
          <a:blip r:embed="rId5"/>
          <a:stretch>
            <a:fillRect/>
          </a:stretch>
        </p:blipFill>
        <p:spPr>
          <a:xfrm>
            <a:off x="8965649" y="4176386"/>
            <a:ext cx="3072478" cy="2338549"/>
          </a:xfrm>
          <a:prstGeom prst="rect">
            <a:avLst/>
          </a:prstGeom>
        </p:spPr>
      </p:pic>
      <p:cxnSp>
        <p:nvCxnSpPr>
          <p:cNvPr id="13" name="Ευθύγραμμο βέλος σύνδεσης 12"/>
          <p:cNvCxnSpPr>
            <a:endCxn id="9" idx="1"/>
          </p:cNvCxnSpPr>
          <p:nvPr/>
        </p:nvCxnSpPr>
        <p:spPr>
          <a:xfrm flipV="1">
            <a:off x="6480313" y="1577969"/>
            <a:ext cx="2376182" cy="2660076"/>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79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par>
                          <p:cTn id="10" fill="hold">
                            <p:stCondLst>
                              <p:cond delay="3500"/>
                            </p:stCondLst>
                            <p:childTnLst>
                              <p:par>
                                <p:cTn id="11" presetID="1" presetClass="entr" presetSubtype="0" fill="hold" grpId="0" nodeType="afterEffect">
                                  <p:stCondLst>
                                    <p:cond delay="2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5500"/>
                            </p:stCondLst>
                            <p:childTnLst>
                              <p:par>
                                <p:cTn id="14" presetID="2" presetClass="entr" presetSubtype="4" fill="hold" grpId="0" nodeType="afterEffect">
                                  <p:stCondLst>
                                    <p:cond delay="40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0000"/>
                            </p:stCondLst>
                            <p:childTnLst>
                              <p:par>
                                <p:cTn id="19" presetID="2" presetClass="entr" presetSubtype="4" fill="hold" grpId="0" nodeType="after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11500"/>
                            </p:stCondLst>
                            <p:childTnLst>
                              <p:par>
                                <p:cTn id="24" presetID="2" presetClass="entr" presetSubtype="4" fill="hold" grpId="0" nodeType="afterEffect">
                                  <p:stCondLst>
                                    <p:cond delay="100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13000"/>
                            </p:stCondLst>
                            <p:childTnLst>
                              <p:par>
                                <p:cTn id="29" presetID="53" presetClass="entr" presetSubtype="16" fill="hold" grpId="0" nodeType="afterEffect">
                                  <p:stCondLst>
                                    <p:cond delay="2000"/>
                                  </p:stCondLst>
                                  <p:childTnLst>
                                    <p:set>
                                      <p:cBhvr>
                                        <p:cTn id="30" dur="1" fill="hold">
                                          <p:stCondLst>
                                            <p:cond delay="0"/>
                                          </p:stCondLst>
                                        </p:cTn>
                                        <p:tgtEl>
                                          <p:spTgt spid="8"/>
                                        </p:tgtEl>
                                        <p:attrNameLst>
                                          <p:attrName>style.visibility</p:attrName>
                                        </p:attrNameLst>
                                      </p:cBhvr>
                                      <p:to>
                                        <p:strVal val="visible"/>
                                      </p:to>
                                    </p:set>
                                    <p:anim calcmode="lin" valueType="num">
                                      <p:cBhvr>
                                        <p:cTn id="31" dur="2500" fill="hold"/>
                                        <p:tgtEl>
                                          <p:spTgt spid="8"/>
                                        </p:tgtEl>
                                        <p:attrNameLst>
                                          <p:attrName>ppt_w</p:attrName>
                                        </p:attrNameLst>
                                      </p:cBhvr>
                                      <p:tavLst>
                                        <p:tav tm="0">
                                          <p:val>
                                            <p:fltVal val="0"/>
                                          </p:val>
                                        </p:tav>
                                        <p:tav tm="100000">
                                          <p:val>
                                            <p:strVal val="#ppt_w"/>
                                          </p:val>
                                        </p:tav>
                                      </p:tavLst>
                                    </p:anim>
                                    <p:anim calcmode="lin" valueType="num">
                                      <p:cBhvr>
                                        <p:cTn id="32" dur="2500" fill="hold"/>
                                        <p:tgtEl>
                                          <p:spTgt spid="8"/>
                                        </p:tgtEl>
                                        <p:attrNameLst>
                                          <p:attrName>ppt_h</p:attrName>
                                        </p:attrNameLst>
                                      </p:cBhvr>
                                      <p:tavLst>
                                        <p:tav tm="0">
                                          <p:val>
                                            <p:fltVal val="0"/>
                                          </p:val>
                                        </p:tav>
                                        <p:tav tm="100000">
                                          <p:val>
                                            <p:strVal val="#ppt_h"/>
                                          </p:val>
                                        </p:tav>
                                      </p:tavLst>
                                    </p:anim>
                                    <p:animEffect transition="in" filter="fade">
                                      <p:cBhvr>
                                        <p:cTn id="33" dur="2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par>
                          <p:cTn id="41" fill="hold">
                            <p:stCondLst>
                              <p:cond delay="500"/>
                            </p:stCondLst>
                            <p:childTnLst>
                              <p:par>
                                <p:cTn id="42" presetID="42" presetClass="entr" presetSubtype="0" fill="hold" nodeType="afterEffect">
                                  <p:stCondLst>
                                    <p:cond delay="5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nodeType="afterEffect">
                                  <p:stCondLst>
                                    <p:cond delay="300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par>
                          <p:cTn id="53" fill="hold">
                            <p:stCondLst>
                              <p:cond delay="6000"/>
                            </p:stCondLst>
                            <p:childTnLst>
                              <p:par>
                                <p:cTn id="54" presetID="42" presetClass="entr" presetSubtype="0" fill="hold" nodeType="afterEffect">
                                  <p:stCondLst>
                                    <p:cond delay="600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63486" y="164952"/>
            <a:ext cx="8665029" cy="1022108"/>
          </a:xfrm>
          <a:ln>
            <a:noFill/>
          </a:ln>
          <a:effectLst/>
        </p:spPr>
        <p:txBody>
          <a:bodyPr>
            <a:normAutofit fontScale="90000"/>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F</a:t>
            </a:r>
            <a:r>
              <a:rPr lang="en-US" sz="54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rom</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SIMM </a:t>
            </a:r>
            <a:r>
              <a:rPr lang="en-US" sz="54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to</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DIMM 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pic>
        <p:nvPicPr>
          <p:cNvPr id="4" name="Εικόνα 3"/>
          <p:cNvPicPr>
            <a:picLocks noChangeAspect="1"/>
          </p:cNvPicPr>
          <p:nvPr/>
        </p:nvPicPr>
        <p:blipFill>
          <a:blip r:embed="rId2"/>
          <a:stretch>
            <a:fillRect/>
          </a:stretch>
        </p:blipFill>
        <p:spPr>
          <a:xfrm>
            <a:off x="88377" y="2477485"/>
            <a:ext cx="4855694" cy="1225485"/>
          </a:xfrm>
          <a:prstGeom prst="rect">
            <a:avLst/>
          </a:prstGeom>
        </p:spPr>
      </p:pic>
      <p:sp>
        <p:nvSpPr>
          <p:cNvPr id="5" name="TextBox 4"/>
          <p:cNvSpPr txBox="1"/>
          <p:nvPr/>
        </p:nvSpPr>
        <p:spPr>
          <a:xfrm>
            <a:off x="88377" y="1130980"/>
            <a:ext cx="4592924" cy="461665"/>
          </a:xfrm>
          <a:prstGeom prst="rect">
            <a:avLst/>
          </a:prstGeom>
          <a:noFill/>
        </p:spPr>
        <p:txBody>
          <a:bodyPr wrap="none" rtlCol="0">
            <a:spAutoFit/>
          </a:bodyPr>
          <a:lstStyle/>
          <a:p>
            <a:r>
              <a:rPr lang="en-US" sz="2400" b="1" dirty="0" smtClean="0">
                <a:solidFill>
                  <a:schemeClr val="accent1">
                    <a:lumMod val="60000"/>
                    <a:lumOff val="40000"/>
                  </a:schemeClr>
                </a:solidFill>
              </a:rPr>
              <a:t>Single In line Memory Module</a:t>
            </a:r>
            <a:endParaRPr lang="el-GR" sz="2400" b="1" dirty="0">
              <a:solidFill>
                <a:schemeClr val="accent1">
                  <a:lumMod val="60000"/>
                  <a:lumOff val="40000"/>
                </a:schemeClr>
              </a:solidFill>
            </a:endParaRPr>
          </a:p>
        </p:txBody>
      </p:sp>
      <p:sp>
        <p:nvSpPr>
          <p:cNvPr id="6" name="TextBox 5"/>
          <p:cNvSpPr txBox="1"/>
          <p:nvPr/>
        </p:nvSpPr>
        <p:spPr>
          <a:xfrm>
            <a:off x="6334008" y="1130980"/>
            <a:ext cx="4354077" cy="461665"/>
          </a:xfrm>
          <a:prstGeom prst="rect">
            <a:avLst/>
          </a:prstGeom>
          <a:noFill/>
        </p:spPr>
        <p:txBody>
          <a:bodyPr wrap="none" rtlCol="0">
            <a:spAutoFit/>
          </a:bodyPr>
          <a:lstStyle/>
          <a:p>
            <a:r>
              <a:rPr lang="en-US" sz="2400" b="1" dirty="0" smtClean="0">
                <a:solidFill>
                  <a:schemeClr val="accent1">
                    <a:lumMod val="60000"/>
                    <a:lumOff val="40000"/>
                  </a:schemeClr>
                </a:solidFill>
              </a:rPr>
              <a:t>Dual In line Memory Module</a:t>
            </a:r>
            <a:endParaRPr lang="el-GR" sz="2400" b="1" dirty="0">
              <a:solidFill>
                <a:schemeClr val="accent1">
                  <a:lumMod val="60000"/>
                  <a:lumOff val="40000"/>
                </a:schemeClr>
              </a:solidFill>
            </a:endParaRPr>
          </a:p>
        </p:txBody>
      </p:sp>
      <p:pic>
        <p:nvPicPr>
          <p:cNvPr id="7" name="Εικόνα 6"/>
          <p:cNvPicPr>
            <a:picLocks noChangeAspect="1"/>
          </p:cNvPicPr>
          <p:nvPr/>
        </p:nvPicPr>
        <p:blipFill>
          <a:blip r:embed="rId3">
            <a:extLst>
              <a:ext uri="{BEBA8EAE-BF5A-486C-A8C5-ECC9F3942E4B}">
                <a14:imgProps xmlns:a14="http://schemas.microsoft.com/office/drawing/2010/main">
                  <a14:imgLayer r:embed="rId4">
                    <a14:imgEffect>
                      <a14:backgroundRemoval t="3209" b="96791" l="1035" r="98577">
                        <a14:foregroundMark x1="7762" y1="26738" x2="7762" y2="26738"/>
                        <a14:foregroundMark x1="6598" y1="43316" x2="6598" y2="43316"/>
                        <a14:foregroundMark x1="6339" y1="59358" x2="6339" y2="59358"/>
                        <a14:foregroundMark x1="6210" y1="28342" x2="6210" y2="28342"/>
                        <a14:foregroundMark x1="14489" y1="31551" x2="14489" y2="31551"/>
                        <a14:foregroundMark x1="13454" y1="50802" x2="13454" y2="50802"/>
                        <a14:foregroundMark x1="11125" y1="61497" x2="11125" y2="61497"/>
                        <a14:foregroundMark x1="23803" y1="53476" x2="23803" y2="53476"/>
                        <a14:foregroundMark x1="25873" y1="36364" x2="25873" y2="36364"/>
                        <a14:foregroundMark x1="18629" y1="23529" x2="18629" y2="23529"/>
                        <a14:foregroundMark x1="26261" y1="23529" x2="26261" y2="23529"/>
                        <a14:foregroundMark x1="10479" y1="20321" x2="10479" y2="20321"/>
                        <a14:foregroundMark x1="14748" y1="20321" x2="14748" y2="20321"/>
                        <a14:foregroundMark x1="22898" y1="19786" x2="22898" y2="19786"/>
                        <a14:foregroundMark x1="28461" y1="21390" x2="28461" y2="21390"/>
                        <a14:foregroundMark x1="24450" y1="19786" x2="24450" y2="19786"/>
                        <a14:foregroundMark x1="20828" y1="66310" x2="20828" y2="66310"/>
                        <a14:foregroundMark x1="25614" y1="64706" x2="25614" y2="65241"/>
                        <a14:foregroundMark x1="14489" y1="67380" x2="14489" y2="67380"/>
                        <a14:foregroundMark x1="17853" y1="66310" x2="17853" y2="66310"/>
                        <a14:foregroundMark x1="19664" y1="68449" x2="19664" y2="68449"/>
                        <a14:foregroundMark x1="19664" y1="45455" x2="19664" y2="45455"/>
                        <a14:foregroundMark x1="22898" y1="35829" x2="22898" y2="35829"/>
                        <a14:foregroundMark x1="21087" y1="31551" x2="21087" y2="31551"/>
                        <a14:foregroundMark x1="12937" y1="27807" x2="12937" y2="28877"/>
                        <a14:foregroundMark x1="36093" y1="22460" x2="36093" y2="22460"/>
                        <a14:foregroundMark x1="34929" y1="20321" x2="34929" y2="20321"/>
                        <a14:foregroundMark x1="31824" y1="37968" x2="31824" y2="37968"/>
                        <a14:foregroundMark x1="31307" y1="50802" x2="31307" y2="50802"/>
                      </a14:backgroundRemoval>
                    </a14:imgEffect>
                  </a14:imgLayer>
                </a14:imgProps>
              </a:ext>
            </a:extLst>
          </a:blip>
          <a:stretch>
            <a:fillRect/>
          </a:stretch>
        </p:blipFill>
        <p:spPr>
          <a:xfrm>
            <a:off x="4830095" y="2477485"/>
            <a:ext cx="7361905" cy="1780952"/>
          </a:xfrm>
          <a:prstGeom prst="rect">
            <a:avLst/>
          </a:prstGeom>
        </p:spPr>
      </p:pic>
      <p:sp>
        <p:nvSpPr>
          <p:cNvPr id="8" name="Rectangle 1"/>
          <p:cNvSpPr>
            <a:spLocks noChangeArrowheads="1"/>
          </p:cNvSpPr>
          <p:nvPr/>
        </p:nvSpPr>
        <p:spPr bwMode="auto">
          <a:xfrm>
            <a:off x="292692" y="3615527"/>
            <a:ext cx="418429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l-GR" dirty="0" smtClean="0">
                <a:solidFill>
                  <a:srgbClr val="FFC000"/>
                </a:solidFill>
                <a:latin typeface="Arial Unicode MS" panose="020B0604020202020204" pitchFamily="34" charset="-128"/>
              </a:rPr>
              <a:t>ήταν</a:t>
            </a:r>
            <a:r>
              <a:rPr kumimoji="0" lang="el-GR" b="0" i="0" u="none" strike="noStrike" cap="none" normalizeH="0" baseline="0" dirty="0" smtClean="0">
                <a:ln>
                  <a:noFill/>
                </a:ln>
                <a:solidFill>
                  <a:srgbClr val="FFC000"/>
                </a:solidFill>
                <a:effectLst/>
                <a:latin typeface="Arial Unicode MS" panose="020B0604020202020204" pitchFamily="34" charset="-128"/>
              </a:rPr>
              <a:t> ένας τύπος μονάδας μνήμης που περιέχει </a:t>
            </a:r>
            <a:r>
              <a:rPr kumimoji="0" lang="en-US" b="0" i="0" u="none" strike="noStrike" cap="none" normalizeH="0" baseline="0" dirty="0" smtClean="0">
                <a:ln>
                  <a:noFill/>
                </a:ln>
                <a:solidFill>
                  <a:srgbClr val="FFC000"/>
                </a:solidFill>
                <a:effectLst/>
                <a:latin typeface="Arial Unicode MS" panose="020B0604020202020204" pitchFamily="34" charset="-128"/>
              </a:rPr>
              <a:t>DRAM chips</a:t>
            </a:r>
            <a:r>
              <a:rPr kumimoji="0" lang="el-GR" b="0" i="0" u="none" strike="noStrike" cap="none" normalizeH="0" baseline="0" dirty="0" smtClean="0">
                <a:ln>
                  <a:noFill/>
                </a:ln>
                <a:solidFill>
                  <a:srgbClr val="FFC000"/>
                </a:solidFill>
                <a:effectLst/>
                <a:latin typeface="Arial Unicode MS" panose="020B0604020202020204" pitchFamily="34" charset="-128"/>
              </a:rPr>
              <a:t> και χρησιμοποι</a:t>
            </a:r>
            <a:r>
              <a:rPr lang="el-GR" dirty="0">
                <a:solidFill>
                  <a:srgbClr val="FFC000"/>
                </a:solidFill>
                <a:latin typeface="Arial Unicode MS" panose="020B0604020202020204" pitchFamily="34" charset="-128"/>
              </a:rPr>
              <a:t>ή</a:t>
            </a:r>
            <a:r>
              <a:rPr lang="el-GR" dirty="0" smtClean="0">
                <a:solidFill>
                  <a:srgbClr val="FFC000"/>
                </a:solidFill>
                <a:latin typeface="Arial Unicode MS" panose="020B0604020202020204" pitchFamily="34" charset="-128"/>
              </a:rPr>
              <a:t>θηκε</a:t>
            </a:r>
            <a:r>
              <a:rPr kumimoji="0" lang="el-GR" b="0" i="0" u="none" strike="noStrike" cap="none" normalizeH="0" baseline="0" dirty="0" smtClean="0">
                <a:ln>
                  <a:noFill/>
                </a:ln>
                <a:solidFill>
                  <a:srgbClr val="FFC000"/>
                </a:solidFill>
                <a:effectLst/>
                <a:latin typeface="Arial Unicode MS" panose="020B0604020202020204" pitchFamily="34" charset="-128"/>
              </a:rPr>
              <a:t> σε προσωπικούς υπολογιστές από τις αρχές της δεκαετίας του 1980 έως τις αρχές της δεκαετίας του 2000.</a:t>
            </a:r>
            <a:r>
              <a:rPr kumimoji="0" lang="el-GR" b="0" i="0" u="none" strike="noStrike" cap="none" normalizeH="0" baseline="0" dirty="0" smtClean="0">
                <a:ln>
                  <a:noFill/>
                </a:ln>
                <a:solidFill>
                  <a:srgbClr val="FFC000"/>
                </a:solidFill>
                <a:effectLst/>
              </a:rPr>
              <a:t> </a:t>
            </a:r>
            <a:endParaRPr kumimoji="0" lang="el-GR" b="0" i="0" u="none" strike="noStrike" cap="none" normalizeH="0" baseline="0" dirty="0" smtClean="0">
              <a:ln>
                <a:noFill/>
              </a:ln>
              <a:solidFill>
                <a:srgbClr val="FFC000"/>
              </a:solidFill>
              <a:effectLst/>
              <a:latin typeface="Arial" panose="020B0604020202020204" pitchFamily="34" charset="0"/>
            </a:endParaRPr>
          </a:p>
        </p:txBody>
      </p:sp>
      <p:sp>
        <p:nvSpPr>
          <p:cNvPr id="9" name="Rectangle 2"/>
          <p:cNvSpPr>
            <a:spLocks noChangeArrowheads="1"/>
          </p:cNvSpPr>
          <p:nvPr/>
        </p:nvSpPr>
        <p:spPr bwMode="auto">
          <a:xfrm>
            <a:off x="346" y="5531272"/>
            <a:ext cx="796255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l-GR" b="0" i="0" u="none" strike="noStrike" cap="none" normalizeH="0" baseline="0" dirty="0" smtClean="0">
                <a:ln>
                  <a:noFill/>
                </a:ln>
                <a:solidFill>
                  <a:schemeClr val="tx1"/>
                </a:solidFill>
                <a:effectLst/>
                <a:latin typeface="Arial Unicode MS" panose="020B0604020202020204" pitchFamily="34" charset="-128"/>
              </a:rPr>
              <a:t>Τα </a:t>
            </a:r>
            <a:r>
              <a:rPr kumimoji="0" lang="en-US" b="0" i="0" u="none" strike="noStrike" cap="none" normalizeH="0" baseline="0" dirty="0" smtClean="0">
                <a:ln>
                  <a:noFill/>
                </a:ln>
                <a:solidFill>
                  <a:schemeClr val="tx1"/>
                </a:solidFill>
                <a:effectLst/>
                <a:latin typeface="Arial Unicode MS" panose="020B0604020202020204" pitchFamily="34" charset="-128"/>
              </a:rPr>
              <a:t>SIMMs</a:t>
            </a:r>
            <a:r>
              <a:rPr kumimoji="0" lang="el-GR" b="0" i="0" u="none" strike="noStrike" cap="none" normalizeH="0" baseline="0" dirty="0" smtClean="0">
                <a:ln>
                  <a:noFill/>
                </a:ln>
                <a:solidFill>
                  <a:schemeClr val="tx1"/>
                </a:solidFill>
                <a:effectLst/>
                <a:latin typeface="Arial Unicode MS" panose="020B0604020202020204" pitchFamily="34" charset="-128"/>
              </a:rPr>
              <a:t> χρησιμοποιήθηκαν για εξοικονόμηση χώρου στη μητρική πλακέτα και διευκόλυνση της επέκτασης της μνήμης. Αντί να συνδέονται οκτώ ή εννέα μεμονωμένα </a:t>
            </a:r>
            <a:r>
              <a:rPr lang="en-US" dirty="0">
                <a:latin typeface="Arial Unicode MS" panose="020B0604020202020204" pitchFamily="34" charset="-128"/>
              </a:rPr>
              <a:t>DRAM chips</a:t>
            </a:r>
            <a:r>
              <a:rPr kumimoji="0" lang="el-GR" b="0" i="0" u="none" strike="noStrike" cap="none" normalizeH="0" baseline="0" dirty="0" smtClean="0">
                <a:ln>
                  <a:noFill/>
                </a:ln>
                <a:solidFill>
                  <a:schemeClr val="tx1"/>
                </a:solidFill>
                <a:effectLst/>
                <a:latin typeface="Arial Unicode MS" panose="020B0604020202020204" pitchFamily="34" charset="-128"/>
              </a:rPr>
              <a:t> τύπου DIP</a:t>
            </a:r>
            <a:r>
              <a:rPr kumimoji="0" lang="en-US" b="0" i="0" u="none" strike="noStrike" cap="none" normalizeH="0" baseline="0" dirty="0" smtClean="0">
                <a:ln>
                  <a:noFill/>
                </a:ln>
                <a:solidFill>
                  <a:schemeClr val="tx1"/>
                </a:solidFill>
                <a:effectLst/>
                <a:latin typeface="Arial Unicode MS" panose="020B0604020202020204" pitchFamily="34" charset="-128"/>
              </a:rPr>
              <a:t>/DIL (Dual </a:t>
            </a:r>
            <a:r>
              <a:rPr lang="en-US" dirty="0">
                <a:latin typeface="Arial Unicode MS" panose="020B0604020202020204" pitchFamily="34" charset="-128"/>
              </a:rPr>
              <a:t>I</a:t>
            </a:r>
            <a:r>
              <a:rPr kumimoji="0" lang="en-US" b="0" i="0" u="none" strike="noStrike" cap="none" normalizeH="0" baseline="0" dirty="0" smtClean="0">
                <a:ln>
                  <a:noFill/>
                </a:ln>
                <a:solidFill>
                  <a:schemeClr val="tx1"/>
                </a:solidFill>
                <a:effectLst/>
                <a:latin typeface="Arial Unicode MS" panose="020B0604020202020204" pitchFamily="34" charset="-128"/>
              </a:rPr>
              <a:t>n Package/Dual</a:t>
            </a:r>
            <a:r>
              <a:rPr kumimoji="0" lang="en-US" b="0" i="0" u="none" strike="noStrike" cap="none" normalizeH="0" dirty="0" smtClean="0">
                <a:ln>
                  <a:noFill/>
                </a:ln>
                <a:solidFill>
                  <a:schemeClr val="tx1"/>
                </a:solidFill>
                <a:effectLst/>
                <a:latin typeface="Arial Unicode MS" panose="020B0604020202020204" pitchFamily="34" charset="-128"/>
              </a:rPr>
              <a:t> In Line</a:t>
            </a:r>
            <a:r>
              <a:rPr kumimoji="0" lang="en-US" b="0" i="0" u="none" strike="noStrike" cap="none" normalizeH="0" baseline="0" dirty="0" smtClean="0">
                <a:ln>
                  <a:noFill/>
                </a:ln>
                <a:solidFill>
                  <a:schemeClr val="tx1"/>
                </a:solidFill>
                <a:effectLst/>
                <a:latin typeface="Arial Unicode MS" panose="020B0604020202020204" pitchFamily="34" charset="-128"/>
              </a:rPr>
              <a:t>)</a:t>
            </a:r>
            <a:r>
              <a:rPr kumimoji="0" lang="el-GR" b="0" i="0" u="none" strike="noStrike" cap="none" normalizeH="0" baseline="0" dirty="0" smtClean="0">
                <a:ln>
                  <a:noFill/>
                </a:ln>
                <a:solidFill>
                  <a:schemeClr val="tx1"/>
                </a:solidFill>
                <a:effectLst/>
                <a:latin typeface="Arial Unicode MS" panose="020B0604020202020204" pitchFamily="34" charset="-128"/>
              </a:rPr>
              <a:t>, χρειαζόταν μόνο ένα επιπλέον </a:t>
            </a:r>
            <a:r>
              <a:rPr kumimoji="0" lang="en-US" b="0" i="0" u="none" strike="noStrike" cap="none" normalizeH="0" baseline="0" dirty="0" smtClean="0">
                <a:ln>
                  <a:noFill/>
                </a:ln>
                <a:solidFill>
                  <a:schemeClr val="tx1"/>
                </a:solidFill>
                <a:effectLst/>
                <a:latin typeface="Arial Unicode MS" panose="020B0604020202020204" pitchFamily="34" charset="-128"/>
              </a:rPr>
              <a:t>SIMM</a:t>
            </a:r>
            <a:r>
              <a:rPr kumimoji="0" lang="el-GR" b="0" i="0" u="none" strike="noStrike" cap="none" normalizeH="0" baseline="0" dirty="0" smtClean="0">
                <a:ln>
                  <a:noFill/>
                </a:ln>
                <a:solidFill>
                  <a:schemeClr val="tx1"/>
                </a:solidFill>
                <a:effectLst/>
                <a:latin typeface="Arial Unicode MS" panose="020B0604020202020204" pitchFamily="34" charset="-128"/>
              </a:rPr>
              <a:t> για να αυξηθεί η μνήμη του υπολογιστή.</a:t>
            </a:r>
            <a:r>
              <a:rPr kumimoji="0" lang="el-GR" b="0" i="0" u="none" strike="noStrike" cap="none" normalizeH="0" baseline="0" dirty="0" smtClean="0">
                <a:ln>
                  <a:noFill/>
                </a:ln>
                <a:solidFill>
                  <a:schemeClr val="tx1"/>
                </a:solidFill>
                <a:effectLst/>
              </a:rPr>
              <a:t> </a:t>
            </a:r>
            <a:endParaRPr kumimoji="0" lang="el-GR" b="0" i="0" u="none" strike="noStrike" cap="none" normalizeH="0" baseline="0" dirty="0" smtClean="0">
              <a:ln>
                <a:noFill/>
              </a:ln>
              <a:solidFill>
                <a:schemeClr val="tx1"/>
              </a:solidFill>
              <a:effectLst/>
              <a:latin typeface="Arial" panose="020B0604020202020204" pitchFamily="34" charset="0"/>
            </a:endParaRPr>
          </a:p>
        </p:txBody>
      </p:sp>
      <p:sp>
        <p:nvSpPr>
          <p:cNvPr id="11" name="TextBox 10"/>
          <p:cNvSpPr txBox="1"/>
          <p:nvPr/>
        </p:nvSpPr>
        <p:spPr>
          <a:xfrm>
            <a:off x="-28861" y="1554155"/>
            <a:ext cx="4827399" cy="923330"/>
          </a:xfrm>
          <a:prstGeom prst="rect">
            <a:avLst/>
          </a:prstGeom>
          <a:noFill/>
        </p:spPr>
        <p:txBody>
          <a:bodyPr wrap="square" rtlCol="0">
            <a:spAutoFit/>
          </a:bodyPr>
          <a:lstStyle/>
          <a:p>
            <a:r>
              <a:rPr lang="el-GR" dirty="0" smtClean="0">
                <a:solidFill>
                  <a:srgbClr val="FFFF00"/>
                </a:solidFill>
              </a:rPr>
              <a:t>Τα </a:t>
            </a:r>
            <a:r>
              <a:rPr lang="en-US" dirty="0" smtClean="0">
                <a:solidFill>
                  <a:srgbClr val="FFFF00"/>
                </a:solidFill>
              </a:rPr>
              <a:t>pins </a:t>
            </a:r>
            <a:r>
              <a:rPr lang="el-GR" dirty="0" smtClean="0">
                <a:solidFill>
                  <a:srgbClr val="FFFF00"/>
                </a:solidFill>
              </a:rPr>
              <a:t>και από τις δύο πλευρές του τυπωμένου κυκλώματος είναι </a:t>
            </a:r>
            <a:r>
              <a:rPr lang="el-GR" u="sng" dirty="0" smtClean="0">
                <a:solidFill>
                  <a:srgbClr val="FFFF00"/>
                </a:solidFill>
              </a:rPr>
              <a:t>ηλεκτρικώς συνδεδεμένα</a:t>
            </a:r>
            <a:r>
              <a:rPr lang="el-GR" dirty="0" smtClean="0">
                <a:solidFill>
                  <a:srgbClr val="FFFF00"/>
                </a:solidFill>
              </a:rPr>
              <a:t>.</a:t>
            </a:r>
            <a:endParaRPr lang="el-GR" dirty="0">
              <a:solidFill>
                <a:srgbClr val="FFFF00"/>
              </a:solidFill>
            </a:endParaRPr>
          </a:p>
        </p:txBody>
      </p:sp>
      <p:sp>
        <p:nvSpPr>
          <p:cNvPr id="12" name="TextBox 11"/>
          <p:cNvSpPr txBox="1"/>
          <p:nvPr/>
        </p:nvSpPr>
        <p:spPr>
          <a:xfrm>
            <a:off x="6087302" y="1692654"/>
            <a:ext cx="4847487" cy="646331"/>
          </a:xfrm>
          <a:prstGeom prst="rect">
            <a:avLst/>
          </a:prstGeom>
          <a:noFill/>
        </p:spPr>
        <p:txBody>
          <a:bodyPr wrap="square" rtlCol="0">
            <a:spAutoFit/>
          </a:bodyPr>
          <a:lstStyle/>
          <a:p>
            <a:r>
              <a:rPr lang="el-GR" dirty="0" smtClean="0">
                <a:solidFill>
                  <a:srgbClr val="FFFF00"/>
                </a:solidFill>
              </a:rPr>
              <a:t>Τα </a:t>
            </a:r>
            <a:r>
              <a:rPr lang="en-US" dirty="0" smtClean="0">
                <a:solidFill>
                  <a:srgbClr val="FFFF00"/>
                </a:solidFill>
              </a:rPr>
              <a:t>pins</a:t>
            </a:r>
            <a:r>
              <a:rPr lang="el-GR" dirty="0" smtClean="0">
                <a:solidFill>
                  <a:srgbClr val="FFFF00"/>
                </a:solidFill>
              </a:rPr>
              <a:t> στις δύο πλευρές του τυπωμένου κυκλώματος είναι </a:t>
            </a:r>
            <a:r>
              <a:rPr lang="el-GR" u="sng" dirty="0" smtClean="0">
                <a:solidFill>
                  <a:srgbClr val="FFFF00"/>
                </a:solidFill>
              </a:rPr>
              <a:t>ηλεκτρικώς ανεξάρτητα</a:t>
            </a:r>
            <a:r>
              <a:rPr lang="el-GR" dirty="0" smtClean="0">
                <a:solidFill>
                  <a:srgbClr val="FFFF00"/>
                </a:solidFill>
              </a:rPr>
              <a:t>.</a:t>
            </a:r>
            <a:endParaRPr lang="el-GR" dirty="0">
              <a:solidFill>
                <a:srgbClr val="FFFF00"/>
              </a:solidFill>
            </a:endParaRPr>
          </a:p>
        </p:txBody>
      </p:sp>
    </p:spTree>
    <p:extLst>
      <p:ext uri="{BB962C8B-B14F-4D97-AF65-F5344CB8AC3E}">
        <p14:creationId xmlns:p14="http://schemas.microsoft.com/office/powerpoint/2010/main" val="214235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000"/>
                            </p:stCondLst>
                            <p:childTnLst>
                              <p:par>
                                <p:cTn id="11" presetID="2" presetClass="entr" presetSubtype="4" fill="hold" nodeType="afterEffect">
                                  <p:stCondLst>
                                    <p:cond delay="2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4500"/>
                            </p:stCondLst>
                            <p:childTnLst>
                              <p:par>
                                <p:cTn id="16" presetID="1" presetClass="entr" presetSubtype="0" fill="hold" grpId="0" nodeType="afterEffect">
                                  <p:stCondLst>
                                    <p:cond delay="150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6000"/>
                            </p:stCondLst>
                            <p:childTnLst>
                              <p:par>
                                <p:cTn id="19" presetID="1" presetClass="entr" presetSubtype="0" fill="hold" grpId="0" nodeType="afterEffect">
                                  <p:stCondLst>
                                    <p:cond delay="600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200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2000"/>
                            </p:stCondLst>
                            <p:childTnLst>
                              <p:par>
                                <p:cTn id="29" presetID="2" presetClass="entr" presetSubtype="4" fill="hold" nodeType="afterEffect">
                                  <p:stCondLst>
                                    <p:cond delay="2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1886" y="182370"/>
            <a:ext cx="11408228" cy="1022108"/>
          </a:xfrm>
          <a:ln>
            <a:noFill/>
          </a:ln>
          <a:effectLst/>
        </p:spPr>
        <p:txBody>
          <a:bodyPr>
            <a:normAutofit fontScale="90000"/>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a:t>
            </a:r>
            <a:r>
              <a:rPr lang="en-US" sz="54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synchronous </a:t>
            </a:r>
            <a:r>
              <a:rPr lang="en-US" sz="5400" cap="none"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vs</a:t>
            </a:r>
            <a:r>
              <a:rPr lang="en-US" sz="54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Synchronous</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TextBox 2"/>
          <p:cNvSpPr txBox="1"/>
          <p:nvPr/>
        </p:nvSpPr>
        <p:spPr>
          <a:xfrm>
            <a:off x="0" y="1206669"/>
            <a:ext cx="7566212" cy="1015663"/>
          </a:xfrm>
          <a:prstGeom prst="rect">
            <a:avLst/>
          </a:prstGeom>
          <a:noFill/>
        </p:spPr>
        <p:txBody>
          <a:bodyPr wrap="square" rtlCol="0">
            <a:spAutoFit/>
          </a:bodyPr>
          <a:lstStyle/>
          <a:p>
            <a:pPr algn="just"/>
            <a:r>
              <a:rPr lang="el-GR" sz="2000" dirty="0" smtClean="0"/>
              <a:t>Η εσωτερική λειτουργία των  ψηφιακών συστημάτων βασίζεται σ΄ ένα </a:t>
            </a:r>
            <a:r>
              <a:rPr lang="en-US" sz="2000" dirty="0" smtClean="0"/>
              <a:t>clock </a:t>
            </a:r>
            <a:r>
              <a:rPr lang="el-GR" sz="2000" dirty="0" smtClean="0"/>
              <a:t>που παράγει διάφορα σήματα χρονισμού που συντονίζουν  τα υποσυστήματα μεταξύ τους.</a:t>
            </a:r>
            <a:endParaRPr lang="el-GR" sz="2000"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975" y="1204478"/>
            <a:ext cx="2486908" cy="1082537"/>
          </a:xfrm>
          <a:prstGeom prst="rect">
            <a:avLst/>
          </a:prstGeom>
        </p:spPr>
      </p:pic>
      <p:sp>
        <p:nvSpPr>
          <p:cNvPr id="5" name="TextBox 4"/>
          <p:cNvSpPr txBox="1"/>
          <p:nvPr/>
        </p:nvSpPr>
        <p:spPr>
          <a:xfrm>
            <a:off x="0" y="2447070"/>
            <a:ext cx="12129247" cy="923330"/>
          </a:xfrm>
          <a:prstGeom prst="rect">
            <a:avLst/>
          </a:prstGeom>
          <a:noFill/>
        </p:spPr>
        <p:txBody>
          <a:bodyPr wrap="square" rtlCol="0">
            <a:spAutoFit/>
          </a:bodyPr>
          <a:lstStyle/>
          <a:p>
            <a:pPr algn="just"/>
            <a:r>
              <a:rPr lang="el-GR" dirty="0" smtClean="0">
                <a:solidFill>
                  <a:schemeClr val="accent4">
                    <a:lumMod val="40000"/>
                    <a:lumOff val="60000"/>
                  </a:schemeClr>
                </a:solidFill>
              </a:rPr>
              <a:t>Εάν πρέπει να επικοινωνήσουν μεταξύ τους, δύο ψηφιακά συστήματα των οποίων τα </a:t>
            </a:r>
            <a:r>
              <a:rPr lang="en-US" dirty="0" smtClean="0">
                <a:solidFill>
                  <a:schemeClr val="accent4">
                    <a:lumMod val="40000"/>
                    <a:lumOff val="60000"/>
                  </a:schemeClr>
                </a:solidFill>
              </a:rPr>
              <a:t>clocks </a:t>
            </a:r>
            <a:r>
              <a:rPr lang="el-GR" b="1" u="sng" dirty="0" smtClean="0">
                <a:solidFill>
                  <a:schemeClr val="accent4">
                    <a:lumMod val="40000"/>
                    <a:lumOff val="60000"/>
                  </a:schemeClr>
                </a:solidFill>
              </a:rPr>
              <a:t>δεν είναι </a:t>
            </a:r>
            <a:r>
              <a:rPr lang="el-GR" dirty="0" smtClean="0">
                <a:solidFill>
                  <a:schemeClr val="accent4">
                    <a:lumMod val="40000"/>
                    <a:lumOff val="60000"/>
                  </a:schemeClr>
                </a:solidFill>
              </a:rPr>
              <a:t>συγχρονισμένα  η διαμεταγωγή των δεδομένων γίνεται με τη χρήση σημάτων ελέγχου </a:t>
            </a:r>
            <a:r>
              <a:rPr lang="en-US" dirty="0" smtClean="0">
                <a:solidFill>
                  <a:schemeClr val="accent4">
                    <a:lumMod val="40000"/>
                    <a:lumOff val="60000"/>
                  </a:schemeClr>
                </a:solidFill>
              </a:rPr>
              <a:t>(strobe)</a:t>
            </a:r>
            <a:r>
              <a:rPr lang="el-GR" dirty="0" smtClean="0">
                <a:solidFill>
                  <a:schemeClr val="accent4">
                    <a:lumMod val="40000"/>
                    <a:lumOff val="60000"/>
                  </a:schemeClr>
                </a:solidFill>
              </a:rPr>
              <a:t>, «παραθύρων χρονισμού», </a:t>
            </a:r>
            <a:r>
              <a:rPr lang="en-US" dirty="0" smtClean="0">
                <a:solidFill>
                  <a:schemeClr val="accent4">
                    <a:lumMod val="40000"/>
                    <a:lumOff val="60000"/>
                  </a:schemeClr>
                </a:solidFill>
              </a:rPr>
              <a:t>start/stop bits, </a:t>
            </a:r>
            <a:r>
              <a:rPr lang="el-GR" dirty="0" smtClean="0">
                <a:solidFill>
                  <a:schemeClr val="accent4">
                    <a:lumMod val="40000"/>
                    <a:lumOff val="60000"/>
                  </a:schemeClr>
                </a:solidFill>
              </a:rPr>
              <a:t>κλπ. (Δεν υπάρχει σήμα </a:t>
            </a:r>
            <a:r>
              <a:rPr lang="en-US" dirty="0">
                <a:solidFill>
                  <a:schemeClr val="accent4">
                    <a:lumMod val="40000"/>
                    <a:lumOff val="60000"/>
                  </a:schemeClr>
                </a:solidFill>
              </a:rPr>
              <a:t>clock </a:t>
            </a:r>
            <a:r>
              <a:rPr lang="el-GR" dirty="0">
                <a:solidFill>
                  <a:schemeClr val="accent4">
                    <a:lumMod val="40000"/>
                    <a:lumOff val="60000"/>
                  </a:schemeClr>
                </a:solidFill>
              </a:rPr>
              <a:t> </a:t>
            </a:r>
            <a:r>
              <a:rPr lang="el-GR" dirty="0" smtClean="0">
                <a:solidFill>
                  <a:schemeClr val="accent4">
                    <a:lumMod val="40000"/>
                    <a:lumOff val="60000"/>
                  </a:schemeClr>
                </a:solidFill>
              </a:rPr>
              <a:t>στον διάδρομο </a:t>
            </a:r>
            <a:r>
              <a:rPr lang="el-GR" dirty="0">
                <a:solidFill>
                  <a:schemeClr val="accent4">
                    <a:lumMod val="40000"/>
                    <a:lumOff val="60000"/>
                  </a:schemeClr>
                </a:solidFill>
              </a:rPr>
              <a:t>επικοινωνίας</a:t>
            </a:r>
            <a:r>
              <a:rPr lang="el-GR" dirty="0" smtClean="0">
                <a:solidFill>
                  <a:schemeClr val="accent4">
                    <a:lumMod val="40000"/>
                    <a:lumOff val="60000"/>
                  </a:schemeClr>
                </a:solidFill>
              </a:rPr>
              <a:t>.) </a:t>
            </a:r>
            <a:endParaRPr lang="el-GR" dirty="0">
              <a:solidFill>
                <a:schemeClr val="accent4">
                  <a:lumMod val="40000"/>
                  <a:lumOff val="60000"/>
                </a:schemeClr>
              </a:solidFill>
            </a:endParaRPr>
          </a:p>
        </p:txBody>
      </p:sp>
      <p:sp>
        <p:nvSpPr>
          <p:cNvPr id="6" name="Ορθογώνιο 5"/>
          <p:cNvSpPr/>
          <p:nvPr/>
        </p:nvSpPr>
        <p:spPr>
          <a:xfrm>
            <a:off x="3405300" y="3595138"/>
            <a:ext cx="6686446" cy="400110"/>
          </a:xfrm>
          <a:prstGeom prst="rect">
            <a:avLst/>
          </a:prstGeom>
        </p:spPr>
        <p:txBody>
          <a:bodyPr wrap="none">
            <a:spAutoFit/>
          </a:bodyPr>
          <a:lstStyle/>
          <a:p>
            <a:r>
              <a:rPr lang="el-GR" sz="2000" b="1" dirty="0" smtClean="0">
                <a:solidFill>
                  <a:srgbClr val="FFC000"/>
                </a:solidFill>
              </a:rPr>
              <a:t>Ασύγχρονη </a:t>
            </a:r>
            <a:r>
              <a:rPr lang="el-GR" sz="2000" b="1" dirty="0">
                <a:solidFill>
                  <a:srgbClr val="FFC000"/>
                </a:solidFill>
              </a:rPr>
              <a:t>επικοινωνία. </a:t>
            </a:r>
            <a:r>
              <a:rPr lang="el-GR" sz="2000" b="1" dirty="0" smtClean="0">
                <a:solidFill>
                  <a:srgbClr val="FFC000"/>
                </a:solidFill>
              </a:rPr>
              <a:t>Σχετικώς αργή επικοινωνία.</a:t>
            </a:r>
            <a:endParaRPr lang="el-GR" sz="2000" b="1" dirty="0">
              <a:solidFill>
                <a:srgbClr val="FFC000"/>
              </a:solidFill>
            </a:endParaRPr>
          </a:p>
        </p:txBody>
      </p:sp>
      <p:sp>
        <p:nvSpPr>
          <p:cNvPr id="7" name="Ορθογώνιο 6"/>
          <p:cNvSpPr/>
          <p:nvPr/>
        </p:nvSpPr>
        <p:spPr>
          <a:xfrm>
            <a:off x="0" y="4219986"/>
            <a:ext cx="12061096" cy="923330"/>
          </a:xfrm>
          <a:prstGeom prst="rect">
            <a:avLst/>
          </a:prstGeom>
        </p:spPr>
        <p:txBody>
          <a:bodyPr wrap="square">
            <a:spAutoFit/>
          </a:bodyPr>
          <a:lstStyle/>
          <a:p>
            <a:pPr algn="just"/>
            <a:r>
              <a:rPr lang="el-GR" dirty="0">
                <a:solidFill>
                  <a:schemeClr val="accent5">
                    <a:lumMod val="40000"/>
                    <a:lumOff val="60000"/>
                  </a:schemeClr>
                </a:solidFill>
              </a:rPr>
              <a:t>Εάν πρέπει να επικοινωνήσουν μεταξύ τους, δύο ψηφιακά συστήματα των οποίων τα </a:t>
            </a:r>
            <a:r>
              <a:rPr lang="en-US" dirty="0">
                <a:solidFill>
                  <a:schemeClr val="accent5">
                    <a:lumMod val="40000"/>
                    <a:lumOff val="60000"/>
                  </a:schemeClr>
                </a:solidFill>
              </a:rPr>
              <a:t>clocks </a:t>
            </a:r>
            <a:r>
              <a:rPr lang="el-GR" b="1" u="sng" dirty="0" smtClean="0">
                <a:solidFill>
                  <a:schemeClr val="accent5">
                    <a:lumMod val="40000"/>
                    <a:lumOff val="60000"/>
                  </a:schemeClr>
                </a:solidFill>
              </a:rPr>
              <a:t>είναι</a:t>
            </a:r>
            <a:r>
              <a:rPr lang="el-GR" dirty="0" smtClean="0">
                <a:solidFill>
                  <a:schemeClr val="accent5">
                    <a:lumMod val="40000"/>
                    <a:lumOff val="60000"/>
                  </a:schemeClr>
                </a:solidFill>
              </a:rPr>
              <a:t> </a:t>
            </a:r>
            <a:r>
              <a:rPr lang="el-GR" dirty="0">
                <a:solidFill>
                  <a:schemeClr val="accent5">
                    <a:lumMod val="40000"/>
                    <a:lumOff val="60000"/>
                  </a:schemeClr>
                </a:solidFill>
              </a:rPr>
              <a:t>συγχρονισμένα  η διαμεταγωγή των δεδομένων γίνεται </a:t>
            </a:r>
            <a:r>
              <a:rPr lang="el-GR" dirty="0" smtClean="0">
                <a:solidFill>
                  <a:schemeClr val="accent5">
                    <a:lumMod val="40000"/>
                    <a:lumOff val="60000"/>
                  </a:schemeClr>
                </a:solidFill>
              </a:rPr>
              <a:t>υπό τον αυστηρό έλεγχο του </a:t>
            </a:r>
            <a:r>
              <a:rPr lang="en-US" dirty="0" smtClean="0">
                <a:solidFill>
                  <a:schemeClr val="accent5">
                    <a:lumMod val="40000"/>
                    <a:lumOff val="60000"/>
                  </a:schemeClr>
                </a:solidFill>
              </a:rPr>
              <a:t>clock </a:t>
            </a:r>
            <a:r>
              <a:rPr lang="el-GR" dirty="0" smtClean="0">
                <a:solidFill>
                  <a:schemeClr val="accent5">
                    <a:lumMod val="40000"/>
                    <a:lumOff val="60000"/>
                  </a:schemeClr>
                </a:solidFill>
              </a:rPr>
              <a:t> του διαδρόμου επικοινωνίας.  </a:t>
            </a:r>
          </a:p>
        </p:txBody>
      </p:sp>
      <p:sp>
        <p:nvSpPr>
          <p:cNvPr id="8" name="Ορθογώνιο 7"/>
          <p:cNvSpPr/>
          <p:nvPr/>
        </p:nvSpPr>
        <p:spPr>
          <a:xfrm>
            <a:off x="3251621" y="6239122"/>
            <a:ext cx="6922088" cy="400110"/>
          </a:xfrm>
          <a:prstGeom prst="rect">
            <a:avLst/>
          </a:prstGeom>
        </p:spPr>
        <p:txBody>
          <a:bodyPr wrap="none">
            <a:spAutoFit/>
          </a:bodyPr>
          <a:lstStyle/>
          <a:p>
            <a:r>
              <a:rPr lang="el-GR" sz="2000" b="1" dirty="0" smtClean="0">
                <a:solidFill>
                  <a:srgbClr val="FFFF00"/>
                </a:solidFill>
              </a:rPr>
              <a:t>Σύγχρονη </a:t>
            </a:r>
            <a:r>
              <a:rPr lang="el-GR" sz="2000" b="1" dirty="0">
                <a:solidFill>
                  <a:srgbClr val="FFFF00"/>
                </a:solidFill>
              </a:rPr>
              <a:t>επικοινωνία. </a:t>
            </a:r>
            <a:r>
              <a:rPr lang="el-GR" sz="2000" b="1" dirty="0" smtClean="0">
                <a:solidFill>
                  <a:srgbClr val="FFFF00"/>
                </a:solidFill>
              </a:rPr>
              <a:t>Σχετικώς ταχύτερη επικοινωνία.</a:t>
            </a:r>
            <a:endParaRPr lang="el-GR" sz="2000" b="1" dirty="0">
              <a:solidFill>
                <a:srgbClr val="FFFF00"/>
              </a:solidFill>
            </a:endParaRPr>
          </a:p>
        </p:txBody>
      </p:sp>
      <p:sp>
        <p:nvSpPr>
          <p:cNvPr id="9" name="Ορθογώνιο 8"/>
          <p:cNvSpPr/>
          <p:nvPr/>
        </p:nvSpPr>
        <p:spPr>
          <a:xfrm>
            <a:off x="0" y="5368054"/>
            <a:ext cx="12123849" cy="646331"/>
          </a:xfrm>
          <a:prstGeom prst="rect">
            <a:avLst/>
          </a:prstGeom>
        </p:spPr>
        <p:txBody>
          <a:bodyPr wrap="square">
            <a:spAutoFit/>
          </a:bodyPr>
          <a:lstStyle/>
          <a:p>
            <a:pPr algn="just"/>
            <a:r>
              <a:rPr lang="el-GR" dirty="0">
                <a:solidFill>
                  <a:schemeClr val="accent3">
                    <a:lumMod val="60000"/>
                    <a:lumOff val="40000"/>
                  </a:schemeClr>
                </a:solidFill>
              </a:rPr>
              <a:t>Τα συγχρονισμένα </a:t>
            </a:r>
            <a:r>
              <a:rPr lang="en-US" dirty="0">
                <a:solidFill>
                  <a:schemeClr val="accent3">
                    <a:lumMod val="60000"/>
                    <a:lumOff val="40000"/>
                  </a:schemeClr>
                </a:solidFill>
              </a:rPr>
              <a:t>clocks </a:t>
            </a:r>
            <a:r>
              <a:rPr lang="el-GR" dirty="0">
                <a:solidFill>
                  <a:schemeClr val="accent3">
                    <a:lumMod val="60000"/>
                    <a:lumOff val="40000"/>
                  </a:schemeClr>
                </a:solidFill>
              </a:rPr>
              <a:t> δεν σημαίνει ότι </a:t>
            </a:r>
            <a:r>
              <a:rPr lang="el-GR" dirty="0" smtClean="0">
                <a:solidFill>
                  <a:schemeClr val="accent3">
                    <a:lumMod val="60000"/>
                    <a:lumOff val="40000"/>
                  </a:schemeClr>
                </a:solidFill>
              </a:rPr>
              <a:t>«τρέχουν» </a:t>
            </a:r>
            <a:r>
              <a:rPr lang="el-GR" dirty="0">
                <a:solidFill>
                  <a:schemeClr val="accent3">
                    <a:lumMod val="60000"/>
                    <a:lumOff val="40000"/>
                  </a:schemeClr>
                </a:solidFill>
              </a:rPr>
              <a:t>με την ίδια «ταχύτητα», το ένα μπορεί να είναι </a:t>
            </a:r>
            <a:r>
              <a:rPr lang="el-GR" dirty="0" smtClean="0">
                <a:solidFill>
                  <a:schemeClr val="accent3">
                    <a:lumMod val="60000"/>
                    <a:lumOff val="40000"/>
                  </a:schemeClr>
                </a:solidFill>
              </a:rPr>
              <a:t>ακέραιο πολλαπλάσιο </a:t>
            </a:r>
            <a:r>
              <a:rPr lang="el-GR" dirty="0">
                <a:solidFill>
                  <a:schemeClr val="accent3">
                    <a:lumMod val="60000"/>
                    <a:lumOff val="40000"/>
                  </a:schemeClr>
                </a:solidFill>
              </a:rPr>
              <a:t>του άλλου, πρέπει όμως οι παραγόμενες </a:t>
            </a:r>
            <a:r>
              <a:rPr lang="el-GR" dirty="0" err="1">
                <a:solidFill>
                  <a:schemeClr val="accent3">
                    <a:lumMod val="60000"/>
                    <a:lumOff val="40000"/>
                  </a:schemeClr>
                </a:solidFill>
              </a:rPr>
              <a:t>παλμοσειρές</a:t>
            </a:r>
            <a:r>
              <a:rPr lang="el-GR" dirty="0">
                <a:solidFill>
                  <a:schemeClr val="accent3">
                    <a:lumMod val="60000"/>
                    <a:lumOff val="40000"/>
                  </a:schemeClr>
                </a:solidFill>
              </a:rPr>
              <a:t> τους να είναι εν φάση. </a:t>
            </a:r>
          </a:p>
        </p:txBody>
      </p:sp>
    </p:spTree>
    <p:extLst>
      <p:ext uri="{BB962C8B-B14F-4D97-AF65-F5344CB8AC3E}">
        <p14:creationId xmlns:p14="http://schemas.microsoft.com/office/powerpoint/2010/main" val="410226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2" presetClass="entr" presetSubtype="4"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par>
                          <p:cTn id="12" fill="hold">
                            <p:stCondLst>
                              <p:cond delay="3000"/>
                            </p:stCondLst>
                            <p:childTnLst>
                              <p:par>
                                <p:cTn id="13" presetID="1" presetClass="entr" presetSubtype="0" fill="hold" grpId="0" nodeType="afterEffect">
                                  <p:stCondLst>
                                    <p:cond delay="500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8000"/>
                            </p:stCondLst>
                            <p:childTnLst>
                              <p:par>
                                <p:cTn id="16" presetID="1" presetClass="entr" presetSubtype="0" fill="hold" grpId="0" nodeType="afterEffect">
                                  <p:stCondLst>
                                    <p:cond delay="7000"/>
                                  </p:stCondLst>
                                  <p:childTnLst>
                                    <p:set>
                                      <p:cBhvr>
                                        <p:cTn id="17" dur="1" fill="hold">
                                          <p:stCondLst>
                                            <p:cond delay="0"/>
                                          </p:stCondLst>
                                        </p:cTn>
                                        <p:tgtEl>
                                          <p:spTgt spid="6"/>
                                        </p:tgtEl>
                                        <p:attrNameLst>
                                          <p:attrName>style.visibility</p:attrName>
                                        </p:attrNameLst>
                                      </p:cBhvr>
                                      <p:to>
                                        <p:strVal val="visible"/>
                                      </p:to>
                                    </p:set>
                                  </p:childTnLst>
                                </p:cTn>
                              </p:par>
                            </p:childTnLst>
                          </p:cTn>
                        </p:par>
                        <p:par>
                          <p:cTn id="18" fill="hold">
                            <p:stCondLst>
                              <p:cond delay="15000"/>
                            </p:stCondLst>
                            <p:childTnLst>
                              <p:par>
                                <p:cTn id="19" presetID="1" presetClass="entr" presetSubtype="0" fill="hold" grpId="0" nodeType="afterEffect">
                                  <p:stCondLst>
                                    <p:cond delay="200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p:stCondLst>
                              <p:cond delay="17000"/>
                            </p:stCondLst>
                            <p:childTnLst>
                              <p:par>
                                <p:cTn id="22" presetID="1" presetClass="entr" presetSubtype="0" fill="hold" grpId="0" nodeType="afterEffect">
                                  <p:stCondLst>
                                    <p:cond delay="600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23000"/>
                            </p:stCondLst>
                            <p:childTnLst>
                              <p:par>
                                <p:cTn id="25" presetID="1" presetClass="entr" presetSubtype="0" fill="hold" grpId="0" nodeType="afterEffect">
                                  <p:stCondLst>
                                    <p:cond delay="500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28000"/>
                            </p:stCondLst>
                            <p:childTnLst>
                              <p:par>
                                <p:cTn id="28" presetID="26" presetClass="emph" presetSubtype="0" fill="hold" grpId="1" nodeType="afterEffect">
                                  <p:stCondLst>
                                    <p:cond delay="50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par>
                          <p:cTn id="31" fill="hold">
                            <p:stCondLst>
                              <p:cond delay="29000"/>
                            </p:stCondLst>
                            <p:childTnLst>
                              <p:par>
                                <p:cTn id="32" presetID="26" presetClass="emph" presetSubtype="0" fill="hold" grpId="1" nodeType="afterEffect">
                                  <p:stCondLst>
                                    <p:cond delay="500"/>
                                  </p:stCondLst>
                                  <p:childTnLst>
                                    <p:animEffect transition="out" filter="fade">
                                      <p:cBhvr>
                                        <p:cTn id="33" dur="500" tmFilter="0, 0; .2, .5; .8, .5; 1, 0"/>
                                        <p:tgtEl>
                                          <p:spTgt spid="8"/>
                                        </p:tgtEl>
                                      </p:cBhvr>
                                    </p:animEffect>
                                    <p:animScale>
                                      <p:cBhvr>
                                        <p:cTn id="34"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6" grpId="1"/>
      <p:bldP spid="7" grpId="0"/>
      <p:bldP spid="8" grpId="0"/>
      <p:bldP spid="8" grpId="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txBox="1">
            <a:spLocks/>
          </p:cNvSpPr>
          <p:nvPr/>
        </p:nvSpPr>
        <p:spPr>
          <a:xfrm>
            <a:off x="391886" y="182370"/>
            <a:ext cx="11408228" cy="1022108"/>
          </a:xfrm>
          <a:prstGeom prst="rect">
            <a:avLst/>
          </a:prstGeom>
          <a:ln>
            <a:noFill/>
          </a:ln>
          <a:effectLst/>
        </p:spPr>
        <p:txBody>
          <a:bodyPr vert="horz" lIns="91440" tIns="45720" rIns="91440" bIns="45720" rtlCol="0" anchor="ctr">
            <a:normAutofit fontScale="9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a:t>
            </a:r>
            <a:r>
              <a:rPr lang="en-US" sz="54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synchronous </a:t>
            </a:r>
            <a:r>
              <a:rPr lang="en-US" sz="5400" cap="none"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vs</a:t>
            </a:r>
            <a:r>
              <a:rPr lang="en-US" sz="54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Synchronous</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6" name="TextBox 5"/>
          <p:cNvSpPr txBox="1"/>
          <p:nvPr/>
        </p:nvSpPr>
        <p:spPr>
          <a:xfrm>
            <a:off x="537427" y="1189043"/>
            <a:ext cx="11117146" cy="400110"/>
          </a:xfrm>
          <a:prstGeom prst="rect">
            <a:avLst/>
          </a:prstGeom>
          <a:noFill/>
        </p:spPr>
        <p:txBody>
          <a:bodyPr wrap="none" rtlCol="0">
            <a:spAutoFit/>
          </a:bodyPr>
          <a:lstStyle/>
          <a:p>
            <a:r>
              <a:rPr lang="el-GR" sz="2000" b="1" dirty="0" smtClean="0">
                <a:solidFill>
                  <a:srgbClr val="FFC000"/>
                </a:solidFill>
              </a:rPr>
              <a:t>Μέχρι το 2000 περίπου η επικοινωνία της </a:t>
            </a:r>
            <a:r>
              <a:rPr lang="en-US" sz="2000" b="1" dirty="0" smtClean="0">
                <a:solidFill>
                  <a:srgbClr val="FFC000"/>
                </a:solidFill>
              </a:rPr>
              <a:t>CPU </a:t>
            </a:r>
            <a:r>
              <a:rPr lang="el-GR" sz="2000" b="1" dirty="0" smtClean="0">
                <a:solidFill>
                  <a:srgbClr val="FFC000"/>
                </a:solidFill>
              </a:rPr>
              <a:t>με την </a:t>
            </a:r>
            <a:r>
              <a:rPr lang="en-US" sz="2000" b="1" dirty="0" smtClean="0">
                <a:solidFill>
                  <a:srgbClr val="FFC000"/>
                </a:solidFill>
              </a:rPr>
              <a:t>DRAM </a:t>
            </a:r>
            <a:r>
              <a:rPr lang="el-GR" sz="2000" b="1" dirty="0" smtClean="0">
                <a:solidFill>
                  <a:srgbClr val="FFC000"/>
                </a:solidFill>
              </a:rPr>
              <a:t>γινόταν με ασύγχρονο τρόπο.</a:t>
            </a:r>
            <a:endParaRPr lang="el-GR" sz="2000" b="1" dirty="0">
              <a:solidFill>
                <a:srgbClr val="FFC000"/>
              </a:solidFill>
            </a:endParaRPr>
          </a:p>
        </p:txBody>
      </p:sp>
      <p:sp>
        <p:nvSpPr>
          <p:cNvPr id="7" name="TextBox 6"/>
          <p:cNvSpPr txBox="1"/>
          <p:nvPr/>
        </p:nvSpPr>
        <p:spPr>
          <a:xfrm>
            <a:off x="157163" y="1765018"/>
            <a:ext cx="11877675" cy="707886"/>
          </a:xfrm>
          <a:prstGeom prst="rect">
            <a:avLst/>
          </a:prstGeom>
          <a:noFill/>
        </p:spPr>
        <p:txBody>
          <a:bodyPr wrap="square" rtlCol="0">
            <a:spAutoFit/>
          </a:bodyPr>
          <a:lstStyle/>
          <a:p>
            <a:r>
              <a:rPr lang="el-GR" sz="2000" b="1" dirty="0" smtClean="0">
                <a:solidFill>
                  <a:srgbClr val="FFFF00"/>
                </a:solidFill>
              </a:rPr>
              <a:t>Από τότε η επικοινωνία της </a:t>
            </a:r>
            <a:r>
              <a:rPr lang="en-US" sz="2000" b="1" dirty="0" smtClean="0">
                <a:solidFill>
                  <a:srgbClr val="FFFF00"/>
                </a:solidFill>
              </a:rPr>
              <a:t>CPU </a:t>
            </a:r>
            <a:r>
              <a:rPr lang="el-GR" sz="2000" b="1" dirty="0" smtClean="0">
                <a:solidFill>
                  <a:srgbClr val="FFFF00"/>
                </a:solidFill>
              </a:rPr>
              <a:t>με την </a:t>
            </a:r>
            <a:r>
              <a:rPr lang="en-US" sz="2000" b="1" dirty="0" smtClean="0">
                <a:solidFill>
                  <a:srgbClr val="FFFF00"/>
                </a:solidFill>
              </a:rPr>
              <a:t>DRAM </a:t>
            </a:r>
            <a:r>
              <a:rPr lang="el-GR" sz="2000" b="1" dirty="0" smtClean="0">
                <a:solidFill>
                  <a:srgbClr val="FFFF00"/>
                </a:solidFill>
              </a:rPr>
              <a:t>με γίνεται με σύγχρονο τρόπο και πλέον έχουμε τη </a:t>
            </a:r>
            <a:r>
              <a:rPr lang="en-US" sz="2000" b="1" dirty="0" smtClean="0">
                <a:solidFill>
                  <a:srgbClr val="FFFF00"/>
                </a:solidFill>
              </a:rPr>
              <a:t>Synchronous DRAM (SDRAM)</a:t>
            </a:r>
            <a:r>
              <a:rPr lang="el-GR" sz="2000" b="1" dirty="0" smtClean="0">
                <a:solidFill>
                  <a:srgbClr val="FFFF00"/>
                </a:solidFill>
              </a:rPr>
              <a:t>.</a:t>
            </a:r>
            <a:endParaRPr lang="el-GR" sz="2000" b="1" dirty="0">
              <a:solidFill>
                <a:srgbClr val="FFFF00"/>
              </a:solidFill>
            </a:endParaRPr>
          </a:p>
        </p:txBody>
      </p:sp>
      <p:grpSp>
        <p:nvGrpSpPr>
          <p:cNvPr id="22" name="Ομάδα 21"/>
          <p:cNvGrpSpPr/>
          <p:nvPr/>
        </p:nvGrpSpPr>
        <p:grpSpPr>
          <a:xfrm>
            <a:off x="6406845" y="2400295"/>
            <a:ext cx="5282462" cy="4266635"/>
            <a:chOff x="6406845" y="2400296"/>
            <a:chExt cx="4363811" cy="3810000"/>
          </a:xfrm>
        </p:grpSpPr>
        <p:grpSp>
          <p:nvGrpSpPr>
            <p:cNvPr id="20" name="Ομάδα 19"/>
            <p:cNvGrpSpPr/>
            <p:nvPr/>
          </p:nvGrpSpPr>
          <p:grpSpPr>
            <a:xfrm>
              <a:off x="6406845" y="2400296"/>
              <a:ext cx="4363811" cy="3810000"/>
              <a:chOff x="6406845" y="2400296"/>
              <a:chExt cx="4363811" cy="3810000"/>
            </a:xfrm>
          </p:grpSpPr>
          <p:grpSp>
            <p:nvGrpSpPr>
              <p:cNvPr id="17" name="Ομάδα 16"/>
              <p:cNvGrpSpPr/>
              <p:nvPr/>
            </p:nvGrpSpPr>
            <p:grpSpPr>
              <a:xfrm>
                <a:off x="6406845" y="2400296"/>
                <a:ext cx="4363811" cy="3810000"/>
                <a:chOff x="6406845" y="2400296"/>
                <a:chExt cx="4363811" cy="3810000"/>
              </a:xfrm>
            </p:grpSpPr>
            <p:grpSp>
              <p:nvGrpSpPr>
                <p:cNvPr id="14" name="Ομάδα 13"/>
                <p:cNvGrpSpPr/>
                <p:nvPr/>
              </p:nvGrpSpPr>
              <p:grpSpPr>
                <a:xfrm>
                  <a:off x="6406845" y="2400296"/>
                  <a:ext cx="4363811" cy="3810000"/>
                  <a:chOff x="6406845" y="2400296"/>
                  <a:chExt cx="4363811" cy="3810000"/>
                </a:xfrm>
              </p:grpSpPr>
              <p:grpSp>
                <p:nvGrpSpPr>
                  <p:cNvPr id="11" name="Ομάδα 10"/>
                  <p:cNvGrpSpPr/>
                  <p:nvPr/>
                </p:nvGrpSpPr>
                <p:grpSpPr>
                  <a:xfrm>
                    <a:off x="6406845" y="2400296"/>
                    <a:ext cx="4363811" cy="3810000"/>
                    <a:chOff x="6322422" y="2313210"/>
                    <a:chExt cx="4363811" cy="3810000"/>
                  </a:xfrm>
                </p:grpSpPr>
                <p:pic>
                  <p:nvPicPr>
                    <p:cNvPr id="8" name="Εικόνα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9983" y="2313210"/>
                      <a:ext cx="4286250" cy="3810000"/>
                    </a:xfrm>
                    <a:prstGeom prst="rect">
                      <a:avLst/>
                    </a:prstGeom>
                  </p:spPr>
                </p:pic>
                <p:sp>
                  <p:nvSpPr>
                    <p:cNvPr id="9" name="TextBox 8"/>
                    <p:cNvSpPr txBox="1"/>
                    <p:nvPr/>
                  </p:nvSpPr>
                  <p:spPr>
                    <a:xfrm>
                      <a:off x="6322423" y="3614057"/>
                      <a:ext cx="662361" cy="338554"/>
                    </a:xfrm>
                    <a:prstGeom prst="rect">
                      <a:avLst/>
                    </a:prstGeom>
                    <a:noFill/>
                  </p:spPr>
                  <p:txBody>
                    <a:bodyPr wrap="none" rtlCol="0">
                      <a:spAutoFit/>
                    </a:bodyPr>
                    <a:lstStyle/>
                    <a:p>
                      <a:r>
                        <a:rPr lang="en-US" sz="1600" b="1" dirty="0" smtClean="0">
                          <a:solidFill>
                            <a:srgbClr val="FF0000"/>
                          </a:solidFill>
                        </a:rPr>
                        <a:t>Data</a:t>
                      </a:r>
                      <a:endParaRPr lang="el-GR" sz="1600" b="1" dirty="0">
                        <a:solidFill>
                          <a:srgbClr val="FF0000"/>
                        </a:solidFill>
                      </a:endParaRPr>
                    </a:p>
                  </p:txBody>
                </p:sp>
                <p:sp>
                  <p:nvSpPr>
                    <p:cNvPr id="10" name="TextBox 9"/>
                    <p:cNvSpPr txBox="1"/>
                    <p:nvPr/>
                  </p:nvSpPr>
                  <p:spPr>
                    <a:xfrm>
                      <a:off x="6322422" y="5638799"/>
                      <a:ext cx="662361" cy="338554"/>
                    </a:xfrm>
                    <a:prstGeom prst="rect">
                      <a:avLst/>
                    </a:prstGeom>
                    <a:noFill/>
                  </p:spPr>
                  <p:txBody>
                    <a:bodyPr wrap="none" rtlCol="0">
                      <a:spAutoFit/>
                    </a:bodyPr>
                    <a:lstStyle/>
                    <a:p>
                      <a:r>
                        <a:rPr lang="en-US" sz="1600" b="1" dirty="0" smtClean="0">
                          <a:solidFill>
                            <a:srgbClr val="FF0000"/>
                          </a:solidFill>
                        </a:rPr>
                        <a:t>Data</a:t>
                      </a:r>
                      <a:endParaRPr lang="el-GR" sz="1600" b="1" dirty="0">
                        <a:solidFill>
                          <a:srgbClr val="FF0000"/>
                        </a:solidFill>
                      </a:endParaRPr>
                    </a:p>
                  </p:txBody>
                </p:sp>
              </p:grpSp>
              <p:sp>
                <p:nvSpPr>
                  <p:cNvPr id="12" name="TextBox 11"/>
                  <p:cNvSpPr txBox="1"/>
                  <p:nvPr/>
                </p:nvSpPr>
                <p:spPr>
                  <a:xfrm>
                    <a:off x="6406845" y="3380550"/>
                    <a:ext cx="986167" cy="338554"/>
                  </a:xfrm>
                  <a:prstGeom prst="rect">
                    <a:avLst/>
                  </a:prstGeom>
                  <a:noFill/>
                </p:spPr>
                <p:txBody>
                  <a:bodyPr wrap="none" rtlCol="0">
                    <a:spAutoFit/>
                  </a:bodyPr>
                  <a:lstStyle/>
                  <a:p>
                    <a:r>
                      <a:rPr lang="en-US" sz="1600" b="1" dirty="0" smtClean="0">
                        <a:solidFill>
                          <a:schemeClr val="accent1">
                            <a:lumMod val="60000"/>
                            <a:lumOff val="40000"/>
                          </a:schemeClr>
                        </a:solidFill>
                      </a:rPr>
                      <a:t>Address</a:t>
                    </a:r>
                    <a:endParaRPr lang="el-GR" sz="1600" b="1" dirty="0">
                      <a:solidFill>
                        <a:schemeClr val="accent1">
                          <a:lumMod val="60000"/>
                          <a:lumOff val="40000"/>
                        </a:schemeClr>
                      </a:solidFill>
                    </a:endParaRPr>
                  </a:p>
                </p:txBody>
              </p:sp>
              <p:sp>
                <p:nvSpPr>
                  <p:cNvPr id="13" name="TextBox 12"/>
                  <p:cNvSpPr txBox="1"/>
                  <p:nvPr/>
                </p:nvSpPr>
                <p:spPr>
                  <a:xfrm>
                    <a:off x="6406845" y="5423647"/>
                    <a:ext cx="986167" cy="338554"/>
                  </a:xfrm>
                  <a:prstGeom prst="rect">
                    <a:avLst/>
                  </a:prstGeom>
                  <a:noFill/>
                </p:spPr>
                <p:txBody>
                  <a:bodyPr wrap="none" rtlCol="0">
                    <a:spAutoFit/>
                  </a:bodyPr>
                  <a:lstStyle/>
                  <a:p>
                    <a:r>
                      <a:rPr lang="en-US" sz="1600" b="1" dirty="0" smtClean="0">
                        <a:solidFill>
                          <a:schemeClr val="accent1">
                            <a:lumMod val="60000"/>
                            <a:lumOff val="40000"/>
                          </a:schemeClr>
                        </a:solidFill>
                      </a:rPr>
                      <a:t>Address</a:t>
                    </a:r>
                    <a:endParaRPr lang="el-GR" sz="1600" b="1" dirty="0">
                      <a:solidFill>
                        <a:schemeClr val="accent1">
                          <a:lumMod val="60000"/>
                          <a:lumOff val="40000"/>
                        </a:schemeClr>
                      </a:solidFill>
                    </a:endParaRPr>
                  </a:p>
                </p:txBody>
              </p:sp>
            </p:grpSp>
            <p:sp>
              <p:nvSpPr>
                <p:cNvPr id="15" name="TextBox 14"/>
                <p:cNvSpPr txBox="1"/>
                <p:nvPr/>
              </p:nvSpPr>
              <p:spPr>
                <a:xfrm>
                  <a:off x="7260611" y="3566584"/>
                  <a:ext cx="505267" cy="307777"/>
                </a:xfrm>
                <a:prstGeom prst="rect">
                  <a:avLst/>
                </a:prstGeom>
                <a:noFill/>
              </p:spPr>
              <p:txBody>
                <a:bodyPr wrap="none" rtlCol="0">
                  <a:spAutoFit/>
                </a:bodyPr>
                <a:lstStyle/>
                <a:p>
                  <a:r>
                    <a:rPr lang="en-US" sz="1400" b="1" dirty="0" smtClean="0">
                      <a:solidFill>
                        <a:schemeClr val="bg1"/>
                      </a:solidFill>
                    </a:rPr>
                    <a:t>row</a:t>
                  </a:r>
                  <a:endParaRPr lang="el-GR" sz="1400" b="1" dirty="0">
                    <a:solidFill>
                      <a:schemeClr val="bg1"/>
                    </a:solidFill>
                  </a:endParaRPr>
                </a:p>
              </p:txBody>
            </p:sp>
            <p:sp>
              <p:nvSpPr>
                <p:cNvPr id="16" name="TextBox 15"/>
                <p:cNvSpPr txBox="1"/>
                <p:nvPr/>
              </p:nvSpPr>
              <p:spPr>
                <a:xfrm>
                  <a:off x="7313709" y="5276706"/>
                  <a:ext cx="505267" cy="307777"/>
                </a:xfrm>
                <a:prstGeom prst="rect">
                  <a:avLst/>
                </a:prstGeom>
                <a:noFill/>
              </p:spPr>
              <p:txBody>
                <a:bodyPr wrap="none" rtlCol="0">
                  <a:spAutoFit/>
                </a:bodyPr>
                <a:lstStyle/>
                <a:p>
                  <a:r>
                    <a:rPr lang="en-US" sz="1400" b="1" dirty="0" smtClean="0">
                      <a:solidFill>
                        <a:schemeClr val="bg1"/>
                      </a:solidFill>
                    </a:rPr>
                    <a:t>row</a:t>
                  </a:r>
                  <a:endParaRPr lang="el-GR" sz="1400" b="1" dirty="0">
                    <a:solidFill>
                      <a:schemeClr val="bg1"/>
                    </a:solidFill>
                  </a:endParaRPr>
                </a:p>
              </p:txBody>
            </p:sp>
          </p:grpSp>
          <p:sp>
            <p:nvSpPr>
              <p:cNvPr id="18" name="TextBox 17"/>
              <p:cNvSpPr txBox="1"/>
              <p:nvPr/>
            </p:nvSpPr>
            <p:spPr>
              <a:xfrm>
                <a:off x="7645062" y="3566584"/>
                <a:ext cx="849913" cy="307777"/>
              </a:xfrm>
              <a:prstGeom prst="rect">
                <a:avLst/>
              </a:prstGeom>
              <a:noFill/>
            </p:spPr>
            <p:txBody>
              <a:bodyPr wrap="none" rtlCol="0">
                <a:spAutoFit/>
              </a:bodyPr>
              <a:lstStyle/>
              <a:p>
                <a:r>
                  <a:rPr lang="en-US" sz="1400" b="1" dirty="0" smtClean="0">
                    <a:solidFill>
                      <a:schemeClr val="bg1"/>
                    </a:solidFill>
                  </a:rPr>
                  <a:t>column</a:t>
                </a:r>
                <a:endParaRPr lang="el-GR" sz="1400" b="1" dirty="0">
                  <a:solidFill>
                    <a:schemeClr val="bg1"/>
                  </a:solidFill>
                </a:endParaRPr>
              </a:p>
            </p:txBody>
          </p:sp>
          <p:sp>
            <p:nvSpPr>
              <p:cNvPr id="19" name="TextBox 18"/>
              <p:cNvSpPr txBox="1"/>
              <p:nvPr/>
            </p:nvSpPr>
            <p:spPr>
              <a:xfrm>
                <a:off x="7855388" y="5659498"/>
                <a:ext cx="849913" cy="307777"/>
              </a:xfrm>
              <a:prstGeom prst="rect">
                <a:avLst/>
              </a:prstGeom>
              <a:noFill/>
            </p:spPr>
            <p:txBody>
              <a:bodyPr wrap="none" rtlCol="0">
                <a:spAutoFit/>
              </a:bodyPr>
              <a:lstStyle/>
              <a:p>
                <a:r>
                  <a:rPr lang="en-US" sz="1400" b="1" dirty="0" smtClean="0">
                    <a:solidFill>
                      <a:schemeClr val="bg1"/>
                    </a:solidFill>
                  </a:rPr>
                  <a:t>column</a:t>
                </a:r>
                <a:endParaRPr lang="el-GR" sz="1400" b="1" dirty="0">
                  <a:solidFill>
                    <a:schemeClr val="bg1"/>
                  </a:solidFill>
                </a:endParaRPr>
              </a:p>
            </p:txBody>
          </p:sp>
        </p:grpSp>
        <p:sp>
          <p:nvSpPr>
            <p:cNvPr id="21" name="TextBox 20"/>
            <p:cNvSpPr txBox="1"/>
            <p:nvPr/>
          </p:nvSpPr>
          <p:spPr>
            <a:xfrm>
              <a:off x="6406845" y="4512803"/>
              <a:ext cx="1022803" cy="461665"/>
            </a:xfrm>
            <a:prstGeom prst="rect">
              <a:avLst/>
            </a:prstGeom>
            <a:noFill/>
          </p:spPr>
          <p:txBody>
            <a:bodyPr wrap="square" rtlCol="0">
              <a:spAutoFit/>
            </a:bodyPr>
            <a:lstStyle/>
            <a:p>
              <a:r>
                <a:rPr lang="en-US" sz="1200" b="1" dirty="0" smtClean="0">
                  <a:solidFill>
                    <a:schemeClr val="bg1"/>
                  </a:solidFill>
                </a:rPr>
                <a:t>Memory Bus</a:t>
              </a:r>
              <a:endParaRPr lang="el-GR" sz="1200" b="1" dirty="0">
                <a:solidFill>
                  <a:schemeClr val="bg1"/>
                </a:solidFill>
              </a:endParaRPr>
            </a:p>
          </p:txBody>
        </p:sp>
      </p:grpSp>
      <p:sp>
        <p:nvSpPr>
          <p:cNvPr id="23" name="Αριστερό άγκιστρο 22"/>
          <p:cNvSpPr/>
          <p:nvPr/>
        </p:nvSpPr>
        <p:spPr>
          <a:xfrm>
            <a:off x="6047481" y="2444529"/>
            <a:ext cx="312419" cy="2354641"/>
          </a:xfrm>
          <a:prstGeom prst="leftBrace">
            <a:avLst/>
          </a:prstGeom>
          <a:ln w="38100">
            <a:solidFill>
              <a:srgbClr val="FFC0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4" name="TextBox 23"/>
          <p:cNvSpPr txBox="1"/>
          <p:nvPr/>
        </p:nvSpPr>
        <p:spPr>
          <a:xfrm>
            <a:off x="293371" y="3426773"/>
            <a:ext cx="5541902" cy="461665"/>
          </a:xfrm>
          <a:prstGeom prst="rect">
            <a:avLst/>
          </a:prstGeom>
          <a:noFill/>
        </p:spPr>
        <p:txBody>
          <a:bodyPr wrap="none" rtlCol="0">
            <a:spAutoFit/>
          </a:bodyPr>
          <a:lstStyle/>
          <a:p>
            <a:r>
              <a:rPr lang="el-GR" sz="2400" b="1" dirty="0" smtClean="0">
                <a:solidFill>
                  <a:srgbClr val="FFC000"/>
                </a:solidFill>
              </a:rPr>
              <a:t>Επικοινωνία με </a:t>
            </a:r>
            <a:r>
              <a:rPr lang="en-US" sz="2400" b="1" dirty="0" smtClean="0">
                <a:solidFill>
                  <a:srgbClr val="FFC000"/>
                </a:solidFill>
              </a:rPr>
              <a:t>Asynchronous DRAM</a:t>
            </a:r>
            <a:endParaRPr lang="el-GR" sz="2400" b="1" dirty="0">
              <a:solidFill>
                <a:srgbClr val="FFC000"/>
              </a:solidFill>
            </a:endParaRPr>
          </a:p>
        </p:txBody>
      </p:sp>
      <p:sp>
        <p:nvSpPr>
          <p:cNvPr id="25" name="TextBox 24"/>
          <p:cNvSpPr txBox="1"/>
          <p:nvPr/>
        </p:nvSpPr>
        <p:spPr>
          <a:xfrm>
            <a:off x="394361" y="5518836"/>
            <a:ext cx="5339923" cy="461665"/>
          </a:xfrm>
          <a:prstGeom prst="rect">
            <a:avLst/>
          </a:prstGeom>
          <a:noFill/>
        </p:spPr>
        <p:txBody>
          <a:bodyPr wrap="none" rtlCol="0">
            <a:spAutoFit/>
          </a:bodyPr>
          <a:lstStyle/>
          <a:p>
            <a:r>
              <a:rPr lang="el-GR" sz="2400" b="1" dirty="0" smtClean="0">
                <a:solidFill>
                  <a:srgbClr val="FFFF00"/>
                </a:solidFill>
              </a:rPr>
              <a:t>Επικοινωνία με </a:t>
            </a:r>
            <a:r>
              <a:rPr lang="en-US" sz="2400" b="1" dirty="0">
                <a:solidFill>
                  <a:srgbClr val="FFFF00"/>
                </a:solidFill>
              </a:rPr>
              <a:t>S</a:t>
            </a:r>
            <a:r>
              <a:rPr lang="en-US" sz="2400" b="1" dirty="0" smtClean="0">
                <a:solidFill>
                  <a:srgbClr val="FFFF00"/>
                </a:solidFill>
              </a:rPr>
              <a:t>ynchronous DRAM</a:t>
            </a:r>
            <a:endParaRPr lang="el-GR" sz="2400" b="1" dirty="0">
              <a:solidFill>
                <a:srgbClr val="FFFF00"/>
              </a:solidFill>
            </a:endParaRPr>
          </a:p>
        </p:txBody>
      </p:sp>
      <p:sp>
        <p:nvSpPr>
          <p:cNvPr id="26" name="Αριστερό άγκιστρο 25"/>
          <p:cNvSpPr/>
          <p:nvPr/>
        </p:nvSpPr>
        <p:spPr>
          <a:xfrm>
            <a:off x="6047481" y="4832410"/>
            <a:ext cx="312419" cy="1834519"/>
          </a:xfrm>
          <a:prstGeom prst="leftBrac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7" name="TextBox 26"/>
          <p:cNvSpPr txBox="1"/>
          <p:nvPr/>
        </p:nvSpPr>
        <p:spPr>
          <a:xfrm>
            <a:off x="6572108" y="3028310"/>
            <a:ext cx="319318" cy="461665"/>
          </a:xfrm>
          <a:prstGeom prst="rect">
            <a:avLst/>
          </a:prstGeom>
          <a:noFill/>
        </p:spPr>
        <p:txBody>
          <a:bodyPr wrap="none" rtlCol="0">
            <a:spAutoFit/>
          </a:bodyPr>
          <a:lstStyle/>
          <a:p>
            <a:r>
              <a:rPr lang="en-US" sz="2400" b="1" dirty="0" smtClean="0">
                <a:solidFill>
                  <a:srgbClr val="C00000"/>
                </a:solidFill>
              </a:rPr>
              <a:t>*</a:t>
            </a:r>
            <a:endParaRPr lang="el-GR" sz="2400" b="1" dirty="0">
              <a:solidFill>
                <a:srgbClr val="C00000"/>
              </a:solidFill>
            </a:endParaRPr>
          </a:p>
        </p:txBody>
      </p:sp>
      <p:sp>
        <p:nvSpPr>
          <p:cNvPr id="28" name="TextBox 27"/>
          <p:cNvSpPr txBox="1"/>
          <p:nvPr/>
        </p:nvSpPr>
        <p:spPr>
          <a:xfrm>
            <a:off x="0" y="6457890"/>
            <a:ext cx="4100803" cy="400110"/>
          </a:xfrm>
          <a:prstGeom prst="rect">
            <a:avLst/>
          </a:prstGeom>
          <a:noFill/>
        </p:spPr>
        <p:txBody>
          <a:bodyPr wrap="none" rtlCol="0">
            <a:spAutoFit/>
          </a:bodyPr>
          <a:lstStyle/>
          <a:p>
            <a:r>
              <a:rPr lang="el-GR" sz="2000" b="1" dirty="0" smtClean="0">
                <a:solidFill>
                  <a:srgbClr val="C00000"/>
                </a:solidFill>
              </a:rPr>
              <a:t>* Προσοχή! Η </a:t>
            </a:r>
            <a:r>
              <a:rPr lang="en-US" sz="2000" b="1" dirty="0" smtClean="0">
                <a:solidFill>
                  <a:srgbClr val="C00000"/>
                </a:solidFill>
              </a:rPr>
              <a:t>DRAM </a:t>
            </a:r>
            <a:r>
              <a:rPr lang="el-GR" sz="2000" b="1" dirty="0" smtClean="0">
                <a:solidFill>
                  <a:srgbClr val="C00000"/>
                </a:solidFill>
              </a:rPr>
              <a:t>είναι </a:t>
            </a:r>
            <a:r>
              <a:rPr lang="en-US" sz="2000" b="1" dirty="0" smtClean="0">
                <a:solidFill>
                  <a:srgbClr val="C00000"/>
                </a:solidFill>
              </a:rPr>
              <a:t>BEDO</a:t>
            </a:r>
            <a:r>
              <a:rPr lang="el-GR" sz="2000" b="1" dirty="0" smtClean="0">
                <a:solidFill>
                  <a:srgbClr val="C00000"/>
                </a:solidFill>
              </a:rPr>
              <a:t>.</a:t>
            </a:r>
            <a:endParaRPr lang="el-GR" sz="2000" b="1" dirty="0">
              <a:solidFill>
                <a:srgbClr val="C00000"/>
              </a:solidFill>
            </a:endParaRPr>
          </a:p>
        </p:txBody>
      </p:sp>
    </p:spTree>
    <p:extLst>
      <p:ext uri="{BB962C8B-B14F-4D97-AF65-F5344CB8AC3E}">
        <p14:creationId xmlns:p14="http://schemas.microsoft.com/office/powerpoint/2010/main" val="184085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grpId="0" nodeType="afterEffect">
                                  <p:stCondLst>
                                    <p:cond delay="3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53" presetClass="entr" presetSubtype="16" fill="hold" grpId="0" nodeType="afterEffect">
                                  <p:stCondLst>
                                    <p:cond delay="5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1" presetClass="entr" presetSubtype="0" fill="hold" grpId="0" nodeType="afterEffect">
                                  <p:stCondLst>
                                    <p:cond delay="750"/>
                                  </p:stCondLst>
                                  <p:childTnLst>
                                    <p:set>
                                      <p:cBhvr>
                                        <p:cTn id="24" dur="1" fill="hold">
                                          <p:stCondLst>
                                            <p:cond delay="499"/>
                                          </p:stCondLst>
                                        </p:cTn>
                                        <p:tgtEl>
                                          <p:spTgt spid="24"/>
                                        </p:tgtEl>
                                        <p:attrNameLst>
                                          <p:attrName>style.visibility</p:attrName>
                                        </p:attrNameLst>
                                      </p:cBhvr>
                                      <p:to>
                                        <p:strVal val="visible"/>
                                      </p:to>
                                    </p:set>
                                  </p:childTnLst>
                                </p:cTn>
                              </p:par>
                            </p:childTnLst>
                          </p:cTn>
                        </p:par>
                        <p:par>
                          <p:cTn id="25" fill="hold">
                            <p:stCondLst>
                              <p:cond delay="2750"/>
                            </p:stCondLst>
                            <p:childTnLst>
                              <p:par>
                                <p:cTn id="26" presetID="53" presetClass="entr" presetSubtype="16" fill="hold" grpId="0" nodeType="afterEffect">
                                  <p:stCondLst>
                                    <p:cond delay="100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par>
                          <p:cTn id="31" fill="hold">
                            <p:stCondLst>
                              <p:cond delay="4250"/>
                            </p:stCondLst>
                            <p:childTnLst>
                              <p:par>
                                <p:cTn id="32" presetID="1" presetClass="entr" presetSubtype="0" fill="hold" grpId="0" nodeType="afterEffect">
                                  <p:stCondLst>
                                    <p:cond delay="500"/>
                                  </p:stCondLst>
                                  <p:childTnLst>
                                    <p:set>
                                      <p:cBhvr>
                                        <p:cTn id="33" dur="1" fill="hold">
                                          <p:stCondLst>
                                            <p:cond delay="499"/>
                                          </p:stCondLst>
                                        </p:cTn>
                                        <p:tgtEl>
                                          <p:spTgt spid="25"/>
                                        </p:tgtEl>
                                        <p:attrNameLst>
                                          <p:attrName>style.visibility</p:attrName>
                                        </p:attrNameLst>
                                      </p:cBhvr>
                                      <p:to>
                                        <p:strVal val="visible"/>
                                      </p:to>
                                    </p:set>
                                  </p:childTnLst>
                                </p:cTn>
                              </p:par>
                            </p:childTnLst>
                          </p:cTn>
                        </p:par>
                        <p:par>
                          <p:cTn id="34" fill="hold">
                            <p:stCondLst>
                              <p:cond delay="5250"/>
                            </p:stCondLst>
                            <p:childTnLst>
                              <p:par>
                                <p:cTn id="35" presetID="1" presetClass="entr" presetSubtype="0" fill="hold" grpId="0" nodeType="afterEffect">
                                  <p:stCondLst>
                                    <p:cond delay="3000"/>
                                  </p:stCondLst>
                                  <p:childTnLst>
                                    <p:set>
                                      <p:cBhvr>
                                        <p:cTn id="36" dur="1" fill="hold">
                                          <p:stCondLst>
                                            <p:cond delay="0"/>
                                          </p:stCondLst>
                                        </p:cTn>
                                        <p:tgtEl>
                                          <p:spTgt spid="27"/>
                                        </p:tgtEl>
                                        <p:attrNameLst>
                                          <p:attrName>style.visibility</p:attrName>
                                        </p:attrNameLst>
                                      </p:cBhvr>
                                      <p:to>
                                        <p:strVal val="visible"/>
                                      </p:to>
                                    </p:set>
                                  </p:childTnLst>
                                </p:cTn>
                              </p:par>
                            </p:childTnLst>
                          </p:cTn>
                        </p:par>
                        <p:par>
                          <p:cTn id="37" fill="hold">
                            <p:stCondLst>
                              <p:cond delay="8250"/>
                            </p:stCondLst>
                            <p:childTnLst>
                              <p:par>
                                <p:cTn id="38" presetID="1" presetClass="entr" presetSubtype="0" fill="hold" grpId="0" nodeType="afterEffect">
                                  <p:stCondLst>
                                    <p:cond delay="2000"/>
                                  </p:stCondLst>
                                  <p:childTnLst>
                                    <p:set>
                                      <p:cBhvr>
                                        <p:cTn id="3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3" grpId="0" animBg="1"/>
      <p:bldP spid="24" grpId="0"/>
      <p:bldP spid="25" grpId="0"/>
      <p:bldP spid="26" grpId="0" animBg="1"/>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6495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SDRAM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grpSp>
        <p:nvGrpSpPr>
          <p:cNvPr id="3" name="Ομάδα 2"/>
          <p:cNvGrpSpPr/>
          <p:nvPr/>
        </p:nvGrpSpPr>
        <p:grpSpPr>
          <a:xfrm>
            <a:off x="3616751" y="1521449"/>
            <a:ext cx="4958499" cy="606324"/>
            <a:chOff x="1376313" y="2714919"/>
            <a:chExt cx="4958499" cy="606324"/>
          </a:xfrm>
        </p:grpSpPr>
        <p:grpSp>
          <p:nvGrpSpPr>
            <p:cNvPr id="4" name="Ομάδα 3"/>
            <p:cNvGrpSpPr/>
            <p:nvPr/>
          </p:nvGrpSpPr>
          <p:grpSpPr>
            <a:xfrm>
              <a:off x="3007150" y="2714919"/>
              <a:ext cx="1084083" cy="606324"/>
              <a:chOff x="1913641" y="2714919"/>
              <a:chExt cx="1084083" cy="606324"/>
            </a:xfrm>
          </p:grpSpPr>
          <p:cxnSp>
            <p:nvCxnSpPr>
              <p:cNvPr id="21" name="Ευθεία γραμμή σύνδεσης 20"/>
              <p:cNvCxnSpPr/>
              <p:nvPr/>
            </p:nvCxnSpPr>
            <p:spPr>
              <a:xfrm>
                <a:off x="1913641" y="2714920"/>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p:cNvCxnSpPr/>
              <p:nvPr/>
            </p:nvCxnSpPr>
            <p:spPr>
              <a:xfrm>
                <a:off x="2450969" y="2714920"/>
                <a:ext cx="9427" cy="606323"/>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Ευθεία γραμμή σύνδεσης 22"/>
              <p:cNvCxnSpPr/>
              <p:nvPr/>
            </p:nvCxnSpPr>
            <p:spPr>
              <a:xfrm>
                <a:off x="2460396" y="3321243"/>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p:cNvCxnSpPr/>
              <p:nvPr/>
            </p:nvCxnSpPr>
            <p:spPr>
              <a:xfrm flipV="1">
                <a:off x="1913641" y="2714919"/>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Ομάδα 4"/>
            <p:cNvGrpSpPr/>
            <p:nvPr/>
          </p:nvGrpSpPr>
          <p:grpSpPr>
            <a:xfrm>
              <a:off x="4110086" y="2714919"/>
              <a:ext cx="1084083" cy="606324"/>
              <a:chOff x="1913641" y="2714919"/>
              <a:chExt cx="1084083" cy="606324"/>
            </a:xfrm>
          </p:grpSpPr>
          <p:cxnSp>
            <p:nvCxnSpPr>
              <p:cNvPr id="17" name="Ευθεία γραμμή σύνδεσης 16"/>
              <p:cNvCxnSpPr/>
              <p:nvPr/>
            </p:nvCxnSpPr>
            <p:spPr>
              <a:xfrm>
                <a:off x="1913641" y="2714920"/>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2450969" y="2714920"/>
                <a:ext cx="9427" cy="606323"/>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p:cNvCxnSpPr/>
              <p:nvPr/>
            </p:nvCxnSpPr>
            <p:spPr>
              <a:xfrm>
                <a:off x="2460396" y="3321243"/>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p:cNvCxnSpPr/>
              <p:nvPr/>
            </p:nvCxnSpPr>
            <p:spPr>
              <a:xfrm flipV="1">
                <a:off x="1913641" y="2714919"/>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Ομάδα 5"/>
            <p:cNvGrpSpPr/>
            <p:nvPr/>
          </p:nvGrpSpPr>
          <p:grpSpPr>
            <a:xfrm>
              <a:off x="1376313" y="2714919"/>
              <a:ext cx="1621411" cy="606324"/>
              <a:chOff x="1376313" y="2714919"/>
              <a:chExt cx="1621411" cy="606324"/>
            </a:xfrm>
          </p:grpSpPr>
          <p:cxnSp>
            <p:nvCxnSpPr>
              <p:cNvPr id="12" name="Ευθεία γραμμή σύνδεσης 11"/>
              <p:cNvCxnSpPr/>
              <p:nvPr/>
            </p:nvCxnSpPr>
            <p:spPr>
              <a:xfrm>
                <a:off x="1913641" y="2714920"/>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p:cNvCxnSpPr/>
              <p:nvPr/>
            </p:nvCxnSpPr>
            <p:spPr>
              <a:xfrm>
                <a:off x="2450969" y="2714920"/>
                <a:ext cx="9427" cy="606323"/>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p:cNvCxnSpPr/>
              <p:nvPr/>
            </p:nvCxnSpPr>
            <p:spPr>
              <a:xfrm>
                <a:off x="2460396" y="3321243"/>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p:nvPr/>
            </p:nvCxnSpPr>
            <p:spPr>
              <a:xfrm flipV="1">
                <a:off x="1913641" y="2714919"/>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Ευθεία γραμμή σύνδεσης 15"/>
              <p:cNvCxnSpPr/>
              <p:nvPr/>
            </p:nvCxnSpPr>
            <p:spPr>
              <a:xfrm>
                <a:off x="1376313" y="3321243"/>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grpSp>
        <p:grpSp>
          <p:nvGrpSpPr>
            <p:cNvPr id="7" name="Ομάδα 6"/>
            <p:cNvGrpSpPr/>
            <p:nvPr/>
          </p:nvGrpSpPr>
          <p:grpSpPr>
            <a:xfrm>
              <a:off x="5222449" y="2714919"/>
              <a:ext cx="1112363" cy="606324"/>
              <a:chOff x="5222449" y="2714919"/>
              <a:chExt cx="1112363" cy="606324"/>
            </a:xfrm>
          </p:grpSpPr>
          <p:cxnSp>
            <p:nvCxnSpPr>
              <p:cNvPr id="8" name="Ευθεία γραμμή σύνδεσης 7"/>
              <p:cNvCxnSpPr/>
              <p:nvPr/>
            </p:nvCxnSpPr>
            <p:spPr>
              <a:xfrm>
                <a:off x="5222449" y="2714920"/>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p:cNvCxnSpPr/>
              <p:nvPr/>
            </p:nvCxnSpPr>
            <p:spPr>
              <a:xfrm>
                <a:off x="5759777" y="2714920"/>
                <a:ext cx="9427" cy="606323"/>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p:nvPr/>
            </p:nvCxnSpPr>
            <p:spPr>
              <a:xfrm flipV="1">
                <a:off x="5222449" y="2714919"/>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p:cNvCxnSpPr/>
              <p:nvPr/>
            </p:nvCxnSpPr>
            <p:spPr>
              <a:xfrm flipV="1">
                <a:off x="5774778" y="3318135"/>
                <a:ext cx="560034" cy="3108"/>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5" name="Ορθογώνιο 24"/>
          <p:cNvSpPr/>
          <p:nvPr/>
        </p:nvSpPr>
        <p:spPr>
          <a:xfrm>
            <a:off x="4090696" y="2256320"/>
            <a:ext cx="1267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ρθογώνιο 25"/>
          <p:cNvSpPr/>
          <p:nvPr/>
        </p:nvSpPr>
        <p:spPr>
          <a:xfrm>
            <a:off x="6287586" y="2245653"/>
            <a:ext cx="1267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ρθογώνιο 26"/>
          <p:cNvSpPr/>
          <p:nvPr/>
        </p:nvSpPr>
        <p:spPr>
          <a:xfrm>
            <a:off x="5218432" y="2267589"/>
            <a:ext cx="1267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Ορθογώνιο 27"/>
          <p:cNvSpPr/>
          <p:nvPr/>
        </p:nvSpPr>
        <p:spPr>
          <a:xfrm>
            <a:off x="7399504" y="2256319"/>
            <a:ext cx="1267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TextBox 28"/>
          <p:cNvSpPr txBox="1"/>
          <p:nvPr/>
        </p:nvSpPr>
        <p:spPr>
          <a:xfrm>
            <a:off x="1643855" y="978548"/>
            <a:ext cx="1846308" cy="1200329"/>
          </a:xfrm>
          <a:prstGeom prst="rect">
            <a:avLst/>
          </a:prstGeom>
          <a:noFill/>
        </p:spPr>
        <p:txBody>
          <a:bodyPr wrap="square" rtlCol="0">
            <a:spAutoFit/>
          </a:bodyPr>
          <a:lstStyle/>
          <a:p>
            <a:r>
              <a:rPr lang="en-US" dirty="0" smtClean="0"/>
              <a:t>Clock of Memory </a:t>
            </a:r>
            <a:r>
              <a:rPr lang="en-US" dirty="0" err="1" smtClean="0"/>
              <a:t>Input/Output</a:t>
            </a:r>
            <a:r>
              <a:rPr lang="en-US" dirty="0" smtClean="0"/>
              <a:t> Buffer or Bus</a:t>
            </a:r>
            <a:endParaRPr lang="el-GR" dirty="0"/>
          </a:p>
        </p:txBody>
      </p:sp>
      <p:sp>
        <p:nvSpPr>
          <p:cNvPr id="30" name="TextBox 29"/>
          <p:cNvSpPr txBox="1"/>
          <p:nvPr/>
        </p:nvSpPr>
        <p:spPr>
          <a:xfrm>
            <a:off x="1458838" y="2372728"/>
            <a:ext cx="2064989" cy="369332"/>
          </a:xfrm>
          <a:prstGeom prst="rect">
            <a:avLst/>
          </a:prstGeom>
          <a:noFill/>
        </p:spPr>
        <p:txBody>
          <a:bodyPr wrap="none" rtlCol="0">
            <a:spAutoFit/>
          </a:bodyPr>
          <a:lstStyle/>
          <a:p>
            <a:r>
              <a:rPr lang="el-GR" dirty="0" smtClean="0">
                <a:solidFill>
                  <a:srgbClr val="FFC000"/>
                </a:solidFill>
              </a:rPr>
              <a:t>Μέγεθος </a:t>
            </a:r>
            <a:r>
              <a:rPr lang="en-US" dirty="0" smtClean="0">
                <a:solidFill>
                  <a:srgbClr val="FFC000"/>
                </a:solidFill>
              </a:rPr>
              <a:t>Transfer</a:t>
            </a:r>
            <a:endParaRPr lang="el-GR" dirty="0">
              <a:solidFill>
                <a:srgbClr val="FFC000"/>
              </a:solidFill>
            </a:endParaRPr>
          </a:p>
        </p:txBody>
      </p:sp>
      <p:cxnSp>
        <p:nvCxnSpPr>
          <p:cNvPr id="32" name="Ευθύγραμμο βέλος σύνδεσης 31"/>
          <p:cNvCxnSpPr/>
          <p:nvPr/>
        </p:nvCxnSpPr>
        <p:spPr>
          <a:xfrm flipV="1">
            <a:off x="3573470" y="2362062"/>
            <a:ext cx="463447" cy="195332"/>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17099" y="4575656"/>
            <a:ext cx="11757803" cy="646331"/>
          </a:xfrm>
          <a:prstGeom prst="rect">
            <a:avLst/>
          </a:prstGeom>
          <a:noFill/>
        </p:spPr>
        <p:txBody>
          <a:bodyPr wrap="square" rtlCol="0">
            <a:spAutoFit/>
          </a:bodyPr>
          <a:lstStyle/>
          <a:p>
            <a:r>
              <a:rPr lang="el-GR" dirty="0" smtClean="0">
                <a:solidFill>
                  <a:srgbClr val="FFC000"/>
                </a:solidFill>
              </a:rPr>
              <a:t>Το μέγεθος </a:t>
            </a:r>
            <a:r>
              <a:rPr lang="en-US" dirty="0" smtClean="0">
                <a:solidFill>
                  <a:srgbClr val="FFC000"/>
                </a:solidFill>
              </a:rPr>
              <a:t>Transfer </a:t>
            </a:r>
            <a:r>
              <a:rPr lang="el-GR" dirty="0" smtClean="0">
                <a:solidFill>
                  <a:srgbClr val="FFC000"/>
                </a:solidFill>
              </a:rPr>
              <a:t>που αφορά τους Η/Υ είναι μια ομάδα από </a:t>
            </a:r>
            <a:r>
              <a:rPr lang="en-US" dirty="0" smtClean="0">
                <a:solidFill>
                  <a:srgbClr val="FFC000"/>
                </a:solidFill>
              </a:rPr>
              <a:t>bits </a:t>
            </a:r>
            <a:r>
              <a:rPr lang="el-GR" dirty="0" smtClean="0">
                <a:solidFill>
                  <a:srgbClr val="FFC000"/>
                </a:solidFill>
              </a:rPr>
              <a:t>συνήθως πολλαπλάσια του 8 (</a:t>
            </a:r>
            <a:r>
              <a:rPr lang="en-US" dirty="0" smtClean="0">
                <a:solidFill>
                  <a:srgbClr val="FFC000"/>
                </a:solidFill>
              </a:rPr>
              <a:t>Words)</a:t>
            </a:r>
            <a:r>
              <a:rPr lang="el-GR" dirty="0" smtClean="0">
                <a:solidFill>
                  <a:srgbClr val="FFC000"/>
                </a:solidFill>
              </a:rPr>
              <a:t>. </a:t>
            </a:r>
            <a:endParaRPr lang="en-US" dirty="0" smtClean="0">
              <a:solidFill>
                <a:srgbClr val="FFC000"/>
              </a:solidFill>
            </a:endParaRPr>
          </a:p>
          <a:p>
            <a:r>
              <a:rPr lang="el-GR" dirty="0" smtClean="0">
                <a:solidFill>
                  <a:srgbClr val="FFC000"/>
                </a:solidFill>
              </a:rPr>
              <a:t>Στη περίπτωση των σύγχρονων </a:t>
            </a:r>
            <a:r>
              <a:rPr lang="en-US" dirty="0" smtClean="0">
                <a:solidFill>
                  <a:srgbClr val="FFC000"/>
                </a:solidFill>
              </a:rPr>
              <a:t>Personal Computers</a:t>
            </a:r>
            <a:r>
              <a:rPr lang="el-GR" dirty="0" smtClean="0">
                <a:solidFill>
                  <a:srgbClr val="FFC000"/>
                </a:solidFill>
              </a:rPr>
              <a:t> το </a:t>
            </a:r>
            <a:r>
              <a:rPr lang="en-US" dirty="0" smtClean="0">
                <a:solidFill>
                  <a:srgbClr val="FFC000"/>
                </a:solidFill>
              </a:rPr>
              <a:t>Transfer </a:t>
            </a:r>
            <a:r>
              <a:rPr lang="el-GR" dirty="0" smtClean="0">
                <a:solidFill>
                  <a:srgbClr val="FFC000"/>
                </a:solidFill>
              </a:rPr>
              <a:t>είναι ίσο με 64 </a:t>
            </a:r>
            <a:r>
              <a:rPr lang="en-US" dirty="0" smtClean="0">
                <a:solidFill>
                  <a:srgbClr val="FFC000"/>
                </a:solidFill>
              </a:rPr>
              <a:t>bits</a:t>
            </a:r>
            <a:r>
              <a:rPr lang="el-GR" dirty="0" smtClean="0">
                <a:solidFill>
                  <a:srgbClr val="FFC000"/>
                </a:solidFill>
              </a:rPr>
              <a:t> ή αλλιώς 8</a:t>
            </a:r>
            <a:r>
              <a:rPr lang="en-US" dirty="0" smtClean="0">
                <a:solidFill>
                  <a:srgbClr val="FFC000"/>
                </a:solidFill>
              </a:rPr>
              <a:t> Bytes</a:t>
            </a:r>
            <a:r>
              <a:rPr lang="el-GR" dirty="0" smtClean="0">
                <a:solidFill>
                  <a:srgbClr val="FFC000"/>
                </a:solidFill>
              </a:rPr>
              <a:t>.</a:t>
            </a:r>
            <a:endParaRPr lang="el-GR" dirty="0">
              <a:solidFill>
                <a:srgbClr val="FFC000"/>
              </a:solidFill>
            </a:endParaRPr>
          </a:p>
        </p:txBody>
      </p:sp>
      <p:pic>
        <p:nvPicPr>
          <p:cNvPr id="34" name="Εικόνα 33"/>
          <p:cNvPicPr>
            <a:picLocks noChangeAspect="1"/>
          </p:cNvPicPr>
          <p:nvPr/>
        </p:nvPicPr>
        <p:blipFill>
          <a:blip r:embed="rId3"/>
          <a:stretch>
            <a:fillRect/>
          </a:stretch>
        </p:blipFill>
        <p:spPr>
          <a:xfrm>
            <a:off x="2703537" y="3531536"/>
            <a:ext cx="6784926" cy="639226"/>
          </a:xfrm>
          <a:prstGeom prst="rect">
            <a:avLst/>
          </a:prstGeom>
        </p:spPr>
      </p:pic>
      <p:grpSp>
        <p:nvGrpSpPr>
          <p:cNvPr id="35" name="Ομάδα 34"/>
          <p:cNvGrpSpPr/>
          <p:nvPr/>
        </p:nvGrpSpPr>
        <p:grpSpPr>
          <a:xfrm>
            <a:off x="3827103" y="1262743"/>
            <a:ext cx="1370888" cy="1906404"/>
            <a:chOff x="3827103" y="1262743"/>
            <a:chExt cx="1370888" cy="1906404"/>
          </a:xfrm>
        </p:grpSpPr>
        <p:cxnSp>
          <p:nvCxnSpPr>
            <p:cNvPr id="36" name="Ευθεία γραμμή σύνδεσης 35"/>
            <p:cNvCxnSpPr/>
            <p:nvPr/>
          </p:nvCxnSpPr>
          <p:spPr>
            <a:xfrm flipH="1">
              <a:off x="3960596" y="1262743"/>
              <a:ext cx="2249" cy="1354727"/>
            </a:xfrm>
            <a:prstGeom prst="line">
              <a:avLst/>
            </a:prstGeom>
            <a:ln w="28575">
              <a:solidFill>
                <a:srgbClr val="7030A0">
                  <a:alpha val="6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7" name="Ευθεία γραμμή σύνδεσης 36"/>
            <p:cNvCxnSpPr/>
            <p:nvPr/>
          </p:nvCxnSpPr>
          <p:spPr>
            <a:xfrm flipH="1">
              <a:off x="5066683" y="1262743"/>
              <a:ext cx="6413" cy="1410525"/>
            </a:xfrm>
            <a:prstGeom prst="line">
              <a:avLst/>
            </a:prstGeom>
            <a:ln w="28575">
              <a:solidFill>
                <a:srgbClr val="7030A0">
                  <a:alpha val="60000"/>
                </a:srgbClr>
              </a:solidFill>
              <a:prstDash val="dash"/>
            </a:ln>
          </p:spPr>
          <p:style>
            <a:lnRef idx="1">
              <a:schemeClr val="accent1"/>
            </a:lnRef>
            <a:fillRef idx="0">
              <a:schemeClr val="accent1"/>
            </a:fillRef>
            <a:effectRef idx="0">
              <a:schemeClr val="accent1"/>
            </a:effectRef>
            <a:fontRef idx="minor">
              <a:schemeClr val="tx1"/>
            </a:fontRef>
          </p:style>
        </p:cxnSp>
        <p:sp>
          <p:nvSpPr>
            <p:cNvPr id="38" name="Αριστερό άγκιστρο 37"/>
            <p:cNvSpPr/>
            <p:nvPr/>
          </p:nvSpPr>
          <p:spPr>
            <a:xfrm rot="16200000">
              <a:off x="4434823" y="2200222"/>
              <a:ext cx="155448" cy="1101541"/>
            </a:xfrm>
            <a:prstGeom prst="leftBrace">
              <a:avLst/>
            </a:prstGeom>
            <a:ln w="28575">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9" name="TextBox 38"/>
            <p:cNvSpPr txBox="1"/>
            <p:nvPr/>
          </p:nvSpPr>
          <p:spPr>
            <a:xfrm>
              <a:off x="3827103" y="2830593"/>
              <a:ext cx="1370888" cy="338554"/>
            </a:xfrm>
            <a:prstGeom prst="rect">
              <a:avLst/>
            </a:prstGeom>
            <a:noFill/>
          </p:spPr>
          <p:txBody>
            <a:bodyPr wrap="none" rtlCol="0">
              <a:spAutoFit/>
            </a:bodyPr>
            <a:lstStyle/>
            <a:p>
              <a:r>
                <a:rPr lang="en-US" sz="1600" dirty="0" smtClean="0">
                  <a:solidFill>
                    <a:srgbClr val="7030A0"/>
                  </a:solidFill>
                </a:rPr>
                <a:t>Clock cycle</a:t>
              </a:r>
              <a:endParaRPr lang="el-GR" sz="1600" dirty="0">
                <a:solidFill>
                  <a:srgbClr val="7030A0"/>
                </a:solidFill>
              </a:endParaRPr>
            </a:p>
          </p:txBody>
        </p:sp>
      </p:grpSp>
      <p:sp>
        <p:nvSpPr>
          <p:cNvPr id="31" name="TextBox 30"/>
          <p:cNvSpPr txBox="1"/>
          <p:nvPr/>
        </p:nvSpPr>
        <p:spPr>
          <a:xfrm>
            <a:off x="634024" y="3481817"/>
            <a:ext cx="1132041" cy="369332"/>
          </a:xfrm>
          <a:prstGeom prst="rect">
            <a:avLst/>
          </a:prstGeom>
          <a:noFill/>
        </p:spPr>
        <p:txBody>
          <a:bodyPr wrap="none" rtlCol="0">
            <a:spAutoFit/>
          </a:bodyPr>
          <a:lstStyle/>
          <a:p>
            <a:r>
              <a:rPr lang="en-US" dirty="0" err="1" smtClean="0">
                <a:solidFill>
                  <a:srgbClr val="C00000"/>
                </a:solidFill>
              </a:rPr>
              <a:t>Prefetch</a:t>
            </a:r>
            <a:endParaRPr lang="el-GR" dirty="0">
              <a:solidFill>
                <a:srgbClr val="C00000"/>
              </a:solidFill>
            </a:endParaRPr>
          </a:p>
        </p:txBody>
      </p:sp>
      <p:cxnSp>
        <p:nvCxnSpPr>
          <p:cNvPr id="41" name="Ευθύγραμμο βέλος σύνδεσης 40"/>
          <p:cNvCxnSpPr/>
          <p:nvPr/>
        </p:nvCxnSpPr>
        <p:spPr>
          <a:xfrm>
            <a:off x="1766065" y="3696558"/>
            <a:ext cx="928754" cy="40871"/>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Ευθύγραμμο βέλος σύνδεσης 44"/>
          <p:cNvCxnSpPr/>
          <p:nvPr/>
        </p:nvCxnSpPr>
        <p:spPr>
          <a:xfrm flipH="1">
            <a:off x="2928858" y="2449847"/>
            <a:ext cx="1239581" cy="677655"/>
          </a:xfrm>
          <a:prstGeom prst="straightConnector1">
            <a:avLst/>
          </a:prstGeom>
          <a:ln w="38100">
            <a:solidFill>
              <a:srgbClr val="00FF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301557" y="2952717"/>
            <a:ext cx="1612942" cy="369332"/>
          </a:xfrm>
          <a:prstGeom prst="rect">
            <a:avLst/>
          </a:prstGeom>
          <a:noFill/>
        </p:spPr>
        <p:txBody>
          <a:bodyPr wrap="none" rtlCol="0">
            <a:spAutoFit/>
          </a:bodyPr>
          <a:lstStyle/>
          <a:p>
            <a:r>
              <a:rPr lang="en-US" b="1" dirty="0" smtClean="0">
                <a:solidFill>
                  <a:srgbClr val="00FF00"/>
                </a:solidFill>
              </a:rPr>
              <a:t>Multiplier: X1</a:t>
            </a:r>
            <a:endParaRPr lang="el-GR" b="1" dirty="0">
              <a:solidFill>
                <a:srgbClr val="00FF00"/>
              </a:solidFill>
            </a:endParaRPr>
          </a:p>
        </p:txBody>
      </p:sp>
      <p:sp>
        <p:nvSpPr>
          <p:cNvPr id="48" name="TextBox 47"/>
          <p:cNvSpPr txBox="1"/>
          <p:nvPr/>
        </p:nvSpPr>
        <p:spPr>
          <a:xfrm>
            <a:off x="451875" y="5460049"/>
            <a:ext cx="11288251" cy="1200329"/>
          </a:xfrm>
          <a:prstGeom prst="rect">
            <a:avLst/>
          </a:prstGeom>
          <a:noFill/>
        </p:spPr>
        <p:txBody>
          <a:bodyPr wrap="square" rtlCol="0">
            <a:spAutoFit/>
          </a:bodyPr>
          <a:lstStyle/>
          <a:p>
            <a:r>
              <a:rPr lang="el-GR" dirty="0" smtClean="0"/>
              <a:t>Ο Πολλαπλασιαστής (</a:t>
            </a:r>
            <a:r>
              <a:rPr lang="en-US" dirty="0" smtClean="0"/>
              <a:t>Multiplier) </a:t>
            </a:r>
            <a:r>
              <a:rPr lang="el-GR" dirty="0" smtClean="0"/>
              <a:t>καθορίζεται από το πλήθος των </a:t>
            </a:r>
            <a:r>
              <a:rPr lang="en-US" dirty="0" smtClean="0"/>
              <a:t>Transfers </a:t>
            </a:r>
            <a:r>
              <a:rPr lang="el-GR" dirty="0" smtClean="0"/>
              <a:t>που συμβαίνουν κατά την μία ακμή του παλμού  σ’ ένα κύκλο ρολογιού.</a:t>
            </a:r>
          </a:p>
          <a:p>
            <a:r>
              <a:rPr lang="el-GR" dirty="0" smtClean="0"/>
              <a:t>Αν πολλαπλασιάσουμε την συχνότητα λειτουργίας των </a:t>
            </a:r>
            <a:r>
              <a:rPr lang="en-US" dirty="0" smtClean="0"/>
              <a:t>memory chips </a:t>
            </a:r>
            <a:r>
              <a:rPr lang="el-GR" dirty="0" smtClean="0"/>
              <a:t>επί τον πολλαπλασιαστή βρίσκουμε τη συχνότητα χρονισμού του </a:t>
            </a:r>
            <a:r>
              <a:rPr lang="en-US" dirty="0" smtClean="0"/>
              <a:t>Memory </a:t>
            </a:r>
            <a:r>
              <a:rPr lang="en-US" dirty="0" err="1" smtClean="0"/>
              <a:t>Input/Output</a:t>
            </a:r>
            <a:r>
              <a:rPr lang="en-US" dirty="0" smtClean="0"/>
              <a:t> Buffer or Memory Bus. </a:t>
            </a:r>
            <a:endParaRPr lang="el-GR" dirty="0"/>
          </a:p>
        </p:txBody>
      </p:sp>
      <p:sp>
        <p:nvSpPr>
          <p:cNvPr id="40" name="Έλλειψη 39"/>
          <p:cNvSpPr/>
          <p:nvPr/>
        </p:nvSpPr>
        <p:spPr>
          <a:xfrm>
            <a:off x="7236464" y="2194125"/>
            <a:ext cx="452846" cy="21065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3" name="Ευθύγραμμο βέλος σύνδεσης 42"/>
          <p:cNvCxnSpPr>
            <a:stCxn id="40" idx="4"/>
          </p:cNvCxnSpPr>
          <p:nvPr/>
        </p:nvCxnSpPr>
        <p:spPr>
          <a:xfrm flipH="1">
            <a:off x="3012378" y="2404782"/>
            <a:ext cx="4450509" cy="1261701"/>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489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500"/>
                                  </p:stCondLst>
                                  <p:childTnLst>
                                    <p:set>
                                      <p:cBhvr>
                                        <p:cTn id="15" dur="1" fill="hold">
                                          <p:stCondLst>
                                            <p:cond delay="249"/>
                                          </p:stCondLst>
                                        </p:cTn>
                                        <p:tgtEl>
                                          <p:spTgt spid="30"/>
                                        </p:tgtEl>
                                        <p:attrNameLst>
                                          <p:attrName>style.visibility</p:attrName>
                                        </p:attrNameLst>
                                      </p:cBhvr>
                                      <p:to>
                                        <p:strVal val="visible"/>
                                      </p:to>
                                    </p:set>
                                  </p:childTnLst>
                                </p:cTn>
                              </p:par>
                              <p:par>
                                <p:cTn id="16" presetID="1" presetClass="entr" presetSubtype="0" fill="hold" nodeType="withEffect">
                                  <p:stCondLst>
                                    <p:cond delay="500"/>
                                  </p:stCondLst>
                                  <p:childTnLst>
                                    <p:set>
                                      <p:cBhvr>
                                        <p:cTn id="17" dur="1" fill="hold">
                                          <p:stCondLst>
                                            <p:cond delay="0"/>
                                          </p:stCondLst>
                                        </p:cTn>
                                        <p:tgtEl>
                                          <p:spTgt spid="32"/>
                                        </p:tgtEl>
                                        <p:attrNameLst>
                                          <p:attrName>style.visibility</p:attrName>
                                        </p:attrNameLst>
                                      </p:cBhvr>
                                      <p:to>
                                        <p:strVal val="visible"/>
                                      </p:to>
                                    </p:set>
                                  </p:childTnLst>
                                </p:cTn>
                              </p:par>
                            </p:childTnLst>
                          </p:cTn>
                        </p:par>
                        <p:par>
                          <p:cTn id="18" fill="hold">
                            <p:stCondLst>
                              <p:cond delay="750"/>
                            </p:stCondLst>
                            <p:childTnLst>
                              <p:par>
                                <p:cTn id="19" presetID="1" presetClass="entr" presetSubtype="0" fill="hold" grpId="0" nodeType="afterEffect">
                                  <p:stCondLst>
                                    <p:cond delay="1000"/>
                                  </p:stCondLst>
                                  <p:childTnLst>
                                    <p:set>
                                      <p:cBhvr>
                                        <p:cTn id="20" dur="1" fill="hold">
                                          <p:stCondLst>
                                            <p:cond delay="499"/>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10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grpId="0" nodeType="afterEffect">
                                  <p:stCondLst>
                                    <p:cond delay="100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anim calcmode="lin" valueType="num">
                                      <p:cBhvr>
                                        <p:cTn id="36" dur="1000" fill="hold"/>
                                        <p:tgtEl>
                                          <p:spTgt spid="34"/>
                                        </p:tgtEl>
                                        <p:attrNameLst>
                                          <p:attrName>ppt_x</p:attrName>
                                        </p:attrNameLst>
                                      </p:cBhvr>
                                      <p:tavLst>
                                        <p:tav tm="0">
                                          <p:val>
                                            <p:strVal val="#ppt_x"/>
                                          </p:val>
                                        </p:tav>
                                        <p:tav tm="100000">
                                          <p:val>
                                            <p:strVal val="#ppt_x"/>
                                          </p:val>
                                        </p:tav>
                                      </p:tavLst>
                                    </p:anim>
                                    <p:anim calcmode="lin" valueType="num">
                                      <p:cBhvr>
                                        <p:cTn id="37" dur="1000" fill="hold"/>
                                        <p:tgtEl>
                                          <p:spTgt spid="34"/>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grpId="0" nodeType="after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nodeType="withEffect">
                                  <p:stCondLst>
                                    <p:cond delay="100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500"/>
                                  </p:stCondLst>
                                  <p:childTnLst>
                                    <p:set>
                                      <p:cBhvr>
                                        <p:cTn id="54" dur="1" fill="hold">
                                          <p:stCondLst>
                                            <p:cond delay="0"/>
                                          </p:stCondLst>
                                        </p:cTn>
                                        <p:tgtEl>
                                          <p:spTgt spid="46"/>
                                        </p:tgtEl>
                                        <p:attrNameLst>
                                          <p:attrName>style.visibility</p:attrName>
                                        </p:attrNameLst>
                                      </p:cBhvr>
                                      <p:to>
                                        <p:strVal val="visible"/>
                                      </p:to>
                                    </p:set>
                                  </p:childTnLst>
                                </p:cTn>
                              </p:par>
                            </p:childTnLst>
                          </p:cTn>
                        </p:par>
                        <p:par>
                          <p:cTn id="55" fill="hold">
                            <p:stCondLst>
                              <p:cond delay="500"/>
                            </p:stCondLst>
                            <p:childTnLst>
                              <p:par>
                                <p:cTn id="56" presetID="42" presetClass="entr" presetSubtype="0" fill="hold" grpId="0" nodeType="afterEffect">
                                  <p:stCondLst>
                                    <p:cond delay="100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1000"/>
                                        <p:tgtEl>
                                          <p:spTgt spid="48"/>
                                        </p:tgtEl>
                                      </p:cBhvr>
                                    </p:animEffect>
                                    <p:anim calcmode="lin" valueType="num">
                                      <p:cBhvr>
                                        <p:cTn id="59" dur="1000" fill="hold"/>
                                        <p:tgtEl>
                                          <p:spTgt spid="48"/>
                                        </p:tgtEl>
                                        <p:attrNameLst>
                                          <p:attrName>ppt_x</p:attrName>
                                        </p:attrNameLst>
                                      </p:cBhvr>
                                      <p:tavLst>
                                        <p:tav tm="0">
                                          <p:val>
                                            <p:strVal val="#ppt_x"/>
                                          </p:val>
                                        </p:tav>
                                        <p:tav tm="100000">
                                          <p:val>
                                            <p:strVal val="#ppt_x"/>
                                          </p:val>
                                        </p:tav>
                                      </p:tavLst>
                                    </p:anim>
                                    <p:anim calcmode="lin" valueType="num">
                                      <p:cBhvr>
                                        <p:cTn id="6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p:bldP spid="33" grpId="0"/>
      <p:bldP spid="31" grpId="0"/>
      <p:bldP spid="46" grpId="0"/>
      <p:bldP spid="48" grpId="0"/>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DDR SDRAM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grpSp>
        <p:nvGrpSpPr>
          <p:cNvPr id="81" name="Ομάδα 80"/>
          <p:cNvGrpSpPr/>
          <p:nvPr/>
        </p:nvGrpSpPr>
        <p:grpSpPr>
          <a:xfrm>
            <a:off x="3616750" y="1520111"/>
            <a:ext cx="4958499" cy="609432"/>
            <a:chOff x="2934613" y="2662330"/>
            <a:chExt cx="4958499" cy="609432"/>
          </a:xfrm>
        </p:grpSpPr>
        <p:grpSp>
          <p:nvGrpSpPr>
            <p:cNvPr id="77" name="Ομάδα 76"/>
            <p:cNvGrpSpPr/>
            <p:nvPr/>
          </p:nvGrpSpPr>
          <p:grpSpPr>
            <a:xfrm>
              <a:off x="2934613" y="2665438"/>
              <a:ext cx="1081725" cy="606324"/>
              <a:chOff x="2934613" y="2665438"/>
              <a:chExt cx="1081725" cy="606324"/>
            </a:xfrm>
          </p:grpSpPr>
          <p:cxnSp>
            <p:nvCxnSpPr>
              <p:cNvPr id="55" name="Ευθεία γραμμή σύνδεσης 54"/>
              <p:cNvCxnSpPr/>
              <p:nvPr/>
            </p:nvCxnSpPr>
            <p:spPr>
              <a:xfrm>
                <a:off x="3471941" y="2665439"/>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58" name="Ευθύγραμμο βέλος σύνδεσης 57"/>
              <p:cNvCxnSpPr/>
              <p:nvPr/>
            </p:nvCxnSpPr>
            <p:spPr>
              <a:xfrm flipV="1">
                <a:off x="3471941" y="2665438"/>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Ευθεία γραμμή σύνδεσης 58"/>
              <p:cNvCxnSpPr/>
              <p:nvPr/>
            </p:nvCxnSpPr>
            <p:spPr>
              <a:xfrm>
                <a:off x="2934613" y="3271762"/>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68" name="Ευθύγραμμο βέλος σύνδεσης 67"/>
              <p:cNvCxnSpPr/>
              <p:nvPr/>
            </p:nvCxnSpPr>
            <p:spPr>
              <a:xfrm>
                <a:off x="4008091"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Ομάδα 77"/>
            <p:cNvGrpSpPr/>
            <p:nvPr/>
          </p:nvGrpSpPr>
          <p:grpSpPr>
            <a:xfrm>
              <a:off x="4018696" y="2665438"/>
              <a:ext cx="1092329" cy="606324"/>
              <a:chOff x="4018696" y="2665438"/>
              <a:chExt cx="1092329" cy="606324"/>
            </a:xfrm>
          </p:grpSpPr>
          <p:cxnSp>
            <p:nvCxnSpPr>
              <p:cNvPr id="64" name="Ευθεία γραμμή σύνδεσης 63"/>
              <p:cNvCxnSpPr/>
              <p:nvPr/>
            </p:nvCxnSpPr>
            <p:spPr>
              <a:xfrm>
                <a:off x="4565450" y="2665439"/>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67" name="Ευθύγραμμο βέλος σύνδεσης 66"/>
              <p:cNvCxnSpPr/>
              <p:nvPr/>
            </p:nvCxnSpPr>
            <p:spPr>
              <a:xfrm flipV="1">
                <a:off x="4565450" y="2665438"/>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Ευθεία γραμμή σύνδεσης 56"/>
              <p:cNvCxnSpPr/>
              <p:nvPr/>
            </p:nvCxnSpPr>
            <p:spPr>
              <a:xfrm>
                <a:off x="4018696" y="3271762"/>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73" name="Ευθύγραμμο βέλος σύνδεσης 72"/>
              <p:cNvCxnSpPr/>
              <p:nvPr/>
            </p:nvCxnSpPr>
            <p:spPr>
              <a:xfrm>
                <a:off x="5102778"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 name="Ομάδα 78"/>
            <p:cNvGrpSpPr/>
            <p:nvPr/>
          </p:nvGrpSpPr>
          <p:grpSpPr>
            <a:xfrm>
              <a:off x="5112205" y="2662330"/>
              <a:ext cx="1099571" cy="606324"/>
              <a:chOff x="5112205" y="2662330"/>
              <a:chExt cx="1099571" cy="606324"/>
            </a:xfrm>
          </p:grpSpPr>
          <p:cxnSp>
            <p:nvCxnSpPr>
              <p:cNvPr id="66" name="Ευθεία γραμμή σύνδεσης 65"/>
              <p:cNvCxnSpPr/>
              <p:nvPr/>
            </p:nvCxnSpPr>
            <p:spPr>
              <a:xfrm>
                <a:off x="5112205" y="3268654"/>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60" name="Ευθεία γραμμή σύνδεσης 59"/>
              <p:cNvCxnSpPr/>
              <p:nvPr/>
            </p:nvCxnSpPr>
            <p:spPr>
              <a:xfrm>
                <a:off x="5649533" y="2665438"/>
                <a:ext cx="556181" cy="1"/>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63" name="Ευθύγραμμο βέλος σύνδεσης 62"/>
              <p:cNvCxnSpPr/>
              <p:nvPr/>
            </p:nvCxnSpPr>
            <p:spPr>
              <a:xfrm flipV="1">
                <a:off x="5651144" y="2662330"/>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Ευθύγραμμο βέλος σύνδεσης 74"/>
              <p:cNvCxnSpPr/>
              <p:nvPr/>
            </p:nvCxnSpPr>
            <p:spPr>
              <a:xfrm>
                <a:off x="6203529"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 name="Ομάδα 79"/>
            <p:cNvGrpSpPr/>
            <p:nvPr/>
          </p:nvGrpSpPr>
          <p:grpSpPr>
            <a:xfrm>
              <a:off x="6215141" y="2665438"/>
              <a:ext cx="1677971" cy="606324"/>
              <a:chOff x="6215141" y="2665438"/>
              <a:chExt cx="1677971" cy="606324"/>
            </a:xfrm>
          </p:grpSpPr>
          <p:cxnSp>
            <p:nvCxnSpPr>
              <p:cNvPr id="62" name="Ευθεία γραμμή σύνδεσης 61"/>
              <p:cNvCxnSpPr/>
              <p:nvPr/>
            </p:nvCxnSpPr>
            <p:spPr>
              <a:xfrm>
                <a:off x="6215141" y="3271762"/>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51" name="Ευθεία γραμμή σύνδεσης 50"/>
              <p:cNvCxnSpPr/>
              <p:nvPr/>
            </p:nvCxnSpPr>
            <p:spPr>
              <a:xfrm>
                <a:off x="6780749" y="2665439"/>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53" name="Ευθύγραμμο βέλος σύνδεσης 52"/>
              <p:cNvCxnSpPr/>
              <p:nvPr/>
            </p:nvCxnSpPr>
            <p:spPr>
              <a:xfrm flipV="1">
                <a:off x="6780749" y="2665438"/>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Ευθύγραμμο βέλος σύνδεσης 53"/>
              <p:cNvCxnSpPr/>
              <p:nvPr/>
            </p:nvCxnSpPr>
            <p:spPr>
              <a:xfrm flipV="1">
                <a:off x="7333078" y="3268654"/>
                <a:ext cx="560034" cy="3108"/>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Ευθύγραμμο βέλος σύνδεσης 75"/>
              <p:cNvCxnSpPr/>
              <p:nvPr/>
            </p:nvCxnSpPr>
            <p:spPr>
              <a:xfrm>
                <a:off x="7318076"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7" name="Ορθογώνιο 126"/>
          <p:cNvSpPr/>
          <p:nvPr/>
        </p:nvSpPr>
        <p:spPr>
          <a:xfrm>
            <a:off x="4090695" y="2257159"/>
            <a:ext cx="1267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0" name="Ορθογώνιο 129"/>
          <p:cNvSpPr/>
          <p:nvPr/>
        </p:nvSpPr>
        <p:spPr>
          <a:xfrm>
            <a:off x="4635092" y="2257158"/>
            <a:ext cx="1267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2" name="Ορθογώνιο 131"/>
          <p:cNvSpPr/>
          <p:nvPr/>
        </p:nvSpPr>
        <p:spPr>
          <a:xfrm>
            <a:off x="6830530" y="2254049"/>
            <a:ext cx="1267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3" name="Ορθογώνιο 132"/>
          <p:cNvSpPr/>
          <p:nvPr/>
        </p:nvSpPr>
        <p:spPr>
          <a:xfrm>
            <a:off x="6275354" y="2261361"/>
            <a:ext cx="1267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1" name="Ορθογώνιο 130"/>
          <p:cNvSpPr/>
          <p:nvPr/>
        </p:nvSpPr>
        <p:spPr>
          <a:xfrm>
            <a:off x="5184204" y="2257157"/>
            <a:ext cx="1267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4" name="Ορθογώνιο 133"/>
          <p:cNvSpPr/>
          <p:nvPr/>
        </p:nvSpPr>
        <p:spPr>
          <a:xfrm>
            <a:off x="5729779" y="2257157"/>
            <a:ext cx="1267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Εικόνα 3"/>
          <p:cNvPicPr>
            <a:picLocks noChangeAspect="1"/>
          </p:cNvPicPr>
          <p:nvPr/>
        </p:nvPicPr>
        <p:blipFill>
          <a:blip r:embed="rId3"/>
          <a:stretch>
            <a:fillRect/>
          </a:stretch>
        </p:blipFill>
        <p:spPr>
          <a:xfrm>
            <a:off x="7942056" y="2243646"/>
            <a:ext cx="146317" cy="134124"/>
          </a:xfrm>
          <a:prstGeom prst="rect">
            <a:avLst/>
          </a:prstGeom>
        </p:spPr>
      </p:pic>
      <p:sp>
        <p:nvSpPr>
          <p:cNvPr id="137" name="Ορθογώνιο 136"/>
          <p:cNvSpPr/>
          <p:nvPr/>
        </p:nvSpPr>
        <p:spPr>
          <a:xfrm>
            <a:off x="7399503" y="2261361"/>
            <a:ext cx="1267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8" name="TextBox 137"/>
          <p:cNvSpPr txBox="1"/>
          <p:nvPr/>
        </p:nvSpPr>
        <p:spPr>
          <a:xfrm>
            <a:off x="1643855" y="978548"/>
            <a:ext cx="1846308" cy="1200329"/>
          </a:xfrm>
          <a:prstGeom prst="rect">
            <a:avLst/>
          </a:prstGeom>
          <a:noFill/>
        </p:spPr>
        <p:txBody>
          <a:bodyPr wrap="square" rtlCol="0">
            <a:spAutoFit/>
          </a:bodyPr>
          <a:lstStyle/>
          <a:p>
            <a:r>
              <a:rPr lang="en-US" dirty="0" smtClean="0"/>
              <a:t>Clock of Memory </a:t>
            </a:r>
            <a:r>
              <a:rPr lang="en-US" dirty="0" err="1" smtClean="0"/>
              <a:t>Input/Output</a:t>
            </a:r>
            <a:r>
              <a:rPr lang="en-US" dirty="0" smtClean="0"/>
              <a:t> Buffer or Bus</a:t>
            </a:r>
            <a:endParaRPr lang="el-GR" dirty="0"/>
          </a:p>
        </p:txBody>
      </p:sp>
      <p:pic>
        <p:nvPicPr>
          <p:cNvPr id="10" name="Εικόνα 9"/>
          <p:cNvPicPr>
            <a:picLocks noChangeAspect="1"/>
          </p:cNvPicPr>
          <p:nvPr/>
        </p:nvPicPr>
        <p:blipFill>
          <a:blip r:embed="rId4"/>
          <a:stretch>
            <a:fillRect/>
          </a:stretch>
        </p:blipFill>
        <p:spPr>
          <a:xfrm>
            <a:off x="2783179" y="4047215"/>
            <a:ext cx="6625643" cy="667908"/>
          </a:xfrm>
          <a:prstGeom prst="rect">
            <a:avLst/>
          </a:prstGeom>
        </p:spPr>
      </p:pic>
      <p:grpSp>
        <p:nvGrpSpPr>
          <p:cNvPr id="39" name="Ομάδα 38"/>
          <p:cNvGrpSpPr/>
          <p:nvPr/>
        </p:nvGrpSpPr>
        <p:grpSpPr>
          <a:xfrm>
            <a:off x="3827103" y="1262743"/>
            <a:ext cx="1370888" cy="1906404"/>
            <a:chOff x="3827103" y="1262743"/>
            <a:chExt cx="1370888" cy="1906404"/>
          </a:xfrm>
        </p:grpSpPr>
        <p:cxnSp>
          <p:nvCxnSpPr>
            <p:cNvPr id="40" name="Ευθεία γραμμή σύνδεσης 39"/>
            <p:cNvCxnSpPr/>
            <p:nvPr/>
          </p:nvCxnSpPr>
          <p:spPr>
            <a:xfrm flipH="1">
              <a:off x="3960596" y="1262743"/>
              <a:ext cx="2249" cy="1354727"/>
            </a:xfrm>
            <a:prstGeom prst="line">
              <a:avLst/>
            </a:prstGeom>
            <a:ln w="28575">
              <a:solidFill>
                <a:srgbClr val="7030A0">
                  <a:alpha val="6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Ευθεία γραμμή σύνδεσης 40"/>
            <p:cNvCxnSpPr/>
            <p:nvPr/>
          </p:nvCxnSpPr>
          <p:spPr>
            <a:xfrm flipH="1">
              <a:off x="5066683" y="1262743"/>
              <a:ext cx="6413" cy="1410525"/>
            </a:xfrm>
            <a:prstGeom prst="line">
              <a:avLst/>
            </a:prstGeom>
            <a:ln w="28575">
              <a:solidFill>
                <a:srgbClr val="7030A0">
                  <a:alpha val="60000"/>
                </a:srgbClr>
              </a:solidFill>
              <a:prstDash val="dash"/>
            </a:ln>
          </p:spPr>
          <p:style>
            <a:lnRef idx="1">
              <a:schemeClr val="accent1"/>
            </a:lnRef>
            <a:fillRef idx="0">
              <a:schemeClr val="accent1"/>
            </a:fillRef>
            <a:effectRef idx="0">
              <a:schemeClr val="accent1"/>
            </a:effectRef>
            <a:fontRef idx="minor">
              <a:schemeClr val="tx1"/>
            </a:fontRef>
          </p:style>
        </p:cxnSp>
        <p:sp>
          <p:nvSpPr>
            <p:cNvPr id="42" name="Αριστερό άγκιστρο 41"/>
            <p:cNvSpPr/>
            <p:nvPr/>
          </p:nvSpPr>
          <p:spPr>
            <a:xfrm rot="16200000">
              <a:off x="4434823" y="2200222"/>
              <a:ext cx="155448" cy="1101541"/>
            </a:xfrm>
            <a:prstGeom prst="leftBrace">
              <a:avLst/>
            </a:prstGeom>
            <a:ln w="28575">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3" name="TextBox 42"/>
            <p:cNvSpPr txBox="1"/>
            <p:nvPr/>
          </p:nvSpPr>
          <p:spPr>
            <a:xfrm>
              <a:off x="3827103" y="2830593"/>
              <a:ext cx="1370888" cy="338554"/>
            </a:xfrm>
            <a:prstGeom prst="rect">
              <a:avLst/>
            </a:prstGeom>
            <a:noFill/>
          </p:spPr>
          <p:txBody>
            <a:bodyPr wrap="none" rtlCol="0">
              <a:spAutoFit/>
            </a:bodyPr>
            <a:lstStyle/>
            <a:p>
              <a:r>
                <a:rPr lang="en-US" sz="1600" dirty="0" smtClean="0">
                  <a:solidFill>
                    <a:srgbClr val="7030A0"/>
                  </a:solidFill>
                </a:rPr>
                <a:t>Clock cycle</a:t>
              </a:r>
              <a:endParaRPr lang="el-GR" sz="1600" dirty="0">
                <a:solidFill>
                  <a:srgbClr val="7030A0"/>
                </a:solidFill>
              </a:endParaRPr>
            </a:p>
          </p:txBody>
        </p:sp>
      </p:grpSp>
      <p:cxnSp>
        <p:nvCxnSpPr>
          <p:cNvPr id="46" name="Ευθύγραμμο βέλος σύνδεσης 45"/>
          <p:cNvCxnSpPr/>
          <p:nvPr/>
        </p:nvCxnSpPr>
        <p:spPr>
          <a:xfrm>
            <a:off x="1854425" y="4265725"/>
            <a:ext cx="928754" cy="40871"/>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22384" y="4047215"/>
            <a:ext cx="1132041" cy="369332"/>
          </a:xfrm>
          <a:prstGeom prst="rect">
            <a:avLst/>
          </a:prstGeom>
          <a:noFill/>
        </p:spPr>
        <p:txBody>
          <a:bodyPr wrap="none" rtlCol="0">
            <a:spAutoFit/>
          </a:bodyPr>
          <a:lstStyle/>
          <a:p>
            <a:r>
              <a:rPr lang="en-US" dirty="0" err="1" smtClean="0">
                <a:solidFill>
                  <a:srgbClr val="C00000"/>
                </a:solidFill>
              </a:rPr>
              <a:t>Prefetch</a:t>
            </a:r>
            <a:endParaRPr lang="el-GR" dirty="0">
              <a:solidFill>
                <a:srgbClr val="C00000"/>
              </a:solidFill>
            </a:endParaRPr>
          </a:p>
        </p:txBody>
      </p:sp>
      <p:cxnSp>
        <p:nvCxnSpPr>
          <p:cNvPr id="48" name="Ευθύγραμμο βέλος σύνδεσης 47"/>
          <p:cNvCxnSpPr/>
          <p:nvPr/>
        </p:nvCxnSpPr>
        <p:spPr>
          <a:xfrm flipH="1">
            <a:off x="2870372" y="2424061"/>
            <a:ext cx="1239581" cy="677655"/>
          </a:xfrm>
          <a:prstGeom prst="straightConnector1">
            <a:avLst/>
          </a:prstGeom>
          <a:ln w="38100">
            <a:solidFill>
              <a:srgbClr val="00FF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288404" y="2902160"/>
            <a:ext cx="1612942" cy="369332"/>
          </a:xfrm>
          <a:prstGeom prst="rect">
            <a:avLst/>
          </a:prstGeom>
          <a:noFill/>
        </p:spPr>
        <p:txBody>
          <a:bodyPr wrap="none" rtlCol="0">
            <a:spAutoFit/>
          </a:bodyPr>
          <a:lstStyle/>
          <a:p>
            <a:r>
              <a:rPr lang="en-US" b="1" dirty="0" smtClean="0">
                <a:solidFill>
                  <a:srgbClr val="00FF00"/>
                </a:solidFill>
              </a:rPr>
              <a:t>Multiplier: X1</a:t>
            </a:r>
            <a:endParaRPr lang="el-GR" b="1" dirty="0">
              <a:solidFill>
                <a:srgbClr val="00FF00"/>
              </a:solidFill>
            </a:endParaRPr>
          </a:p>
        </p:txBody>
      </p:sp>
      <p:sp>
        <p:nvSpPr>
          <p:cNvPr id="44" name="Έλλειψη 43"/>
          <p:cNvSpPr/>
          <p:nvPr/>
        </p:nvSpPr>
        <p:spPr>
          <a:xfrm>
            <a:off x="7288755" y="2156576"/>
            <a:ext cx="885589" cy="30035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5" name="Ευθύγραμμο βέλος σύνδεσης 44"/>
          <p:cNvCxnSpPr/>
          <p:nvPr/>
        </p:nvCxnSpPr>
        <p:spPr>
          <a:xfrm flipH="1">
            <a:off x="3012094" y="2382386"/>
            <a:ext cx="4276662" cy="1825372"/>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73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1000"/>
                                  </p:stCondLst>
                                  <p:childTnLst>
                                    <p:set>
                                      <p:cBhvr>
                                        <p:cTn id="15" dur="1" fill="hold">
                                          <p:stCondLst>
                                            <p:cond delay="0"/>
                                          </p:stCondLst>
                                        </p:cTn>
                                        <p:tgtEl>
                                          <p:spTgt spid="130"/>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1000"/>
                                  </p:stCondLst>
                                  <p:childTnLst>
                                    <p:set>
                                      <p:cBhvr>
                                        <p:cTn id="18" dur="1" fill="hold">
                                          <p:stCondLst>
                                            <p:cond delay="0"/>
                                          </p:stCondLst>
                                        </p:cTn>
                                        <p:tgtEl>
                                          <p:spTgt spid="131"/>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1000"/>
                                  </p:stCondLst>
                                  <p:childTnLst>
                                    <p:set>
                                      <p:cBhvr>
                                        <p:cTn id="21" dur="1" fill="hold">
                                          <p:stCondLst>
                                            <p:cond delay="0"/>
                                          </p:stCondLst>
                                        </p:cTn>
                                        <p:tgtEl>
                                          <p:spTgt spid="134"/>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1000"/>
                                  </p:stCondLst>
                                  <p:childTnLst>
                                    <p:set>
                                      <p:cBhvr>
                                        <p:cTn id="24" dur="1" fill="hold">
                                          <p:stCondLst>
                                            <p:cond delay="0"/>
                                          </p:stCondLst>
                                        </p:cTn>
                                        <p:tgtEl>
                                          <p:spTgt spid="133"/>
                                        </p:tgtEl>
                                        <p:attrNameLst>
                                          <p:attrName>style.visibility</p:attrName>
                                        </p:attrNameLst>
                                      </p:cBhvr>
                                      <p:to>
                                        <p:strVal val="visible"/>
                                      </p:to>
                                    </p:set>
                                  </p:childTnLst>
                                </p:cTn>
                              </p:par>
                            </p:childTnLst>
                          </p:cTn>
                        </p:par>
                        <p:par>
                          <p:cTn id="25" fill="hold">
                            <p:stCondLst>
                              <p:cond delay="4000"/>
                            </p:stCondLst>
                            <p:childTnLst>
                              <p:par>
                                <p:cTn id="26" presetID="1" presetClass="entr" presetSubtype="0" fill="hold" grpId="0" nodeType="afterEffect">
                                  <p:stCondLst>
                                    <p:cond delay="1000"/>
                                  </p:stCondLst>
                                  <p:childTnLst>
                                    <p:set>
                                      <p:cBhvr>
                                        <p:cTn id="27" dur="1" fill="hold">
                                          <p:stCondLst>
                                            <p:cond delay="0"/>
                                          </p:stCondLst>
                                        </p:cTn>
                                        <p:tgtEl>
                                          <p:spTgt spid="132"/>
                                        </p:tgtEl>
                                        <p:attrNameLst>
                                          <p:attrName>style.visibility</p:attrName>
                                        </p:attrNameLst>
                                      </p:cBhvr>
                                      <p:to>
                                        <p:strVal val="visible"/>
                                      </p:to>
                                    </p:set>
                                  </p:childTnLst>
                                </p:cTn>
                              </p:par>
                            </p:childTnLst>
                          </p:cTn>
                        </p:par>
                        <p:par>
                          <p:cTn id="28" fill="hold">
                            <p:stCondLst>
                              <p:cond delay="5000"/>
                            </p:stCondLst>
                            <p:childTnLst>
                              <p:par>
                                <p:cTn id="29" presetID="1" presetClass="entr" presetSubtype="0" fill="hold" grpId="0" nodeType="afterEffect">
                                  <p:stCondLst>
                                    <p:cond delay="1000"/>
                                  </p:stCondLst>
                                  <p:childTnLst>
                                    <p:set>
                                      <p:cBhvr>
                                        <p:cTn id="30" dur="1" fill="hold">
                                          <p:stCondLst>
                                            <p:cond delay="0"/>
                                          </p:stCondLst>
                                        </p:cTn>
                                        <p:tgtEl>
                                          <p:spTgt spid="137"/>
                                        </p:tgtEl>
                                        <p:attrNameLst>
                                          <p:attrName>style.visibility</p:attrName>
                                        </p:attrNameLst>
                                      </p:cBhvr>
                                      <p:to>
                                        <p:strVal val="visible"/>
                                      </p:to>
                                    </p:set>
                                  </p:childTnLst>
                                </p:cTn>
                              </p:par>
                            </p:childTnLst>
                          </p:cTn>
                        </p:par>
                        <p:par>
                          <p:cTn id="31" fill="hold">
                            <p:stCondLst>
                              <p:cond delay="6000"/>
                            </p:stCondLst>
                            <p:childTnLst>
                              <p:par>
                                <p:cTn id="32" presetID="1" presetClass="entr" presetSubtype="0" fill="hold" nodeType="afterEffect">
                                  <p:stCondLst>
                                    <p:cond delay="100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1" presetClass="entr" presetSubtype="0" fill="hold" grpId="0" nodeType="afterEffect">
                                  <p:stCondLst>
                                    <p:cond delay="0"/>
                                  </p:stCondLst>
                                  <p:childTnLst>
                                    <p:set>
                                      <p:cBhvr>
                                        <p:cTn id="43" dur="1" fill="hold">
                                          <p:stCondLst>
                                            <p:cond delay="0"/>
                                          </p:stCondLst>
                                        </p:cTn>
                                        <p:tgtEl>
                                          <p:spTgt spid="44"/>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par>
                          <p:cTn id="47" fill="hold">
                            <p:stCondLst>
                              <p:cond delay="1000"/>
                            </p:stCondLst>
                            <p:childTnLst>
                              <p:par>
                                <p:cTn id="48" presetID="1" presetClass="entr" presetSubtype="0" fill="hold" grpId="0" nodeType="afterEffect">
                                  <p:stCondLst>
                                    <p:cond delay="0"/>
                                  </p:stCondLst>
                                  <p:childTnLst>
                                    <p:set>
                                      <p:cBhvr>
                                        <p:cTn id="49" dur="1" fill="hold">
                                          <p:stCondLst>
                                            <p:cond delay="0"/>
                                          </p:stCondLst>
                                        </p:cTn>
                                        <p:tgtEl>
                                          <p:spTgt spid="47"/>
                                        </p:tgtEl>
                                        <p:attrNameLst>
                                          <p:attrName>style.visibility</p:attrName>
                                        </p:attrNameLst>
                                      </p:cBhvr>
                                      <p:to>
                                        <p:strVal val="visible"/>
                                      </p:to>
                                    </p:set>
                                  </p:childTnLst>
                                </p:cTn>
                              </p:par>
                              <p:par>
                                <p:cTn id="50" presetID="1" presetClass="entr" presetSubtype="0" fill="hold" nodeType="withEffect">
                                  <p:stCondLst>
                                    <p:cond delay="1000"/>
                                  </p:stCondLst>
                                  <p:childTnLst>
                                    <p:set>
                                      <p:cBhvr>
                                        <p:cTn id="51" dur="1" fill="hold">
                                          <p:stCondLst>
                                            <p:cond delay="0"/>
                                          </p:stCondLst>
                                        </p:cTn>
                                        <p:tgtEl>
                                          <p:spTgt spid="4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8"/>
                                        </p:tgtEl>
                                        <p:attrNameLst>
                                          <p:attrName>style.visibility</p:attrName>
                                        </p:attrNameLst>
                                      </p:cBhvr>
                                      <p:to>
                                        <p:strVal val="visible"/>
                                      </p:to>
                                    </p:set>
                                  </p:childTnLst>
                                </p:cTn>
                              </p:par>
                              <p:par>
                                <p:cTn id="56" presetID="1" presetClass="entr" presetSubtype="0" fill="hold" grpId="0" nodeType="withEffect">
                                  <p:stCondLst>
                                    <p:cond delay="500"/>
                                  </p:stCondLst>
                                  <p:childTnLst>
                                    <p:set>
                                      <p:cBhvr>
                                        <p:cTn id="57"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30" grpId="0" animBg="1"/>
      <p:bldP spid="132" grpId="0" animBg="1"/>
      <p:bldP spid="133" grpId="0" animBg="1"/>
      <p:bldP spid="131" grpId="0" animBg="1"/>
      <p:bldP spid="134" grpId="0" animBg="1"/>
      <p:bldP spid="137" grpId="0" animBg="1"/>
      <p:bldP spid="47" grpId="0"/>
      <p:bldP spid="49" grpId="0"/>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DDR2 SDRAM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grpSp>
        <p:nvGrpSpPr>
          <p:cNvPr id="81" name="Ομάδα 80"/>
          <p:cNvGrpSpPr/>
          <p:nvPr/>
        </p:nvGrpSpPr>
        <p:grpSpPr>
          <a:xfrm>
            <a:off x="3616750" y="1520111"/>
            <a:ext cx="4958499" cy="609432"/>
            <a:chOff x="2934613" y="2662330"/>
            <a:chExt cx="4958499" cy="609432"/>
          </a:xfrm>
        </p:grpSpPr>
        <p:grpSp>
          <p:nvGrpSpPr>
            <p:cNvPr id="77" name="Ομάδα 76"/>
            <p:cNvGrpSpPr/>
            <p:nvPr/>
          </p:nvGrpSpPr>
          <p:grpSpPr>
            <a:xfrm>
              <a:off x="2934613" y="2665438"/>
              <a:ext cx="1081725" cy="606324"/>
              <a:chOff x="2934613" y="2665438"/>
              <a:chExt cx="1081725" cy="606324"/>
            </a:xfrm>
          </p:grpSpPr>
          <p:cxnSp>
            <p:nvCxnSpPr>
              <p:cNvPr id="55" name="Ευθεία γραμμή σύνδεσης 54"/>
              <p:cNvCxnSpPr/>
              <p:nvPr/>
            </p:nvCxnSpPr>
            <p:spPr>
              <a:xfrm>
                <a:off x="3471941" y="2665439"/>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58" name="Ευθύγραμμο βέλος σύνδεσης 57"/>
              <p:cNvCxnSpPr/>
              <p:nvPr/>
            </p:nvCxnSpPr>
            <p:spPr>
              <a:xfrm flipV="1">
                <a:off x="3471941" y="2665438"/>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Ευθεία γραμμή σύνδεσης 58"/>
              <p:cNvCxnSpPr/>
              <p:nvPr/>
            </p:nvCxnSpPr>
            <p:spPr>
              <a:xfrm>
                <a:off x="2934613" y="3271762"/>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68" name="Ευθύγραμμο βέλος σύνδεσης 67"/>
              <p:cNvCxnSpPr/>
              <p:nvPr/>
            </p:nvCxnSpPr>
            <p:spPr>
              <a:xfrm>
                <a:off x="4008091"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Ομάδα 77"/>
            <p:cNvGrpSpPr/>
            <p:nvPr/>
          </p:nvGrpSpPr>
          <p:grpSpPr>
            <a:xfrm>
              <a:off x="4018696" y="2665438"/>
              <a:ext cx="1092329" cy="606324"/>
              <a:chOff x="4018696" y="2665438"/>
              <a:chExt cx="1092329" cy="606324"/>
            </a:xfrm>
          </p:grpSpPr>
          <p:cxnSp>
            <p:nvCxnSpPr>
              <p:cNvPr id="64" name="Ευθεία γραμμή σύνδεσης 63"/>
              <p:cNvCxnSpPr/>
              <p:nvPr/>
            </p:nvCxnSpPr>
            <p:spPr>
              <a:xfrm>
                <a:off x="4565450" y="2665439"/>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67" name="Ευθύγραμμο βέλος σύνδεσης 66"/>
              <p:cNvCxnSpPr/>
              <p:nvPr/>
            </p:nvCxnSpPr>
            <p:spPr>
              <a:xfrm flipV="1">
                <a:off x="4565450" y="2665438"/>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Ευθεία γραμμή σύνδεσης 56"/>
              <p:cNvCxnSpPr/>
              <p:nvPr/>
            </p:nvCxnSpPr>
            <p:spPr>
              <a:xfrm>
                <a:off x="4018696" y="3271762"/>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73" name="Ευθύγραμμο βέλος σύνδεσης 72"/>
              <p:cNvCxnSpPr/>
              <p:nvPr/>
            </p:nvCxnSpPr>
            <p:spPr>
              <a:xfrm>
                <a:off x="5102778"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 name="Ομάδα 78"/>
            <p:cNvGrpSpPr/>
            <p:nvPr/>
          </p:nvGrpSpPr>
          <p:grpSpPr>
            <a:xfrm>
              <a:off x="5112205" y="2662330"/>
              <a:ext cx="1099571" cy="606324"/>
              <a:chOff x="5112205" y="2662330"/>
              <a:chExt cx="1099571" cy="606324"/>
            </a:xfrm>
          </p:grpSpPr>
          <p:cxnSp>
            <p:nvCxnSpPr>
              <p:cNvPr id="66" name="Ευθεία γραμμή σύνδεσης 65"/>
              <p:cNvCxnSpPr/>
              <p:nvPr/>
            </p:nvCxnSpPr>
            <p:spPr>
              <a:xfrm>
                <a:off x="5112205" y="3268654"/>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60" name="Ευθεία γραμμή σύνδεσης 59"/>
              <p:cNvCxnSpPr/>
              <p:nvPr/>
            </p:nvCxnSpPr>
            <p:spPr>
              <a:xfrm>
                <a:off x="5649533" y="2665438"/>
                <a:ext cx="556181" cy="1"/>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63" name="Ευθύγραμμο βέλος σύνδεσης 62"/>
              <p:cNvCxnSpPr/>
              <p:nvPr/>
            </p:nvCxnSpPr>
            <p:spPr>
              <a:xfrm flipV="1">
                <a:off x="5651144" y="2662330"/>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Ευθύγραμμο βέλος σύνδεσης 74"/>
              <p:cNvCxnSpPr/>
              <p:nvPr/>
            </p:nvCxnSpPr>
            <p:spPr>
              <a:xfrm>
                <a:off x="6203529"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 name="Ομάδα 79"/>
            <p:cNvGrpSpPr/>
            <p:nvPr/>
          </p:nvGrpSpPr>
          <p:grpSpPr>
            <a:xfrm>
              <a:off x="6215141" y="2665438"/>
              <a:ext cx="1677971" cy="606324"/>
              <a:chOff x="6215141" y="2665438"/>
              <a:chExt cx="1677971" cy="606324"/>
            </a:xfrm>
          </p:grpSpPr>
          <p:cxnSp>
            <p:nvCxnSpPr>
              <p:cNvPr id="62" name="Ευθεία γραμμή σύνδεσης 61"/>
              <p:cNvCxnSpPr/>
              <p:nvPr/>
            </p:nvCxnSpPr>
            <p:spPr>
              <a:xfrm>
                <a:off x="6215141" y="3271762"/>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51" name="Ευθεία γραμμή σύνδεσης 50"/>
              <p:cNvCxnSpPr/>
              <p:nvPr/>
            </p:nvCxnSpPr>
            <p:spPr>
              <a:xfrm>
                <a:off x="6780749" y="2665439"/>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53" name="Ευθύγραμμο βέλος σύνδεσης 52"/>
              <p:cNvCxnSpPr/>
              <p:nvPr/>
            </p:nvCxnSpPr>
            <p:spPr>
              <a:xfrm flipV="1">
                <a:off x="6780749" y="2665438"/>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Ευθύγραμμο βέλος σύνδεσης 53"/>
              <p:cNvCxnSpPr/>
              <p:nvPr/>
            </p:nvCxnSpPr>
            <p:spPr>
              <a:xfrm flipV="1">
                <a:off x="7333078" y="3268654"/>
                <a:ext cx="560034" cy="3108"/>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Ευθύγραμμο βέλος σύνδεσης 75"/>
              <p:cNvCxnSpPr/>
              <p:nvPr/>
            </p:nvCxnSpPr>
            <p:spPr>
              <a:xfrm>
                <a:off x="7318076"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1" name="Ομάδα 140"/>
          <p:cNvGrpSpPr/>
          <p:nvPr/>
        </p:nvGrpSpPr>
        <p:grpSpPr>
          <a:xfrm>
            <a:off x="4090694" y="2259369"/>
            <a:ext cx="126768" cy="277966"/>
            <a:chOff x="1963972" y="2907287"/>
            <a:chExt cx="126768" cy="277966"/>
          </a:xfrm>
        </p:grpSpPr>
        <p:sp>
          <p:nvSpPr>
            <p:cNvPr id="128" name="Ορθογώνιο 127"/>
            <p:cNvSpPr/>
            <p:nvPr/>
          </p:nvSpPr>
          <p:spPr>
            <a:xfrm>
              <a:off x="1963972" y="2907287"/>
              <a:ext cx="1267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9" name="Ορθογώνιο 128"/>
            <p:cNvSpPr/>
            <p:nvPr/>
          </p:nvSpPr>
          <p:spPr>
            <a:xfrm>
              <a:off x="1963972" y="3068844"/>
              <a:ext cx="126768"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26" name="Ομάδα 125"/>
          <p:cNvGrpSpPr/>
          <p:nvPr/>
        </p:nvGrpSpPr>
        <p:grpSpPr>
          <a:xfrm>
            <a:off x="4635091" y="2259369"/>
            <a:ext cx="126768" cy="277966"/>
            <a:chOff x="1963972" y="2907287"/>
            <a:chExt cx="126768" cy="277966"/>
          </a:xfrm>
        </p:grpSpPr>
        <p:sp>
          <p:nvSpPr>
            <p:cNvPr id="138" name="Ορθογώνιο 137"/>
            <p:cNvSpPr/>
            <p:nvPr/>
          </p:nvSpPr>
          <p:spPr>
            <a:xfrm>
              <a:off x="1963972" y="2907287"/>
              <a:ext cx="1267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8" name="Ορθογώνιο 147"/>
            <p:cNvSpPr/>
            <p:nvPr/>
          </p:nvSpPr>
          <p:spPr>
            <a:xfrm>
              <a:off x="1963972" y="3068844"/>
              <a:ext cx="126768"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49" name="Ομάδα 148"/>
          <p:cNvGrpSpPr/>
          <p:nvPr/>
        </p:nvGrpSpPr>
        <p:grpSpPr>
          <a:xfrm>
            <a:off x="5184203" y="2259369"/>
            <a:ext cx="126768" cy="277966"/>
            <a:chOff x="1963972" y="2907287"/>
            <a:chExt cx="126768" cy="277966"/>
          </a:xfrm>
        </p:grpSpPr>
        <p:sp>
          <p:nvSpPr>
            <p:cNvPr id="150" name="Ορθογώνιο 149"/>
            <p:cNvSpPr/>
            <p:nvPr/>
          </p:nvSpPr>
          <p:spPr>
            <a:xfrm>
              <a:off x="1963972" y="2907287"/>
              <a:ext cx="1267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1" name="Ορθογώνιο 150"/>
            <p:cNvSpPr/>
            <p:nvPr/>
          </p:nvSpPr>
          <p:spPr>
            <a:xfrm>
              <a:off x="1963972" y="3068844"/>
              <a:ext cx="126768"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52" name="Ομάδα 151"/>
          <p:cNvGrpSpPr/>
          <p:nvPr/>
        </p:nvGrpSpPr>
        <p:grpSpPr>
          <a:xfrm>
            <a:off x="5729778" y="2259369"/>
            <a:ext cx="126768" cy="277966"/>
            <a:chOff x="1963972" y="2907287"/>
            <a:chExt cx="126768" cy="277966"/>
          </a:xfrm>
        </p:grpSpPr>
        <p:sp>
          <p:nvSpPr>
            <p:cNvPr id="153" name="Ορθογώνιο 152"/>
            <p:cNvSpPr/>
            <p:nvPr/>
          </p:nvSpPr>
          <p:spPr>
            <a:xfrm>
              <a:off x="1963972" y="2907287"/>
              <a:ext cx="1267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4" name="Ορθογώνιο 153"/>
            <p:cNvSpPr/>
            <p:nvPr/>
          </p:nvSpPr>
          <p:spPr>
            <a:xfrm>
              <a:off x="1963972" y="3068844"/>
              <a:ext cx="126768"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55" name="Ομάδα 154"/>
          <p:cNvGrpSpPr/>
          <p:nvPr/>
        </p:nvGrpSpPr>
        <p:grpSpPr>
          <a:xfrm>
            <a:off x="6275352" y="2259369"/>
            <a:ext cx="126768" cy="277966"/>
            <a:chOff x="1963972" y="2907287"/>
            <a:chExt cx="126768" cy="277966"/>
          </a:xfrm>
        </p:grpSpPr>
        <p:sp>
          <p:nvSpPr>
            <p:cNvPr id="156" name="Ορθογώνιο 155"/>
            <p:cNvSpPr/>
            <p:nvPr/>
          </p:nvSpPr>
          <p:spPr>
            <a:xfrm>
              <a:off x="1963972" y="2907287"/>
              <a:ext cx="1267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7" name="Ορθογώνιο 156"/>
            <p:cNvSpPr/>
            <p:nvPr/>
          </p:nvSpPr>
          <p:spPr>
            <a:xfrm>
              <a:off x="1963972" y="3068844"/>
              <a:ext cx="126768"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58" name="Ομάδα 157"/>
          <p:cNvGrpSpPr/>
          <p:nvPr/>
        </p:nvGrpSpPr>
        <p:grpSpPr>
          <a:xfrm>
            <a:off x="6830529" y="2259369"/>
            <a:ext cx="126768" cy="277966"/>
            <a:chOff x="1963972" y="2907287"/>
            <a:chExt cx="126768" cy="277966"/>
          </a:xfrm>
        </p:grpSpPr>
        <p:sp>
          <p:nvSpPr>
            <p:cNvPr id="159" name="Ορθογώνιο 158"/>
            <p:cNvSpPr/>
            <p:nvPr/>
          </p:nvSpPr>
          <p:spPr>
            <a:xfrm>
              <a:off x="1963972" y="2907287"/>
              <a:ext cx="1267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0" name="Ορθογώνιο 159"/>
            <p:cNvSpPr/>
            <p:nvPr/>
          </p:nvSpPr>
          <p:spPr>
            <a:xfrm>
              <a:off x="1963972" y="3068844"/>
              <a:ext cx="126768"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61" name="Ομάδα 160"/>
          <p:cNvGrpSpPr/>
          <p:nvPr/>
        </p:nvGrpSpPr>
        <p:grpSpPr>
          <a:xfrm>
            <a:off x="7399502" y="2259369"/>
            <a:ext cx="126768" cy="277966"/>
            <a:chOff x="1963972" y="2907287"/>
            <a:chExt cx="126768" cy="277966"/>
          </a:xfrm>
        </p:grpSpPr>
        <p:sp>
          <p:nvSpPr>
            <p:cNvPr id="162" name="Ορθογώνιο 161"/>
            <p:cNvSpPr/>
            <p:nvPr/>
          </p:nvSpPr>
          <p:spPr>
            <a:xfrm>
              <a:off x="1963972" y="2907287"/>
              <a:ext cx="1267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3" name="Ορθογώνιο 162"/>
            <p:cNvSpPr/>
            <p:nvPr/>
          </p:nvSpPr>
          <p:spPr>
            <a:xfrm>
              <a:off x="1963972" y="3068844"/>
              <a:ext cx="126768"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64" name="Ομάδα 163"/>
          <p:cNvGrpSpPr/>
          <p:nvPr/>
        </p:nvGrpSpPr>
        <p:grpSpPr>
          <a:xfrm>
            <a:off x="7951831" y="2259369"/>
            <a:ext cx="126768" cy="277966"/>
            <a:chOff x="1963972" y="2907287"/>
            <a:chExt cx="126768" cy="277966"/>
          </a:xfrm>
        </p:grpSpPr>
        <p:sp>
          <p:nvSpPr>
            <p:cNvPr id="165" name="Ορθογώνιο 164"/>
            <p:cNvSpPr/>
            <p:nvPr/>
          </p:nvSpPr>
          <p:spPr>
            <a:xfrm>
              <a:off x="1963972" y="2907287"/>
              <a:ext cx="1267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6" name="Ορθογώνιο 165"/>
            <p:cNvSpPr/>
            <p:nvPr/>
          </p:nvSpPr>
          <p:spPr>
            <a:xfrm>
              <a:off x="1963972" y="3068844"/>
              <a:ext cx="126768"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67" name="TextBox 166"/>
          <p:cNvSpPr txBox="1"/>
          <p:nvPr/>
        </p:nvSpPr>
        <p:spPr>
          <a:xfrm>
            <a:off x="1643855" y="978548"/>
            <a:ext cx="1846308" cy="1200329"/>
          </a:xfrm>
          <a:prstGeom prst="rect">
            <a:avLst/>
          </a:prstGeom>
          <a:noFill/>
        </p:spPr>
        <p:txBody>
          <a:bodyPr wrap="square" rtlCol="0">
            <a:spAutoFit/>
          </a:bodyPr>
          <a:lstStyle/>
          <a:p>
            <a:r>
              <a:rPr lang="en-US" dirty="0" smtClean="0"/>
              <a:t>Clock of Memory </a:t>
            </a:r>
            <a:r>
              <a:rPr lang="en-US" dirty="0" err="1" smtClean="0"/>
              <a:t>Input/Output</a:t>
            </a:r>
            <a:r>
              <a:rPr lang="en-US" dirty="0" smtClean="0"/>
              <a:t> Buffer or Bus</a:t>
            </a:r>
            <a:endParaRPr lang="el-GR" dirty="0"/>
          </a:p>
        </p:txBody>
      </p:sp>
      <p:pic>
        <p:nvPicPr>
          <p:cNvPr id="13" name="Εικόνα 12"/>
          <p:cNvPicPr>
            <a:picLocks noChangeAspect="1"/>
          </p:cNvPicPr>
          <p:nvPr/>
        </p:nvPicPr>
        <p:blipFill>
          <a:blip r:embed="rId3"/>
          <a:stretch>
            <a:fillRect/>
          </a:stretch>
        </p:blipFill>
        <p:spPr>
          <a:xfrm>
            <a:off x="2713158" y="4216080"/>
            <a:ext cx="6765685" cy="1291300"/>
          </a:xfrm>
          <a:prstGeom prst="rect">
            <a:avLst/>
          </a:prstGeom>
        </p:spPr>
      </p:pic>
      <p:grpSp>
        <p:nvGrpSpPr>
          <p:cNvPr id="56" name="Ομάδα 55"/>
          <p:cNvGrpSpPr/>
          <p:nvPr/>
        </p:nvGrpSpPr>
        <p:grpSpPr>
          <a:xfrm>
            <a:off x="3827103" y="1262743"/>
            <a:ext cx="1370888" cy="1906404"/>
            <a:chOff x="3827103" y="1262743"/>
            <a:chExt cx="1370888" cy="1906404"/>
          </a:xfrm>
        </p:grpSpPr>
        <p:cxnSp>
          <p:nvCxnSpPr>
            <p:cNvPr id="61" name="Ευθεία γραμμή σύνδεσης 60"/>
            <p:cNvCxnSpPr/>
            <p:nvPr/>
          </p:nvCxnSpPr>
          <p:spPr>
            <a:xfrm flipH="1">
              <a:off x="3960596" y="1262743"/>
              <a:ext cx="2249" cy="1354727"/>
            </a:xfrm>
            <a:prstGeom prst="line">
              <a:avLst/>
            </a:prstGeom>
            <a:ln w="28575">
              <a:solidFill>
                <a:srgbClr val="7030A0">
                  <a:alpha val="6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5" name="Ευθεία γραμμή σύνδεσης 64"/>
            <p:cNvCxnSpPr/>
            <p:nvPr/>
          </p:nvCxnSpPr>
          <p:spPr>
            <a:xfrm flipH="1">
              <a:off x="5066683" y="1262743"/>
              <a:ext cx="6413" cy="1410525"/>
            </a:xfrm>
            <a:prstGeom prst="line">
              <a:avLst/>
            </a:prstGeom>
            <a:ln w="28575">
              <a:solidFill>
                <a:srgbClr val="7030A0">
                  <a:alpha val="60000"/>
                </a:srgbClr>
              </a:solidFill>
              <a:prstDash val="dash"/>
            </a:ln>
          </p:spPr>
          <p:style>
            <a:lnRef idx="1">
              <a:schemeClr val="accent1"/>
            </a:lnRef>
            <a:fillRef idx="0">
              <a:schemeClr val="accent1"/>
            </a:fillRef>
            <a:effectRef idx="0">
              <a:schemeClr val="accent1"/>
            </a:effectRef>
            <a:fontRef idx="minor">
              <a:schemeClr val="tx1"/>
            </a:fontRef>
          </p:style>
        </p:cxnSp>
        <p:sp>
          <p:nvSpPr>
            <p:cNvPr id="69" name="Αριστερό άγκιστρο 68"/>
            <p:cNvSpPr/>
            <p:nvPr/>
          </p:nvSpPr>
          <p:spPr>
            <a:xfrm rot="16200000">
              <a:off x="4434823" y="2200222"/>
              <a:ext cx="155448" cy="1101541"/>
            </a:xfrm>
            <a:prstGeom prst="leftBrace">
              <a:avLst/>
            </a:prstGeom>
            <a:ln w="28575">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0" name="TextBox 69"/>
            <p:cNvSpPr txBox="1"/>
            <p:nvPr/>
          </p:nvSpPr>
          <p:spPr>
            <a:xfrm>
              <a:off x="3827103" y="2830593"/>
              <a:ext cx="1370888" cy="338554"/>
            </a:xfrm>
            <a:prstGeom prst="rect">
              <a:avLst/>
            </a:prstGeom>
            <a:noFill/>
          </p:spPr>
          <p:txBody>
            <a:bodyPr wrap="none" rtlCol="0">
              <a:spAutoFit/>
            </a:bodyPr>
            <a:lstStyle/>
            <a:p>
              <a:r>
                <a:rPr lang="en-US" sz="1600" dirty="0" smtClean="0">
                  <a:solidFill>
                    <a:srgbClr val="7030A0"/>
                  </a:solidFill>
                </a:rPr>
                <a:t>Clock cycle</a:t>
              </a:r>
              <a:endParaRPr lang="el-GR" sz="1600" dirty="0">
                <a:solidFill>
                  <a:srgbClr val="7030A0"/>
                </a:solidFill>
              </a:endParaRPr>
            </a:p>
          </p:txBody>
        </p:sp>
      </p:grpSp>
      <p:cxnSp>
        <p:nvCxnSpPr>
          <p:cNvPr id="71" name="Ευθύγραμμο βέλος σύνδεσης 70"/>
          <p:cNvCxnSpPr/>
          <p:nvPr/>
        </p:nvCxnSpPr>
        <p:spPr>
          <a:xfrm>
            <a:off x="1784404" y="4830865"/>
            <a:ext cx="928754" cy="40871"/>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652363" y="4646199"/>
            <a:ext cx="1132041" cy="369332"/>
          </a:xfrm>
          <a:prstGeom prst="rect">
            <a:avLst/>
          </a:prstGeom>
          <a:noFill/>
        </p:spPr>
        <p:txBody>
          <a:bodyPr wrap="none" rtlCol="0">
            <a:spAutoFit/>
          </a:bodyPr>
          <a:lstStyle/>
          <a:p>
            <a:r>
              <a:rPr lang="en-US" dirty="0" err="1" smtClean="0">
                <a:solidFill>
                  <a:srgbClr val="C00000"/>
                </a:solidFill>
              </a:rPr>
              <a:t>Prefetch</a:t>
            </a:r>
            <a:endParaRPr lang="el-GR" dirty="0">
              <a:solidFill>
                <a:srgbClr val="C00000"/>
              </a:solidFill>
            </a:endParaRPr>
          </a:p>
        </p:txBody>
      </p:sp>
      <p:cxnSp>
        <p:nvCxnSpPr>
          <p:cNvPr id="74" name="Ευθύγραμμο βέλος σύνδεσης 73"/>
          <p:cNvCxnSpPr/>
          <p:nvPr/>
        </p:nvCxnSpPr>
        <p:spPr>
          <a:xfrm flipH="1">
            <a:off x="2870372" y="2595828"/>
            <a:ext cx="1239581" cy="677655"/>
          </a:xfrm>
          <a:prstGeom prst="straightConnector1">
            <a:avLst/>
          </a:prstGeom>
          <a:ln w="38100">
            <a:solidFill>
              <a:srgbClr val="00FF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1271101" y="3069468"/>
            <a:ext cx="1612942" cy="369332"/>
          </a:xfrm>
          <a:prstGeom prst="rect">
            <a:avLst/>
          </a:prstGeom>
          <a:noFill/>
        </p:spPr>
        <p:txBody>
          <a:bodyPr wrap="none" rtlCol="0">
            <a:spAutoFit/>
          </a:bodyPr>
          <a:lstStyle/>
          <a:p>
            <a:r>
              <a:rPr lang="en-US" b="1" dirty="0" smtClean="0">
                <a:solidFill>
                  <a:srgbClr val="00FF00"/>
                </a:solidFill>
              </a:rPr>
              <a:t>Multiplier: X2</a:t>
            </a:r>
            <a:endParaRPr lang="el-GR" b="1" dirty="0">
              <a:solidFill>
                <a:srgbClr val="00FF00"/>
              </a:solidFill>
            </a:endParaRPr>
          </a:p>
        </p:txBody>
      </p:sp>
      <p:sp>
        <p:nvSpPr>
          <p:cNvPr id="83" name="Έλλειψη 82"/>
          <p:cNvSpPr/>
          <p:nvPr/>
        </p:nvSpPr>
        <p:spPr>
          <a:xfrm>
            <a:off x="7285334" y="2196390"/>
            <a:ext cx="906944" cy="40498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84" name="Ευθύγραμμο βέλος σύνδεσης 83"/>
          <p:cNvCxnSpPr/>
          <p:nvPr/>
        </p:nvCxnSpPr>
        <p:spPr>
          <a:xfrm flipH="1">
            <a:off x="2884043" y="2586396"/>
            <a:ext cx="4483651" cy="2173408"/>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13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126"/>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1000"/>
                                  </p:stCondLst>
                                  <p:childTnLst>
                                    <p:set>
                                      <p:cBhvr>
                                        <p:cTn id="18" dur="1" fill="hold">
                                          <p:stCondLst>
                                            <p:cond delay="0"/>
                                          </p:stCondLst>
                                        </p:cTn>
                                        <p:tgtEl>
                                          <p:spTgt spid="149"/>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1000"/>
                                  </p:stCondLst>
                                  <p:childTnLst>
                                    <p:set>
                                      <p:cBhvr>
                                        <p:cTn id="21" dur="1" fill="hold">
                                          <p:stCondLst>
                                            <p:cond delay="0"/>
                                          </p:stCondLst>
                                        </p:cTn>
                                        <p:tgtEl>
                                          <p:spTgt spid="152"/>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1000"/>
                                  </p:stCondLst>
                                  <p:childTnLst>
                                    <p:set>
                                      <p:cBhvr>
                                        <p:cTn id="24" dur="1" fill="hold">
                                          <p:stCondLst>
                                            <p:cond delay="0"/>
                                          </p:stCondLst>
                                        </p:cTn>
                                        <p:tgtEl>
                                          <p:spTgt spid="155"/>
                                        </p:tgtEl>
                                        <p:attrNameLst>
                                          <p:attrName>style.visibility</p:attrName>
                                        </p:attrNameLst>
                                      </p:cBhvr>
                                      <p:to>
                                        <p:strVal val="visible"/>
                                      </p:to>
                                    </p:set>
                                  </p:childTnLst>
                                </p:cTn>
                              </p:par>
                            </p:childTnLst>
                          </p:cTn>
                        </p:par>
                        <p:par>
                          <p:cTn id="25" fill="hold">
                            <p:stCondLst>
                              <p:cond delay="4000"/>
                            </p:stCondLst>
                            <p:childTnLst>
                              <p:par>
                                <p:cTn id="26" presetID="1" presetClass="entr" presetSubtype="0" fill="hold" nodeType="afterEffect">
                                  <p:stCondLst>
                                    <p:cond delay="1000"/>
                                  </p:stCondLst>
                                  <p:childTnLst>
                                    <p:set>
                                      <p:cBhvr>
                                        <p:cTn id="27" dur="1" fill="hold">
                                          <p:stCondLst>
                                            <p:cond delay="0"/>
                                          </p:stCondLst>
                                        </p:cTn>
                                        <p:tgtEl>
                                          <p:spTgt spid="158"/>
                                        </p:tgtEl>
                                        <p:attrNameLst>
                                          <p:attrName>style.visibility</p:attrName>
                                        </p:attrNameLst>
                                      </p:cBhvr>
                                      <p:to>
                                        <p:strVal val="visible"/>
                                      </p:to>
                                    </p:set>
                                  </p:childTnLst>
                                </p:cTn>
                              </p:par>
                            </p:childTnLst>
                          </p:cTn>
                        </p:par>
                        <p:par>
                          <p:cTn id="28" fill="hold">
                            <p:stCondLst>
                              <p:cond delay="5000"/>
                            </p:stCondLst>
                            <p:childTnLst>
                              <p:par>
                                <p:cTn id="29" presetID="1" presetClass="entr" presetSubtype="0" fill="hold" nodeType="afterEffect">
                                  <p:stCondLst>
                                    <p:cond delay="1000"/>
                                  </p:stCondLst>
                                  <p:childTnLst>
                                    <p:set>
                                      <p:cBhvr>
                                        <p:cTn id="30" dur="1" fill="hold">
                                          <p:stCondLst>
                                            <p:cond delay="0"/>
                                          </p:stCondLst>
                                        </p:cTn>
                                        <p:tgtEl>
                                          <p:spTgt spid="161"/>
                                        </p:tgtEl>
                                        <p:attrNameLst>
                                          <p:attrName>style.visibility</p:attrName>
                                        </p:attrNameLst>
                                      </p:cBhvr>
                                      <p:to>
                                        <p:strVal val="visible"/>
                                      </p:to>
                                    </p:set>
                                  </p:childTnLst>
                                </p:cTn>
                              </p:par>
                            </p:childTnLst>
                          </p:cTn>
                        </p:par>
                        <p:par>
                          <p:cTn id="31" fill="hold">
                            <p:stCondLst>
                              <p:cond delay="6000"/>
                            </p:stCondLst>
                            <p:childTnLst>
                              <p:par>
                                <p:cTn id="32" presetID="1" presetClass="entr" presetSubtype="0" fill="hold" nodeType="afterEffect">
                                  <p:stCondLst>
                                    <p:cond delay="1000"/>
                                  </p:stCondLst>
                                  <p:childTnLst>
                                    <p:set>
                                      <p:cBhvr>
                                        <p:cTn id="33" dur="1" fill="hold">
                                          <p:stCondLst>
                                            <p:cond delay="0"/>
                                          </p:stCondLst>
                                        </p:cTn>
                                        <p:tgtEl>
                                          <p:spTgt spid="16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1" presetClass="entr" presetSubtype="0" fill="hold" grpId="0" nodeType="afterEffect">
                                  <p:stCondLst>
                                    <p:cond delay="0"/>
                                  </p:stCondLst>
                                  <p:childTnLst>
                                    <p:set>
                                      <p:cBhvr>
                                        <p:cTn id="43" dur="1" fill="hold">
                                          <p:stCondLst>
                                            <p:cond delay="0"/>
                                          </p:stCondLst>
                                        </p:cTn>
                                        <p:tgtEl>
                                          <p:spTgt spid="83"/>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nodeType="after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childTnLst>
                          </p:cTn>
                        </p:par>
                        <p:par>
                          <p:cTn id="47" fill="hold">
                            <p:stCondLst>
                              <p:cond delay="1000"/>
                            </p:stCondLst>
                            <p:childTnLst>
                              <p:par>
                                <p:cTn id="48" presetID="1" presetClass="entr" presetSubtype="0" fill="hold" grpId="0" nodeType="afterEffect">
                                  <p:stCondLst>
                                    <p:cond delay="0"/>
                                  </p:stCondLst>
                                  <p:childTnLst>
                                    <p:set>
                                      <p:cBhvr>
                                        <p:cTn id="49" dur="1" fill="hold">
                                          <p:stCondLst>
                                            <p:cond delay="0"/>
                                          </p:stCondLst>
                                        </p:cTn>
                                        <p:tgtEl>
                                          <p:spTgt spid="72"/>
                                        </p:tgtEl>
                                        <p:attrNameLst>
                                          <p:attrName>style.visibility</p:attrName>
                                        </p:attrNameLst>
                                      </p:cBhvr>
                                      <p:to>
                                        <p:strVal val="visible"/>
                                      </p:to>
                                    </p:set>
                                  </p:childTnLst>
                                </p:cTn>
                              </p:par>
                              <p:par>
                                <p:cTn id="50" presetID="1" presetClass="entr" presetSubtype="0" fill="hold" nodeType="withEffect">
                                  <p:stCondLst>
                                    <p:cond delay="1000"/>
                                  </p:stCondLst>
                                  <p:childTnLst>
                                    <p:set>
                                      <p:cBhvr>
                                        <p:cTn id="51" dur="1" fill="hold">
                                          <p:stCondLst>
                                            <p:cond delay="0"/>
                                          </p:stCondLst>
                                        </p:cTn>
                                        <p:tgtEl>
                                          <p:spTgt spid="7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74"/>
                                        </p:tgtEl>
                                        <p:attrNameLst>
                                          <p:attrName>style.visibility</p:attrName>
                                        </p:attrNameLst>
                                      </p:cBhvr>
                                      <p:to>
                                        <p:strVal val="visible"/>
                                      </p:to>
                                    </p:set>
                                  </p:childTnLst>
                                </p:cTn>
                              </p:par>
                              <p:par>
                                <p:cTn id="56" presetID="1" presetClass="entr" presetSubtype="0" fill="hold" grpId="0" nodeType="withEffect">
                                  <p:stCondLst>
                                    <p:cond delay="500"/>
                                  </p:stCondLst>
                                  <p:childTnLst>
                                    <p:set>
                                      <p:cBhvr>
                                        <p:cTn id="57"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82" grpId="0"/>
      <p:bldP spid="8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DDR3 SDRAM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grpSp>
        <p:nvGrpSpPr>
          <p:cNvPr id="81" name="Ομάδα 80"/>
          <p:cNvGrpSpPr/>
          <p:nvPr/>
        </p:nvGrpSpPr>
        <p:grpSpPr>
          <a:xfrm>
            <a:off x="3616750" y="1520111"/>
            <a:ext cx="4958499" cy="609432"/>
            <a:chOff x="2934613" y="2662330"/>
            <a:chExt cx="4958499" cy="609432"/>
          </a:xfrm>
        </p:grpSpPr>
        <p:grpSp>
          <p:nvGrpSpPr>
            <p:cNvPr id="77" name="Ομάδα 76"/>
            <p:cNvGrpSpPr/>
            <p:nvPr/>
          </p:nvGrpSpPr>
          <p:grpSpPr>
            <a:xfrm>
              <a:off x="2934613" y="2665438"/>
              <a:ext cx="1081725" cy="606324"/>
              <a:chOff x="2934613" y="2665438"/>
              <a:chExt cx="1081725" cy="606324"/>
            </a:xfrm>
          </p:grpSpPr>
          <p:cxnSp>
            <p:nvCxnSpPr>
              <p:cNvPr id="55" name="Ευθεία γραμμή σύνδεσης 54"/>
              <p:cNvCxnSpPr/>
              <p:nvPr/>
            </p:nvCxnSpPr>
            <p:spPr>
              <a:xfrm>
                <a:off x="3471941" y="2665439"/>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58" name="Ευθύγραμμο βέλος σύνδεσης 57"/>
              <p:cNvCxnSpPr/>
              <p:nvPr/>
            </p:nvCxnSpPr>
            <p:spPr>
              <a:xfrm flipV="1">
                <a:off x="3471941" y="2665438"/>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Ευθεία γραμμή σύνδεσης 58"/>
              <p:cNvCxnSpPr/>
              <p:nvPr/>
            </p:nvCxnSpPr>
            <p:spPr>
              <a:xfrm>
                <a:off x="2934613" y="3271762"/>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68" name="Ευθύγραμμο βέλος σύνδεσης 67"/>
              <p:cNvCxnSpPr/>
              <p:nvPr/>
            </p:nvCxnSpPr>
            <p:spPr>
              <a:xfrm>
                <a:off x="4008091"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Ομάδα 77"/>
            <p:cNvGrpSpPr/>
            <p:nvPr/>
          </p:nvGrpSpPr>
          <p:grpSpPr>
            <a:xfrm>
              <a:off x="4018696" y="2665438"/>
              <a:ext cx="1092329" cy="606324"/>
              <a:chOff x="4018696" y="2665438"/>
              <a:chExt cx="1092329" cy="606324"/>
            </a:xfrm>
          </p:grpSpPr>
          <p:cxnSp>
            <p:nvCxnSpPr>
              <p:cNvPr id="64" name="Ευθεία γραμμή σύνδεσης 63"/>
              <p:cNvCxnSpPr/>
              <p:nvPr/>
            </p:nvCxnSpPr>
            <p:spPr>
              <a:xfrm>
                <a:off x="4565450" y="2665439"/>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67" name="Ευθύγραμμο βέλος σύνδεσης 66"/>
              <p:cNvCxnSpPr/>
              <p:nvPr/>
            </p:nvCxnSpPr>
            <p:spPr>
              <a:xfrm flipV="1">
                <a:off x="4565450" y="2665438"/>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Ευθεία γραμμή σύνδεσης 56"/>
              <p:cNvCxnSpPr/>
              <p:nvPr/>
            </p:nvCxnSpPr>
            <p:spPr>
              <a:xfrm>
                <a:off x="4018696" y="3271762"/>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73" name="Ευθύγραμμο βέλος σύνδεσης 72"/>
              <p:cNvCxnSpPr/>
              <p:nvPr/>
            </p:nvCxnSpPr>
            <p:spPr>
              <a:xfrm>
                <a:off x="5102778"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 name="Ομάδα 78"/>
            <p:cNvGrpSpPr/>
            <p:nvPr/>
          </p:nvGrpSpPr>
          <p:grpSpPr>
            <a:xfrm>
              <a:off x="5112205" y="2662330"/>
              <a:ext cx="1099571" cy="606324"/>
              <a:chOff x="5112205" y="2662330"/>
              <a:chExt cx="1099571" cy="606324"/>
            </a:xfrm>
          </p:grpSpPr>
          <p:cxnSp>
            <p:nvCxnSpPr>
              <p:cNvPr id="66" name="Ευθεία γραμμή σύνδεσης 65"/>
              <p:cNvCxnSpPr/>
              <p:nvPr/>
            </p:nvCxnSpPr>
            <p:spPr>
              <a:xfrm>
                <a:off x="5112205" y="3268654"/>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60" name="Ευθεία γραμμή σύνδεσης 59"/>
              <p:cNvCxnSpPr/>
              <p:nvPr/>
            </p:nvCxnSpPr>
            <p:spPr>
              <a:xfrm>
                <a:off x="5649533" y="2665438"/>
                <a:ext cx="556181" cy="1"/>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63" name="Ευθύγραμμο βέλος σύνδεσης 62"/>
              <p:cNvCxnSpPr/>
              <p:nvPr/>
            </p:nvCxnSpPr>
            <p:spPr>
              <a:xfrm flipV="1">
                <a:off x="5651144" y="2662330"/>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Ευθύγραμμο βέλος σύνδεσης 74"/>
              <p:cNvCxnSpPr/>
              <p:nvPr/>
            </p:nvCxnSpPr>
            <p:spPr>
              <a:xfrm>
                <a:off x="6203529"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 name="Ομάδα 79"/>
            <p:cNvGrpSpPr/>
            <p:nvPr/>
          </p:nvGrpSpPr>
          <p:grpSpPr>
            <a:xfrm>
              <a:off x="6215141" y="2665438"/>
              <a:ext cx="1677971" cy="606324"/>
              <a:chOff x="6215141" y="2665438"/>
              <a:chExt cx="1677971" cy="606324"/>
            </a:xfrm>
          </p:grpSpPr>
          <p:cxnSp>
            <p:nvCxnSpPr>
              <p:cNvPr id="62" name="Ευθεία γραμμή σύνδεσης 61"/>
              <p:cNvCxnSpPr/>
              <p:nvPr/>
            </p:nvCxnSpPr>
            <p:spPr>
              <a:xfrm>
                <a:off x="6215141" y="3271762"/>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51" name="Ευθεία γραμμή σύνδεσης 50"/>
              <p:cNvCxnSpPr/>
              <p:nvPr/>
            </p:nvCxnSpPr>
            <p:spPr>
              <a:xfrm>
                <a:off x="6780749" y="2665439"/>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53" name="Ευθύγραμμο βέλος σύνδεσης 52"/>
              <p:cNvCxnSpPr/>
              <p:nvPr/>
            </p:nvCxnSpPr>
            <p:spPr>
              <a:xfrm flipV="1">
                <a:off x="6780749" y="2665438"/>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Ευθύγραμμο βέλος σύνδεσης 53"/>
              <p:cNvCxnSpPr/>
              <p:nvPr/>
            </p:nvCxnSpPr>
            <p:spPr>
              <a:xfrm flipV="1">
                <a:off x="7333078" y="3268654"/>
                <a:ext cx="560034" cy="3108"/>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Ευθύγραμμο βέλος σύνδεσης 75"/>
              <p:cNvCxnSpPr/>
              <p:nvPr/>
            </p:nvCxnSpPr>
            <p:spPr>
              <a:xfrm>
                <a:off x="7318076"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67" name="TextBox 166"/>
          <p:cNvSpPr txBox="1"/>
          <p:nvPr/>
        </p:nvSpPr>
        <p:spPr>
          <a:xfrm>
            <a:off x="1643855" y="978548"/>
            <a:ext cx="1846308" cy="1200329"/>
          </a:xfrm>
          <a:prstGeom prst="rect">
            <a:avLst/>
          </a:prstGeom>
          <a:noFill/>
        </p:spPr>
        <p:txBody>
          <a:bodyPr wrap="square" rtlCol="0">
            <a:spAutoFit/>
          </a:bodyPr>
          <a:lstStyle/>
          <a:p>
            <a:r>
              <a:rPr lang="en-US" dirty="0" smtClean="0"/>
              <a:t>Clock of Memory </a:t>
            </a:r>
            <a:r>
              <a:rPr lang="en-US" dirty="0" err="1" smtClean="0"/>
              <a:t>Input/Output</a:t>
            </a:r>
            <a:r>
              <a:rPr lang="en-US" dirty="0" smtClean="0"/>
              <a:t> Buffer or Bus</a:t>
            </a:r>
            <a:endParaRPr lang="el-GR" dirty="0"/>
          </a:p>
        </p:txBody>
      </p:sp>
      <p:grpSp>
        <p:nvGrpSpPr>
          <p:cNvPr id="142" name="Ομάδα 141"/>
          <p:cNvGrpSpPr/>
          <p:nvPr/>
        </p:nvGrpSpPr>
        <p:grpSpPr>
          <a:xfrm>
            <a:off x="4015296" y="2259369"/>
            <a:ext cx="265795" cy="277966"/>
            <a:chOff x="3263629" y="3485072"/>
            <a:chExt cx="265795" cy="277966"/>
          </a:xfrm>
        </p:grpSpPr>
        <p:sp>
          <p:nvSpPr>
            <p:cNvPr id="135" name="Ορθογώνιο 134"/>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6" name="Ορθογώνιο 135"/>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9" name="Ορθογώνιο 138"/>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0" name="Ορθογώνιο 139"/>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27" name="Ομάδα 126"/>
          <p:cNvGrpSpPr/>
          <p:nvPr/>
        </p:nvGrpSpPr>
        <p:grpSpPr>
          <a:xfrm>
            <a:off x="4564408" y="2259369"/>
            <a:ext cx="265795" cy="277966"/>
            <a:chOff x="3263629" y="3485072"/>
            <a:chExt cx="265795" cy="277966"/>
          </a:xfrm>
        </p:grpSpPr>
        <p:sp>
          <p:nvSpPr>
            <p:cNvPr id="130" name="Ορθογώνιο 129"/>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1" name="Ορθογώνιο 130"/>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2" name="Ορθογώνιο 131"/>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3" name="Ορθογώνιο 132"/>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34" name="Ομάδα 133"/>
          <p:cNvGrpSpPr/>
          <p:nvPr/>
        </p:nvGrpSpPr>
        <p:grpSpPr>
          <a:xfrm>
            <a:off x="5108958" y="2266257"/>
            <a:ext cx="265795" cy="277966"/>
            <a:chOff x="3263629" y="3485072"/>
            <a:chExt cx="265795" cy="277966"/>
          </a:xfrm>
        </p:grpSpPr>
        <p:sp>
          <p:nvSpPr>
            <p:cNvPr id="137" name="Ορθογώνιο 136"/>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8" name="Ορθογώνιο 167"/>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9" name="Ορθογώνιο 168"/>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0" name="Ορθογώνιο 169"/>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71" name="Ομάδα 170"/>
          <p:cNvGrpSpPr/>
          <p:nvPr/>
        </p:nvGrpSpPr>
        <p:grpSpPr>
          <a:xfrm>
            <a:off x="5658069" y="2259369"/>
            <a:ext cx="265795" cy="277966"/>
            <a:chOff x="3263629" y="3485072"/>
            <a:chExt cx="265795" cy="277966"/>
          </a:xfrm>
        </p:grpSpPr>
        <p:sp>
          <p:nvSpPr>
            <p:cNvPr id="172" name="Ορθογώνιο 171"/>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3" name="Ορθογώνιο 172"/>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4" name="Ορθογώνιο 173"/>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5" name="Ορθογώνιο 174"/>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81" name="Ομάδα 180"/>
          <p:cNvGrpSpPr/>
          <p:nvPr/>
        </p:nvGrpSpPr>
        <p:grpSpPr>
          <a:xfrm>
            <a:off x="6198596" y="2281943"/>
            <a:ext cx="265795" cy="277966"/>
            <a:chOff x="3263629" y="3485072"/>
            <a:chExt cx="265795" cy="277966"/>
          </a:xfrm>
        </p:grpSpPr>
        <p:sp>
          <p:nvSpPr>
            <p:cNvPr id="182" name="Ορθογώνιο 181"/>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3" name="Ορθογώνιο 182"/>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4" name="Ορθογώνιο 183"/>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5" name="Ορθογώνιο 184"/>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86" name="Ομάδα 185"/>
          <p:cNvGrpSpPr/>
          <p:nvPr/>
        </p:nvGrpSpPr>
        <p:grpSpPr>
          <a:xfrm>
            <a:off x="6762691" y="2267157"/>
            <a:ext cx="265795" cy="277966"/>
            <a:chOff x="3263629" y="3485072"/>
            <a:chExt cx="265795" cy="277966"/>
          </a:xfrm>
        </p:grpSpPr>
        <p:sp>
          <p:nvSpPr>
            <p:cNvPr id="187" name="Ορθογώνιο 186"/>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8" name="Ορθογώνιο 187"/>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9" name="Ορθογώνιο 188"/>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0" name="Ορθογώνιο 189"/>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76" name="Ομάδα 175"/>
          <p:cNvGrpSpPr/>
          <p:nvPr/>
        </p:nvGrpSpPr>
        <p:grpSpPr>
          <a:xfrm>
            <a:off x="7867313" y="2260437"/>
            <a:ext cx="265795" cy="277966"/>
            <a:chOff x="3263629" y="3485072"/>
            <a:chExt cx="265795" cy="277966"/>
          </a:xfrm>
        </p:grpSpPr>
        <p:sp>
          <p:nvSpPr>
            <p:cNvPr id="177" name="Ορθογώνιο 176"/>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8" name="Ορθογώνιο 177"/>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9" name="Ορθογώνιο 178"/>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0" name="Ορθογώνιο 179"/>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91" name="Ομάδα 190"/>
          <p:cNvGrpSpPr/>
          <p:nvPr/>
        </p:nvGrpSpPr>
        <p:grpSpPr>
          <a:xfrm>
            <a:off x="7328071" y="2266257"/>
            <a:ext cx="265795" cy="277966"/>
            <a:chOff x="3263629" y="3485072"/>
            <a:chExt cx="265795" cy="277966"/>
          </a:xfrm>
        </p:grpSpPr>
        <p:sp>
          <p:nvSpPr>
            <p:cNvPr id="192" name="Ορθογώνιο 191"/>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3" name="Ορθογώνιο 192"/>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4" name="Ορθογώνιο 193"/>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5" name="Ορθογώνιο 194"/>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26" name="Ομάδα 125"/>
          <p:cNvGrpSpPr/>
          <p:nvPr/>
        </p:nvGrpSpPr>
        <p:grpSpPr>
          <a:xfrm>
            <a:off x="3827103" y="1262743"/>
            <a:ext cx="1370888" cy="1906404"/>
            <a:chOff x="3827103" y="1262743"/>
            <a:chExt cx="1370888" cy="1906404"/>
          </a:xfrm>
        </p:grpSpPr>
        <p:cxnSp>
          <p:nvCxnSpPr>
            <p:cNvPr id="128" name="Ευθεία γραμμή σύνδεσης 127"/>
            <p:cNvCxnSpPr/>
            <p:nvPr/>
          </p:nvCxnSpPr>
          <p:spPr>
            <a:xfrm flipH="1">
              <a:off x="3960596" y="1262743"/>
              <a:ext cx="2249" cy="1354727"/>
            </a:xfrm>
            <a:prstGeom prst="line">
              <a:avLst/>
            </a:prstGeom>
            <a:ln w="28575">
              <a:solidFill>
                <a:srgbClr val="7030A0">
                  <a:alpha val="6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129" name="Ευθεία γραμμή σύνδεσης 128"/>
            <p:cNvCxnSpPr/>
            <p:nvPr/>
          </p:nvCxnSpPr>
          <p:spPr>
            <a:xfrm flipH="1">
              <a:off x="5066683" y="1262743"/>
              <a:ext cx="6413" cy="1410525"/>
            </a:xfrm>
            <a:prstGeom prst="line">
              <a:avLst/>
            </a:prstGeom>
            <a:ln w="28575">
              <a:solidFill>
                <a:srgbClr val="7030A0">
                  <a:alpha val="60000"/>
                </a:srgbClr>
              </a:solidFill>
              <a:prstDash val="dash"/>
            </a:ln>
          </p:spPr>
          <p:style>
            <a:lnRef idx="1">
              <a:schemeClr val="accent1"/>
            </a:lnRef>
            <a:fillRef idx="0">
              <a:schemeClr val="accent1"/>
            </a:fillRef>
            <a:effectRef idx="0">
              <a:schemeClr val="accent1"/>
            </a:effectRef>
            <a:fontRef idx="minor">
              <a:schemeClr val="tx1"/>
            </a:fontRef>
          </p:style>
        </p:cxnSp>
        <p:sp>
          <p:nvSpPr>
            <p:cNvPr id="138" name="Αριστερό άγκιστρο 137"/>
            <p:cNvSpPr/>
            <p:nvPr/>
          </p:nvSpPr>
          <p:spPr>
            <a:xfrm rot="16200000">
              <a:off x="4434823" y="2200222"/>
              <a:ext cx="155448" cy="1101541"/>
            </a:xfrm>
            <a:prstGeom prst="leftBrace">
              <a:avLst/>
            </a:prstGeom>
            <a:ln w="28575">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41" name="TextBox 140"/>
            <p:cNvSpPr txBox="1"/>
            <p:nvPr/>
          </p:nvSpPr>
          <p:spPr>
            <a:xfrm>
              <a:off x="3827103" y="2830593"/>
              <a:ext cx="1370888" cy="338554"/>
            </a:xfrm>
            <a:prstGeom prst="rect">
              <a:avLst/>
            </a:prstGeom>
            <a:noFill/>
          </p:spPr>
          <p:txBody>
            <a:bodyPr wrap="none" rtlCol="0">
              <a:spAutoFit/>
            </a:bodyPr>
            <a:lstStyle/>
            <a:p>
              <a:r>
                <a:rPr lang="en-US" sz="1600" dirty="0" smtClean="0">
                  <a:solidFill>
                    <a:srgbClr val="7030A0"/>
                  </a:solidFill>
                </a:rPr>
                <a:t>Clock cycle</a:t>
              </a:r>
              <a:endParaRPr lang="el-GR" sz="1600" dirty="0">
                <a:solidFill>
                  <a:srgbClr val="7030A0"/>
                </a:solidFill>
              </a:endParaRPr>
            </a:p>
          </p:txBody>
        </p:sp>
      </p:grpSp>
      <p:pic>
        <p:nvPicPr>
          <p:cNvPr id="3" name="Εικόνα 2"/>
          <p:cNvPicPr>
            <a:picLocks noChangeAspect="1"/>
          </p:cNvPicPr>
          <p:nvPr/>
        </p:nvPicPr>
        <p:blipFill>
          <a:blip r:embed="rId3"/>
          <a:stretch>
            <a:fillRect/>
          </a:stretch>
        </p:blipFill>
        <p:spPr>
          <a:xfrm>
            <a:off x="2990941" y="3904630"/>
            <a:ext cx="6210118" cy="1281981"/>
          </a:xfrm>
          <a:prstGeom prst="rect">
            <a:avLst/>
          </a:prstGeom>
        </p:spPr>
      </p:pic>
      <p:cxnSp>
        <p:nvCxnSpPr>
          <p:cNvPr id="84" name="Ευθύγραμμο βέλος σύνδεσης 83"/>
          <p:cNvCxnSpPr/>
          <p:nvPr/>
        </p:nvCxnSpPr>
        <p:spPr>
          <a:xfrm>
            <a:off x="2062187" y="4504749"/>
            <a:ext cx="928754" cy="40871"/>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930146" y="4340518"/>
            <a:ext cx="1132041" cy="369332"/>
          </a:xfrm>
          <a:prstGeom prst="rect">
            <a:avLst/>
          </a:prstGeom>
          <a:noFill/>
        </p:spPr>
        <p:txBody>
          <a:bodyPr wrap="none" rtlCol="0">
            <a:spAutoFit/>
          </a:bodyPr>
          <a:lstStyle/>
          <a:p>
            <a:r>
              <a:rPr lang="en-US" dirty="0" err="1" smtClean="0">
                <a:solidFill>
                  <a:srgbClr val="C00000"/>
                </a:solidFill>
              </a:rPr>
              <a:t>Prefetch</a:t>
            </a:r>
            <a:endParaRPr lang="el-GR" dirty="0">
              <a:solidFill>
                <a:srgbClr val="C00000"/>
              </a:solidFill>
            </a:endParaRPr>
          </a:p>
        </p:txBody>
      </p:sp>
      <p:cxnSp>
        <p:nvCxnSpPr>
          <p:cNvPr id="86" name="Ευθύγραμμο βέλος σύνδεσης 85"/>
          <p:cNvCxnSpPr/>
          <p:nvPr/>
        </p:nvCxnSpPr>
        <p:spPr>
          <a:xfrm flipH="1">
            <a:off x="2700411" y="2559909"/>
            <a:ext cx="1239581" cy="677655"/>
          </a:xfrm>
          <a:prstGeom prst="straightConnector1">
            <a:avLst/>
          </a:prstGeom>
          <a:ln w="38100">
            <a:solidFill>
              <a:srgbClr val="00FF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1087469" y="3032463"/>
            <a:ext cx="1612942" cy="369332"/>
          </a:xfrm>
          <a:prstGeom prst="rect">
            <a:avLst/>
          </a:prstGeom>
          <a:noFill/>
        </p:spPr>
        <p:txBody>
          <a:bodyPr wrap="none" rtlCol="0">
            <a:spAutoFit/>
          </a:bodyPr>
          <a:lstStyle/>
          <a:p>
            <a:r>
              <a:rPr lang="en-US" b="1" dirty="0" smtClean="0">
                <a:solidFill>
                  <a:srgbClr val="00FF00"/>
                </a:solidFill>
              </a:rPr>
              <a:t>Multiplier: X4</a:t>
            </a:r>
            <a:endParaRPr lang="el-GR" b="1" dirty="0">
              <a:solidFill>
                <a:srgbClr val="00FF00"/>
              </a:solidFill>
            </a:endParaRPr>
          </a:p>
        </p:txBody>
      </p:sp>
      <p:sp>
        <p:nvSpPr>
          <p:cNvPr id="82" name="Έλλειψη 81"/>
          <p:cNvSpPr/>
          <p:nvPr/>
        </p:nvSpPr>
        <p:spPr>
          <a:xfrm>
            <a:off x="7224581" y="2157006"/>
            <a:ext cx="983805" cy="49956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83" name="Ευθύγραμμο βέλος σύνδεσης 82"/>
          <p:cNvCxnSpPr/>
          <p:nvPr/>
        </p:nvCxnSpPr>
        <p:spPr>
          <a:xfrm flipH="1">
            <a:off x="3201492" y="2597262"/>
            <a:ext cx="4066111" cy="1851092"/>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46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500" fill="hold"/>
                                        <p:tgtEl>
                                          <p:spTgt spid="126"/>
                                        </p:tgtEl>
                                        <p:attrNameLst>
                                          <p:attrName>ppt_x</p:attrName>
                                        </p:attrNameLst>
                                      </p:cBhvr>
                                      <p:tavLst>
                                        <p:tav tm="0">
                                          <p:val>
                                            <p:strVal val="#ppt_x"/>
                                          </p:val>
                                        </p:tav>
                                        <p:tav tm="100000">
                                          <p:val>
                                            <p:strVal val="#ppt_x"/>
                                          </p:val>
                                        </p:tav>
                                      </p:tavLst>
                                    </p:anim>
                                    <p:anim calcmode="lin" valueType="num">
                                      <p:cBhvr additive="base">
                                        <p:cTn id="8"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127"/>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1000"/>
                                  </p:stCondLst>
                                  <p:childTnLst>
                                    <p:set>
                                      <p:cBhvr>
                                        <p:cTn id="18" dur="1" fill="hold">
                                          <p:stCondLst>
                                            <p:cond delay="0"/>
                                          </p:stCondLst>
                                        </p:cTn>
                                        <p:tgtEl>
                                          <p:spTgt spid="13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1000"/>
                                  </p:stCondLst>
                                  <p:childTnLst>
                                    <p:set>
                                      <p:cBhvr>
                                        <p:cTn id="21" dur="1" fill="hold">
                                          <p:stCondLst>
                                            <p:cond delay="0"/>
                                          </p:stCondLst>
                                        </p:cTn>
                                        <p:tgtEl>
                                          <p:spTgt spid="171"/>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1000"/>
                                  </p:stCondLst>
                                  <p:childTnLst>
                                    <p:set>
                                      <p:cBhvr>
                                        <p:cTn id="24" dur="1" fill="hold">
                                          <p:stCondLst>
                                            <p:cond delay="0"/>
                                          </p:stCondLst>
                                        </p:cTn>
                                        <p:tgtEl>
                                          <p:spTgt spid="181"/>
                                        </p:tgtEl>
                                        <p:attrNameLst>
                                          <p:attrName>style.visibility</p:attrName>
                                        </p:attrNameLst>
                                      </p:cBhvr>
                                      <p:to>
                                        <p:strVal val="visible"/>
                                      </p:to>
                                    </p:set>
                                  </p:childTnLst>
                                </p:cTn>
                              </p:par>
                            </p:childTnLst>
                          </p:cTn>
                        </p:par>
                        <p:par>
                          <p:cTn id="25" fill="hold">
                            <p:stCondLst>
                              <p:cond delay="4000"/>
                            </p:stCondLst>
                            <p:childTnLst>
                              <p:par>
                                <p:cTn id="26" presetID="1" presetClass="entr" presetSubtype="0" fill="hold" nodeType="afterEffect">
                                  <p:stCondLst>
                                    <p:cond delay="1000"/>
                                  </p:stCondLst>
                                  <p:childTnLst>
                                    <p:set>
                                      <p:cBhvr>
                                        <p:cTn id="27" dur="1" fill="hold">
                                          <p:stCondLst>
                                            <p:cond delay="0"/>
                                          </p:stCondLst>
                                        </p:cTn>
                                        <p:tgtEl>
                                          <p:spTgt spid="186"/>
                                        </p:tgtEl>
                                        <p:attrNameLst>
                                          <p:attrName>style.visibility</p:attrName>
                                        </p:attrNameLst>
                                      </p:cBhvr>
                                      <p:to>
                                        <p:strVal val="visible"/>
                                      </p:to>
                                    </p:set>
                                  </p:childTnLst>
                                </p:cTn>
                              </p:par>
                            </p:childTnLst>
                          </p:cTn>
                        </p:par>
                        <p:par>
                          <p:cTn id="28" fill="hold">
                            <p:stCondLst>
                              <p:cond delay="5000"/>
                            </p:stCondLst>
                            <p:childTnLst>
                              <p:par>
                                <p:cTn id="29" presetID="1" presetClass="entr" presetSubtype="0" fill="hold" nodeType="afterEffect">
                                  <p:stCondLst>
                                    <p:cond delay="1000"/>
                                  </p:stCondLst>
                                  <p:childTnLst>
                                    <p:set>
                                      <p:cBhvr>
                                        <p:cTn id="30" dur="1" fill="hold">
                                          <p:stCondLst>
                                            <p:cond delay="0"/>
                                          </p:stCondLst>
                                        </p:cTn>
                                        <p:tgtEl>
                                          <p:spTgt spid="191"/>
                                        </p:tgtEl>
                                        <p:attrNameLst>
                                          <p:attrName>style.visibility</p:attrName>
                                        </p:attrNameLst>
                                      </p:cBhvr>
                                      <p:to>
                                        <p:strVal val="visible"/>
                                      </p:to>
                                    </p:set>
                                  </p:childTnLst>
                                </p:cTn>
                              </p:par>
                            </p:childTnLst>
                          </p:cTn>
                        </p:par>
                        <p:par>
                          <p:cTn id="31" fill="hold">
                            <p:stCondLst>
                              <p:cond delay="6000"/>
                            </p:stCondLst>
                            <p:childTnLst>
                              <p:par>
                                <p:cTn id="32" presetID="1" presetClass="entr" presetSubtype="0" fill="hold" nodeType="afterEffect">
                                  <p:stCondLst>
                                    <p:cond delay="1000"/>
                                  </p:stCondLst>
                                  <p:childTnLst>
                                    <p:set>
                                      <p:cBhvr>
                                        <p:cTn id="33" dur="1" fill="hold">
                                          <p:stCondLst>
                                            <p:cond delay="0"/>
                                          </p:stCondLst>
                                        </p:cTn>
                                        <p:tgtEl>
                                          <p:spTgt spid="17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1" presetClass="entr" presetSubtype="0" fill="hold" grpId="0" nodeType="afterEffect">
                                  <p:stCondLst>
                                    <p:cond delay="0"/>
                                  </p:stCondLst>
                                  <p:childTnLst>
                                    <p:set>
                                      <p:cBhvr>
                                        <p:cTn id="43" dur="1" fill="hold">
                                          <p:stCondLst>
                                            <p:cond delay="0"/>
                                          </p:stCondLst>
                                        </p:cTn>
                                        <p:tgtEl>
                                          <p:spTgt spid="82"/>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nodeType="after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par>
                          <p:cTn id="47" fill="hold">
                            <p:stCondLst>
                              <p:cond delay="1000"/>
                            </p:stCondLst>
                            <p:childTnLst>
                              <p:par>
                                <p:cTn id="48" presetID="1" presetClass="entr" presetSubtype="0" fill="hold" grpId="0" nodeType="afterEffect">
                                  <p:stCondLst>
                                    <p:cond delay="0"/>
                                  </p:stCondLst>
                                  <p:childTnLst>
                                    <p:set>
                                      <p:cBhvr>
                                        <p:cTn id="49" dur="1" fill="hold">
                                          <p:stCondLst>
                                            <p:cond delay="0"/>
                                          </p:stCondLst>
                                        </p:cTn>
                                        <p:tgtEl>
                                          <p:spTgt spid="85"/>
                                        </p:tgtEl>
                                        <p:attrNameLst>
                                          <p:attrName>style.visibility</p:attrName>
                                        </p:attrNameLst>
                                      </p:cBhvr>
                                      <p:to>
                                        <p:strVal val="visible"/>
                                      </p:to>
                                    </p:set>
                                  </p:childTnLst>
                                </p:cTn>
                              </p:par>
                              <p:par>
                                <p:cTn id="50" presetID="1" presetClass="entr" presetSubtype="0" fill="hold" nodeType="withEffect">
                                  <p:stCondLst>
                                    <p:cond delay="1000"/>
                                  </p:stCondLst>
                                  <p:childTnLst>
                                    <p:set>
                                      <p:cBhvr>
                                        <p:cTn id="51" dur="1" fill="hold">
                                          <p:stCondLst>
                                            <p:cond delay="0"/>
                                          </p:stCondLst>
                                        </p:cTn>
                                        <p:tgtEl>
                                          <p:spTgt spid="8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86"/>
                                        </p:tgtEl>
                                        <p:attrNameLst>
                                          <p:attrName>style.visibility</p:attrName>
                                        </p:attrNameLst>
                                      </p:cBhvr>
                                      <p:to>
                                        <p:strVal val="visible"/>
                                      </p:to>
                                    </p:set>
                                  </p:childTnLst>
                                </p:cTn>
                              </p:par>
                              <p:par>
                                <p:cTn id="56" presetID="1" presetClass="entr" presetSubtype="0" fill="hold" grpId="0" nodeType="withEffect">
                                  <p:stCondLst>
                                    <p:cond delay="500"/>
                                  </p:stCondLst>
                                  <p:childTnLst>
                                    <p:set>
                                      <p:cBhvr>
                                        <p:cTn id="57"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7" grpId="0"/>
      <p:bldP spid="8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DDR4 SDRAM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grpSp>
        <p:nvGrpSpPr>
          <p:cNvPr id="81" name="Ομάδα 80"/>
          <p:cNvGrpSpPr/>
          <p:nvPr/>
        </p:nvGrpSpPr>
        <p:grpSpPr>
          <a:xfrm>
            <a:off x="3616750" y="1520111"/>
            <a:ext cx="4958499" cy="609432"/>
            <a:chOff x="2934613" y="2662330"/>
            <a:chExt cx="4958499" cy="609432"/>
          </a:xfrm>
        </p:grpSpPr>
        <p:grpSp>
          <p:nvGrpSpPr>
            <p:cNvPr id="77" name="Ομάδα 76"/>
            <p:cNvGrpSpPr/>
            <p:nvPr/>
          </p:nvGrpSpPr>
          <p:grpSpPr>
            <a:xfrm>
              <a:off x="2934613" y="2665438"/>
              <a:ext cx="1081725" cy="606324"/>
              <a:chOff x="2934613" y="2665438"/>
              <a:chExt cx="1081725" cy="606324"/>
            </a:xfrm>
          </p:grpSpPr>
          <p:cxnSp>
            <p:nvCxnSpPr>
              <p:cNvPr id="55" name="Ευθεία γραμμή σύνδεσης 54"/>
              <p:cNvCxnSpPr/>
              <p:nvPr/>
            </p:nvCxnSpPr>
            <p:spPr>
              <a:xfrm>
                <a:off x="3471941" y="2665439"/>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58" name="Ευθύγραμμο βέλος σύνδεσης 57"/>
              <p:cNvCxnSpPr/>
              <p:nvPr/>
            </p:nvCxnSpPr>
            <p:spPr>
              <a:xfrm flipV="1">
                <a:off x="3471941" y="2665438"/>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Ευθεία γραμμή σύνδεσης 58"/>
              <p:cNvCxnSpPr/>
              <p:nvPr/>
            </p:nvCxnSpPr>
            <p:spPr>
              <a:xfrm>
                <a:off x="2934613" y="3271762"/>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68" name="Ευθύγραμμο βέλος σύνδεσης 67"/>
              <p:cNvCxnSpPr/>
              <p:nvPr/>
            </p:nvCxnSpPr>
            <p:spPr>
              <a:xfrm>
                <a:off x="4008091"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Ομάδα 77"/>
            <p:cNvGrpSpPr/>
            <p:nvPr/>
          </p:nvGrpSpPr>
          <p:grpSpPr>
            <a:xfrm>
              <a:off x="4018696" y="2665438"/>
              <a:ext cx="1092329" cy="606324"/>
              <a:chOff x="4018696" y="2665438"/>
              <a:chExt cx="1092329" cy="606324"/>
            </a:xfrm>
          </p:grpSpPr>
          <p:cxnSp>
            <p:nvCxnSpPr>
              <p:cNvPr id="64" name="Ευθεία γραμμή σύνδεσης 63"/>
              <p:cNvCxnSpPr/>
              <p:nvPr/>
            </p:nvCxnSpPr>
            <p:spPr>
              <a:xfrm>
                <a:off x="4565450" y="2665439"/>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67" name="Ευθύγραμμο βέλος σύνδεσης 66"/>
              <p:cNvCxnSpPr/>
              <p:nvPr/>
            </p:nvCxnSpPr>
            <p:spPr>
              <a:xfrm flipV="1">
                <a:off x="4565450" y="2665438"/>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Ευθεία γραμμή σύνδεσης 56"/>
              <p:cNvCxnSpPr/>
              <p:nvPr/>
            </p:nvCxnSpPr>
            <p:spPr>
              <a:xfrm>
                <a:off x="4018696" y="3271762"/>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73" name="Ευθύγραμμο βέλος σύνδεσης 72"/>
              <p:cNvCxnSpPr/>
              <p:nvPr/>
            </p:nvCxnSpPr>
            <p:spPr>
              <a:xfrm>
                <a:off x="5102778"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 name="Ομάδα 78"/>
            <p:cNvGrpSpPr/>
            <p:nvPr/>
          </p:nvGrpSpPr>
          <p:grpSpPr>
            <a:xfrm>
              <a:off x="5112205" y="2662330"/>
              <a:ext cx="1099571" cy="606324"/>
              <a:chOff x="5112205" y="2662330"/>
              <a:chExt cx="1099571" cy="606324"/>
            </a:xfrm>
          </p:grpSpPr>
          <p:cxnSp>
            <p:nvCxnSpPr>
              <p:cNvPr id="66" name="Ευθεία γραμμή σύνδεσης 65"/>
              <p:cNvCxnSpPr/>
              <p:nvPr/>
            </p:nvCxnSpPr>
            <p:spPr>
              <a:xfrm>
                <a:off x="5112205" y="3268654"/>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60" name="Ευθεία γραμμή σύνδεσης 59"/>
              <p:cNvCxnSpPr/>
              <p:nvPr/>
            </p:nvCxnSpPr>
            <p:spPr>
              <a:xfrm>
                <a:off x="5649533" y="2665438"/>
                <a:ext cx="556181" cy="1"/>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63" name="Ευθύγραμμο βέλος σύνδεσης 62"/>
              <p:cNvCxnSpPr/>
              <p:nvPr/>
            </p:nvCxnSpPr>
            <p:spPr>
              <a:xfrm flipV="1">
                <a:off x="5651144" y="2662330"/>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Ευθύγραμμο βέλος σύνδεσης 74"/>
              <p:cNvCxnSpPr/>
              <p:nvPr/>
            </p:nvCxnSpPr>
            <p:spPr>
              <a:xfrm>
                <a:off x="6203529"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 name="Ομάδα 79"/>
            <p:cNvGrpSpPr/>
            <p:nvPr/>
          </p:nvGrpSpPr>
          <p:grpSpPr>
            <a:xfrm>
              <a:off x="6215141" y="2665438"/>
              <a:ext cx="1677971" cy="606324"/>
              <a:chOff x="6215141" y="2665438"/>
              <a:chExt cx="1677971" cy="606324"/>
            </a:xfrm>
          </p:grpSpPr>
          <p:cxnSp>
            <p:nvCxnSpPr>
              <p:cNvPr id="62" name="Ευθεία γραμμή σύνδεσης 61"/>
              <p:cNvCxnSpPr/>
              <p:nvPr/>
            </p:nvCxnSpPr>
            <p:spPr>
              <a:xfrm>
                <a:off x="6215141" y="3271762"/>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51" name="Ευθεία γραμμή σύνδεσης 50"/>
              <p:cNvCxnSpPr/>
              <p:nvPr/>
            </p:nvCxnSpPr>
            <p:spPr>
              <a:xfrm>
                <a:off x="6780749" y="2665439"/>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53" name="Ευθύγραμμο βέλος σύνδεσης 52"/>
              <p:cNvCxnSpPr/>
              <p:nvPr/>
            </p:nvCxnSpPr>
            <p:spPr>
              <a:xfrm flipV="1">
                <a:off x="6780749" y="2665438"/>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Ευθύγραμμο βέλος σύνδεσης 53"/>
              <p:cNvCxnSpPr/>
              <p:nvPr/>
            </p:nvCxnSpPr>
            <p:spPr>
              <a:xfrm flipV="1">
                <a:off x="7333078" y="3268654"/>
                <a:ext cx="560034" cy="3108"/>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Ευθύγραμμο βέλος σύνδεσης 75"/>
              <p:cNvCxnSpPr/>
              <p:nvPr/>
            </p:nvCxnSpPr>
            <p:spPr>
              <a:xfrm>
                <a:off x="7318076"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67" name="TextBox 166"/>
          <p:cNvSpPr txBox="1"/>
          <p:nvPr/>
        </p:nvSpPr>
        <p:spPr>
          <a:xfrm>
            <a:off x="1643855" y="978548"/>
            <a:ext cx="1846308" cy="1200329"/>
          </a:xfrm>
          <a:prstGeom prst="rect">
            <a:avLst/>
          </a:prstGeom>
          <a:noFill/>
        </p:spPr>
        <p:txBody>
          <a:bodyPr wrap="square" rtlCol="0">
            <a:spAutoFit/>
          </a:bodyPr>
          <a:lstStyle/>
          <a:p>
            <a:r>
              <a:rPr lang="en-US" dirty="0" smtClean="0"/>
              <a:t>Clock of Memory </a:t>
            </a:r>
            <a:r>
              <a:rPr lang="en-US" dirty="0" err="1" smtClean="0"/>
              <a:t>Input/Output</a:t>
            </a:r>
            <a:r>
              <a:rPr lang="en-US" dirty="0" smtClean="0"/>
              <a:t> Buffer or Bus</a:t>
            </a:r>
            <a:endParaRPr lang="el-GR" dirty="0"/>
          </a:p>
        </p:txBody>
      </p:sp>
      <p:grpSp>
        <p:nvGrpSpPr>
          <p:cNvPr id="142" name="Ομάδα 141"/>
          <p:cNvGrpSpPr/>
          <p:nvPr/>
        </p:nvGrpSpPr>
        <p:grpSpPr>
          <a:xfrm>
            <a:off x="4015296" y="2259369"/>
            <a:ext cx="265795" cy="277966"/>
            <a:chOff x="3263629" y="3485072"/>
            <a:chExt cx="265795" cy="277966"/>
          </a:xfrm>
        </p:grpSpPr>
        <p:sp>
          <p:nvSpPr>
            <p:cNvPr id="135" name="Ορθογώνιο 134"/>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6" name="Ορθογώνιο 135"/>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9" name="Ορθογώνιο 138"/>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0" name="Ορθογώνιο 139"/>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27" name="Ομάδα 126"/>
          <p:cNvGrpSpPr/>
          <p:nvPr/>
        </p:nvGrpSpPr>
        <p:grpSpPr>
          <a:xfrm>
            <a:off x="4564408" y="2259369"/>
            <a:ext cx="265795" cy="277966"/>
            <a:chOff x="3263629" y="3485072"/>
            <a:chExt cx="265795" cy="277966"/>
          </a:xfrm>
        </p:grpSpPr>
        <p:sp>
          <p:nvSpPr>
            <p:cNvPr id="130" name="Ορθογώνιο 129"/>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1" name="Ορθογώνιο 130"/>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2" name="Ορθογώνιο 131"/>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3" name="Ορθογώνιο 132"/>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34" name="Ομάδα 133"/>
          <p:cNvGrpSpPr/>
          <p:nvPr/>
        </p:nvGrpSpPr>
        <p:grpSpPr>
          <a:xfrm>
            <a:off x="5108958" y="2266257"/>
            <a:ext cx="265795" cy="277966"/>
            <a:chOff x="3263629" y="3485072"/>
            <a:chExt cx="265795" cy="277966"/>
          </a:xfrm>
        </p:grpSpPr>
        <p:sp>
          <p:nvSpPr>
            <p:cNvPr id="137" name="Ορθογώνιο 136"/>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8" name="Ορθογώνιο 167"/>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9" name="Ορθογώνιο 168"/>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0" name="Ορθογώνιο 169"/>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71" name="Ομάδα 170"/>
          <p:cNvGrpSpPr/>
          <p:nvPr/>
        </p:nvGrpSpPr>
        <p:grpSpPr>
          <a:xfrm>
            <a:off x="5658069" y="2259369"/>
            <a:ext cx="265795" cy="277966"/>
            <a:chOff x="3263629" y="3485072"/>
            <a:chExt cx="265795" cy="277966"/>
          </a:xfrm>
        </p:grpSpPr>
        <p:sp>
          <p:nvSpPr>
            <p:cNvPr id="172" name="Ορθογώνιο 171"/>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3" name="Ορθογώνιο 172"/>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4" name="Ορθογώνιο 173"/>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5" name="Ορθογώνιο 174"/>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81" name="Ομάδα 180"/>
          <p:cNvGrpSpPr/>
          <p:nvPr/>
        </p:nvGrpSpPr>
        <p:grpSpPr>
          <a:xfrm>
            <a:off x="6198596" y="2281943"/>
            <a:ext cx="265795" cy="277966"/>
            <a:chOff x="3263629" y="3485072"/>
            <a:chExt cx="265795" cy="277966"/>
          </a:xfrm>
        </p:grpSpPr>
        <p:sp>
          <p:nvSpPr>
            <p:cNvPr id="182" name="Ορθογώνιο 181"/>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3" name="Ορθογώνιο 182"/>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4" name="Ορθογώνιο 183"/>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5" name="Ορθογώνιο 184"/>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86" name="Ομάδα 185"/>
          <p:cNvGrpSpPr/>
          <p:nvPr/>
        </p:nvGrpSpPr>
        <p:grpSpPr>
          <a:xfrm>
            <a:off x="6762691" y="2267157"/>
            <a:ext cx="265795" cy="277966"/>
            <a:chOff x="3263629" y="3485072"/>
            <a:chExt cx="265795" cy="277966"/>
          </a:xfrm>
        </p:grpSpPr>
        <p:sp>
          <p:nvSpPr>
            <p:cNvPr id="187" name="Ορθογώνιο 186"/>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8" name="Ορθογώνιο 187"/>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9" name="Ορθογώνιο 188"/>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0" name="Ορθογώνιο 189"/>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76" name="Ομάδα 175"/>
          <p:cNvGrpSpPr/>
          <p:nvPr/>
        </p:nvGrpSpPr>
        <p:grpSpPr>
          <a:xfrm>
            <a:off x="7867315" y="2263474"/>
            <a:ext cx="265795" cy="277966"/>
            <a:chOff x="3263629" y="3485072"/>
            <a:chExt cx="265795" cy="277966"/>
          </a:xfrm>
        </p:grpSpPr>
        <p:sp>
          <p:nvSpPr>
            <p:cNvPr id="177" name="Ορθογώνιο 176"/>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8" name="Ορθογώνιο 177"/>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9" name="Ορθογώνιο 178"/>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0" name="Ορθογώνιο 179"/>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91" name="Ομάδα 190"/>
          <p:cNvGrpSpPr/>
          <p:nvPr/>
        </p:nvGrpSpPr>
        <p:grpSpPr>
          <a:xfrm>
            <a:off x="7328071" y="2266257"/>
            <a:ext cx="265795" cy="277966"/>
            <a:chOff x="3263629" y="3485072"/>
            <a:chExt cx="265795" cy="277966"/>
          </a:xfrm>
        </p:grpSpPr>
        <p:sp>
          <p:nvSpPr>
            <p:cNvPr id="192" name="Ορθογώνιο 191"/>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3" name="Ορθογώνιο 192"/>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4" name="Ορθογώνιο 193"/>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5" name="Ορθογώνιο 194"/>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4" name="Ομάδα 13"/>
          <p:cNvGrpSpPr/>
          <p:nvPr/>
        </p:nvGrpSpPr>
        <p:grpSpPr>
          <a:xfrm>
            <a:off x="3827103" y="1262743"/>
            <a:ext cx="1370888" cy="1906404"/>
            <a:chOff x="3827103" y="1262743"/>
            <a:chExt cx="1370888" cy="1906404"/>
          </a:xfrm>
        </p:grpSpPr>
        <p:cxnSp>
          <p:nvCxnSpPr>
            <p:cNvPr id="9" name="Ευθεία γραμμή σύνδεσης 8"/>
            <p:cNvCxnSpPr/>
            <p:nvPr/>
          </p:nvCxnSpPr>
          <p:spPr>
            <a:xfrm flipH="1">
              <a:off x="3960596" y="1262743"/>
              <a:ext cx="2249" cy="1354727"/>
            </a:xfrm>
            <a:prstGeom prst="line">
              <a:avLst/>
            </a:prstGeom>
            <a:ln w="28575">
              <a:solidFill>
                <a:srgbClr val="7030A0">
                  <a:alpha val="6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126" name="Ευθεία γραμμή σύνδεσης 125"/>
            <p:cNvCxnSpPr/>
            <p:nvPr/>
          </p:nvCxnSpPr>
          <p:spPr>
            <a:xfrm flipH="1">
              <a:off x="5066683" y="1262743"/>
              <a:ext cx="6413" cy="1410525"/>
            </a:xfrm>
            <a:prstGeom prst="line">
              <a:avLst/>
            </a:prstGeom>
            <a:ln w="28575">
              <a:solidFill>
                <a:srgbClr val="7030A0">
                  <a:alpha val="60000"/>
                </a:srgbClr>
              </a:solidFill>
              <a:prstDash val="dash"/>
            </a:ln>
          </p:spPr>
          <p:style>
            <a:lnRef idx="1">
              <a:schemeClr val="accent1"/>
            </a:lnRef>
            <a:fillRef idx="0">
              <a:schemeClr val="accent1"/>
            </a:fillRef>
            <a:effectRef idx="0">
              <a:schemeClr val="accent1"/>
            </a:effectRef>
            <a:fontRef idx="minor">
              <a:schemeClr val="tx1"/>
            </a:fontRef>
          </p:style>
        </p:cxnSp>
        <p:sp>
          <p:nvSpPr>
            <p:cNvPr id="10" name="Αριστερό άγκιστρο 9"/>
            <p:cNvSpPr/>
            <p:nvPr/>
          </p:nvSpPr>
          <p:spPr>
            <a:xfrm rot="16200000">
              <a:off x="4434823" y="2200222"/>
              <a:ext cx="155448" cy="1101541"/>
            </a:xfrm>
            <a:prstGeom prst="leftBrace">
              <a:avLst/>
            </a:prstGeom>
            <a:ln w="28575">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3" name="TextBox 12"/>
            <p:cNvSpPr txBox="1"/>
            <p:nvPr/>
          </p:nvSpPr>
          <p:spPr>
            <a:xfrm>
              <a:off x="3827103" y="2830593"/>
              <a:ext cx="1370888" cy="338554"/>
            </a:xfrm>
            <a:prstGeom prst="rect">
              <a:avLst/>
            </a:prstGeom>
            <a:noFill/>
          </p:spPr>
          <p:txBody>
            <a:bodyPr wrap="none" rtlCol="0">
              <a:spAutoFit/>
            </a:bodyPr>
            <a:lstStyle/>
            <a:p>
              <a:r>
                <a:rPr lang="en-US" sz="1600" dirty="0" smtClean="0">
                  <a:solidFill>
                    <a:srgbClr val="7030A0"/>
                  </a:solidFill>
                </a:rPr>
                <a:t>Clock cycle</a:t>
              </a:r>
              <a:endParaRPr lang="el-GR" sz="1600" dirty="0">
                <a:solidFill>
                  <a:srgbClr val="7030A0"/>
                </a:solidFill>
              </a:endParaRPr>
            </a:p>
          </p:txBody>
        </p:sp>
      </p:grpSp>
      <p:pic>
        <p:nvPicPr>
          <p:cNvPr id="3" name="Εικόνα 2"/>
          <p:cNvPicPr>
            <a:picLocks noChangeAspect="1"/>
          </p:cNvPicPr>
          <p:nvPr/>
        </p:nvPicPr>
        <p:blipFill>
          <a:blip r:embed="rId3"/>
          <a:stretch>
            <a:fillRect/>
          </a:stretch>
        </p:blipFill>
        <p:spPr>
          <a:xfrm>
            <a:off x="1367323" y="3287259"/>
            <a:ext cx="5410912" cy="3211681"/>
          </a:xfrm>
          <a:prstGeom prst="rect">
            <a:avLst/>
          </a:prstGeom>
        </p:spPr>
      </p:pic>
      <p:cxnSp>
        <p:nvCxnSpPr>
          <p:cNvPr id="82" name="Ευθύγραμμο βέλος σύνδεσης 81"/>
          <p:cNvCxnSpPr/>
          <p:nvPr/>
        </p:nvCxnSpPr>
        <p:spPr>
          <a:xfrm flipV="1">
            <a:off x="752931" y="4443793"/>
            <a:ext cx="890924" cy="404133"/>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Ευθύγραμμο βέλος σύνδεσης 82"/>
          <p:cNvCxnSpPr/>
          <p:nvPr/>
        </p:nvCxnSpPr>
        <p:spPr>
          <a:xfrm>
            <a:off x="752931" y="5283154"/>
            <a:ext cx="890924" cy="241465"/>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0" y="4847926"/>
            <a:ext cx="1132041" cy="369332"/>
          </a:xfrm>
          <a:prstGeom prst="rect">
            <a:avLst/>
          </a:prstGeom>
          <a:noFill/>
        </p:spPr>
        <p:txBody>
          <a:bodyPr wrap="none" rtlCol="0">
            <a:spAutoFit/>
          </a:bodyPr>
          <a:lstStyle/>
          <a:p>
            <a:r>
              <a:rPr lang="en-US" dirty="0" err="1" smtClean="0">
                <a:solidFill>
                  <a:srgbClr val="C00000"/>
                </a:solidFill>
              </a:rPr>
              <a:t>Prefetch</a:t>
            </a:r>
            <a:endParaRPr lang="el-GR" dirty="0">
              <a:solidFill>
                <a:srgbClr val="C00000"/>
              </a:solidFill>
            </a:endParaRPr>
          </a:p>
        </p:txBody>
      </p:sp>
      <p:sp>
        <p:nvSpPr>
          <p:cNvPr id="18" name="Rectangle 2"/>
          <p:cNvSpPr>
            <a:spLocks noChangeArrowheads="1"/>
          </p:cNvSpPr>
          <p:nvPr/>
        </p:nvSpPr>
        <p:spPr bwMode="auto">
          <a:xfrm>
            <a:off x="6913519" y="3226782"/>
            <a:ext cx="5202892"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l-GR" sz="1600" b="1" dirty="0" smtClean="0">
                <a:solidFill>
                  <a:srgbClr val="FFC000"/>
                </a:solidFill>
                <a:latin typeface="+mj-lt"/>
              </a:rPr>
              <a:t>Το </a:t>
            </a:r>
            <a:r>
              <a:rPr lang="en-US" sz="1600" b="1" dirty="0" err="1" smtClean="0">
                <a:solidFill>
                  <a:srgbClr val="FFC000"/>
                </a:solidFill>
                <a:latin typeface="+mj-lt"/>
              </a:rPr>
              <a:t>prefetch</a:t>
            </a:r>
            <a:r>
              <a:rPr kumimoji="0" lang="el-GR" sz="1600" b="1" i="0" u="none" strike="noStrike" cap="none" normalizeH="0" baseline="0" dirty="0" smtClean="0">
                <a:ln>
                  <a:noFill/>
                </a:ln>
                <a:solidFill>
                  <a:srgbClr val="FFC000"/>
                </a:solidFill>
                <a:effectLst/>
                <a:latin typeface="+mj-lt"/>
              </a:rPr>
              <a:t> </a:t>
            </a:r>
            <a:r>
              <a:rPr kumimoji="0" lang="el-GR" sz="1600" b="1" i="0" u="sng" strike="noStrike" cap="none" normalizeH="0" baseline="0" dirty="0" smtClean="0">
                <a:ln>
                  <a:noFill/>
                </a:ln>
                <a:solidFill>
                  <a:srgbClr val="FFC000"/>
                </a:solidFill>
                <a:effectLst/>
                <a:latin typeface="+mj-lt"/>
              </a:rPr>
              <a:t>δεν</a:t>
            </a:r>
            <a:r>
              <a:rPr kumimoji="0" lang="el-GR" sz="1600" b="1" i="0" u="none" strike="noStrike" cap="none" normalizeH="0" baseline="0" dirty="0" smtClean="0">
                <a:ln>
                  <a:noFill/>
                </a:ln>
                <a:solidFill>
                  <a:srgbClr val="FFC000"/>
                </a:solidFill>
                <a:effectLst/>
                <a:latin typeface="+mj-lt"/>
              </a:rPr>
              <a:t> έχει αυξηθεί πάνω από το 8n που χρησιμοποιείται στη DDR3.</a:t>
            </a:r>
            <a:r>
              <a:rPr kumimoji="0" lang="el-GR" sz="1600" b="0" i="0" u="none" strike="noStrike" cap="none" normalizeH="0" baseline="0" dirty="0" smtClean="0">
                <a:ln>
                  <a:noFill/>
                </a:ln>
                <a:solidFill>
                  <a:schemeClr val="tx1"/>
                </a:solidFill>
                <a:effectLst/>
                <a:latin typeface="+mj-lt"/>
              </a:rPr>
              <a:t> Η επίτευξη μεγαλύτερου εύρους ζώνης συμβαίνει με τη χρήση περισσότερων εντολών ανάγνωσης/εγγραφής ανά δευτερόλεπτο. </a:t>
            </a:r>
            <a:r>
              <a:rPr kumimoji="0" lang="el-GR" sz="1600" b="1" i="0" u="none" strike="noStrike" cap="none" normalizeH="0" baseline="0" dirty="0" smtClean="0">
                <a:ln>
                  <a:noFill/>
                </a:ln>
                <a:solidFill>
                  <a:srgbClr val="FFC000"/>
                </a:solidFill>
                <a:effectLst/>
                <a:latin typeface="+mj-lt"/>
              </a:rPr>
              <a:t>Για να συμβεί αυτό, το πρότυπο </a:t>
            </a:r>
            <a:r>
              <a:rPr kumimoji="0" lang="en-US" sz="1600" b="1" i="0" u="none" strike="noStrike" cap="none" normalizeH="0" baseline="0" dirty="0" smtClean="0">
                <a:ln>
                  <a:noFill/>
                </a:ln>
                <a:solidFill>
                  <a:srgbClr val="FFC000"/>
                </a:solidFill>
                <a:effectLst/>
                <a:latin typeface="+mj-lt"/>
              </a:rPr>
              <a:t>DDR4 </a:t>
            </a:r>
            <a:r>
              <a:rPr kumimoji="0" lang="el-GR" sz="1600" b="1" i="0" u="none" strike="noStrike" cap="none" normalizeH="0" baseline="0" dirty="0" smtClean="0">
                <a:ln>
                  <a:noFill/>
                </a:ln>
                <a:solidFill>
                  <a:srgbClr val="FFC000"/>
                </a:solidFill>
                <a:effectLst/>
                <a:latin typeface="+mj-lt"/>
              </a:rPr>
              <a:t>διαιρεί </a:t>
            </a:r>
            <a:r>
              <a:rPr lang="el-GR" sz="1600" b="1" dirty="0" smtClean="0">
                <a:solidFill>
                  <a:srgbClr val="FFC000"/>
                </a:solidFill>
                <a:latin typeface="+mj-lt"/>
              </a:rPr>
              <a:t>το </a:t>
            </a:r>
            <a:r>
              <a:rPr lang="en-US" sz="1600" b="1" dirty="0" smtClean="0">
                <a:solidFill>
                  <a:srgbClr val="FFC000"/>
                </a:solidFill>
                <a:latin typeface="+mj-lt"/>
              </a:rPr>
              <a:t>module </a:t>
            </a:r>
            <a:r>
              <a:rPr lang="el-GR" sz="1600" b="1" dirty="0" smtClean="0">
                <a:solidFill>
                  <a:srgbClr val="FFC000"/>
                </a:solidFill>
                <a:latin typeface="+mj-lt"/>
              </a:rPr>
              <a:t>της </a:t>
            </a:r>
            <a:r>
              <a:rPr kumimoji="0" lang="el-GR" sz="1600" b="1" i="0" u="none" strike="noStrike" cap="none" normalizeH="0" baseline="0" dirty="0" smtClean="0">
                <a:ln>
                  <a:noFill/>
                </a:ln>
                <a:solidFill>
                  <a:srgbClr val="FFC000"/>
                </a:solidFill>
                <a:effectLst/>
                <a:latin typeface="+mj-lt"/>
              </a:rPr>
              <a:t>DRAM σε δύο ή τέσσερις επιλέξιμες </a:t>
            </a:r>
            <a:r>
              <a:rPr kumimoji="0" lang="en-US" sz="1600" b="1" i="0" u="none" strike="noStrike" cap="none" normalizeH="0" baseline="0" dirty="0" smtClean="0">
                <a:ln>
                  <a:noFill/>
                </a:ln>
                <a:solidFill>
                  <a:srgbClr val="FFC000"/>
                </a:solidFill>
                <a:effectLst/>
                <a:latin typeface="+mj-lt"/>
              </a:rPr>
              <a:t>banks</a:t>
            </a:r>
            <a:r>
              <a:rPr kumimoji="0" lang="el-GR" sz="1600" b="1" i="0" u="none" strike="noStrike" cap="none" normalizeH="0" baseline="0" dirty="0" smtClean="0">
                <a:ln>
                  <a:noFill/>
                </a:ln>
                <a:solidFill>
                  <a:srgbClr val="FFC000"/>
                </a:solidFill>
                <a:effectLst/>
                <a:latin typeface="+mj-lt"/>
              </a:rPr>
              <a:t>, όπου οι μεταφορές σε διαφορετικές </a:t>
            </a:r>
            <a:r>
              <a:rPr kumimoji="0" lang="en-US" sz="1600" b="1" i="0" u="none" strike="noStrike" cap="none" normalizeH="0" baseline="0" dirty="0" smtClean="0">
                <a:ln>
                  <a:noFill/>
                </a:ln>
                <a:solidFill>
                  <a:srgbClr val="FFC000"/>
                </a:solidFill>
                <a:effectLst/>
                <a:latin typeface="+mj-lt"/>
              </a:rPr>
              <a:t>banks </a:t>
            </a:r>
            <a:r>
              <a:rPr kumimoji="0" lang="el-GR" sz="1600" b="1" i="0" u="none" strike="noStrike" cap="none" normalizeH="0" baseline="0" dirty="0" smtClean="0">
                <a:ln>
                  <a:noFill/>
                </a:ln>
                <a:solidFill>
                  <a:srgbClr val="FFC000"/>
                </a:solidFill>
                <a:effectLst/>
                <a:latin typeface="+mj-lt"/>
              </a:rPr>
              <a:t>μπορούν να γίνονται πιο γρήγορα. </a:t>
            </a:r>
            <a:endParaRPr kumimoji="0" lang="en-US" sz="1600" b="1" i="0" u="none" strike="noStrike" cap="none" normalizeH="0" baseline="0" dirty="0" smtClean="0">
              <a:ln>
                <a:noFill/>
              </a:ln>
              <a:solidFill>
                <a:srgbClr val="FFC000"/>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lang="el-GR" sz="1600" dirty="0" smtClean="0">
                <a:latin typeface="+mj-lt"/>
              </a:rPr>
              <a:t>Επίσης, ε</a:t>
            </a:r>
            <a:r>
              <a:rPr kumimoji="0" lang="el-GR" sz="1600" b="0" i="0" u="none" strike="noStrike" cap="none" normalizeH="0" baseline="0" dirty="0" smtClean="0">
                <a:ln>
                  <a:noFill/>
                </a:ln>
                <a:solidFill>
                  <a:schemeClr val="tx1"/>
                </a:solidFill>
                <a:effectLst/>
                <a:latin typeface="+mj-lt"/>
              </a:rPr>
              <a:t>πειδή η κατανάλωση ενέργειας αυξάνεται με την συχνότητα λειτουργίας, </a:t>
            </a:r>
            <a:r>
              <a:rPr kumimoji="0" lang="el-GR" sz="1600" b="1" i="0" u="none" strike="noStrike" cap="none" normalizeH="0" baseline="0" dirty="0" smtClean="0">
                <a:ln>
                  <a:noFill/>
                </a:ln>
                <a:solidFill>
                  <a:srgbClr val="FFC000"/>
                </a:solidFill>
                <a:effectLst/>
                <a:latin typeface="+mj-lt"/>
              </a:rPr>
              <a:t>η μειωμένη τάση επιτρέπει τη λειτουργία υψηλότερης ταχύτητας μεταφοράς δεδομένων</a:t>
            </a:r>
            <a:r>
              <a:rPr kumimoji="0" lang="el-GR" sz="1600" b="0" i="0" u="none" strike="noStrike" cap="none" normalizeH="0" baseline="0" dirty="0" smtClean="0">
                <a:ln>
                  <a:noFill/>
                </a:ln>
                <a:solidFill>
                  <a:schemeClr val="tx1"/>
                </a:solidFill>
                <a:effectLst/>
                <a:latin typeface="+mj-lt"/>
              </a:rPr>
              <a:t> χωρίς αδικαιολόγητες απαιτήσεις ισχύος και ψύξης. </a:t>
            </a:r>
          </a:p>
        </p:txBody>
      </p:sp>
      <p:cxnSp>
        <p:nvCxnSpPr>
          <p:cNvPr id="86" name="Ευθύγραμμο βέλος σύνδεσης 85"/>
          <p:cNvCxnSpPr/>
          <p:nvPr/>
        </p:nvCxnSpPr>
        <p:spPr>
          <a:xfrm flipH="1">
            <a:off x="2611089" y="2427773"/>
            <a:ext cx="1367461" cy="323219"/>
          </a:xfrm>
          <a:prstGeom prst="straightConnector1">
            <a:avLst/>
          </a:prstGeom>
          <a:ln w="38100">
            <a:solidFill>
              <a:srgbClr val="00FF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067932" y="2554252"/>
            <a:ext cx="1612942" cy="369332"/>
          </a:xfrm>
          <a:prstGeom prst="rect">
            <a:avLst/>
          </a:prstGeom>
          <a:noFill/>
        </p:spPr>
        <p:txBody>
          <a:bodyPr wrap="none" rtlCol="0">
            <a:spAutoFit/>
          </a:bodyPr>
          <a:lstStyle/>
          <a:p>
            <a:r>
              <a:rPr lang="en-US" b="1" dirty="0" smtClean="0">
                <a:solidFill>
                  <a:srgbClr val="00FF00"/>
                </a:solidFill>
              </a:rPr>
              <a:t>Multiplier: X4</a:t>
            </a:r>
            <a:endParaRPr lang="el-GR" b="1" dirty="0">
              <a:solidFill>
                <a:srgbClr val="00FF00"/>
              </a:solidFill>
            </a:endParaRPr>
          </a:p>
        </p:txBody>
      </p:sp>
      <p:sp>
        <p:nvSpPr>
          <p:cNvPr id="85" name="Έλλειψη 84"/>
          <p:cNvSpPr/>
          <p:nvPr/>
        </p:nvSpPr>
        <p:spPr>
          <a:xfrm>
            <a:off x="7224581" y="2157006"/>
            <a:ext cx="983805" cy="49956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87" name="Ευθύγραμμο βέλος σύνδεσης 86"/>
          <p:cNvCxnSpPr/>
          <p:nvPr/>
        </p:nvCxnSpPr>
        <p:spPr>
          <a:xfrm flipH="1">
            <a:off x="1782147" y="2580442"/>
            <a:ext cx="5465142" cy="1666262"/>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7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127"/>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1000"/>
                                  </p:stCondLst>
                                  <p:childTnLst>
                                    <p:set>
                                      <p:cBhvr>
                                        <p:cTn id="18" dur="1" fill="hold">
                                          <p:stCondLst>
                                            <p:cond delay="0"/>
                                          </p:stCondLst>
                                        </p:cTn>
                                        <p:tgtEl>
                                          <p:spTgt spid="13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1000"/>
                                  </p:stCondLst>
                                  <p:childTnLst>
                                    <p:set>
                                      <p:cBhvr>
                                        <p:cTn id="21" dur="1" fill="hold">
                                          <p:stCondLst>
                                            <p:cond delay="0"/>
                                          </p:stCondLst>
                                        </p:cTn>
                                        <p:tgtEl>
                                          <p:spTgt spid="171"/>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1000"/>
                                  </p:stCondLst>
                                  <p:childTnLst>
                                    <p:set>
                                      <p:cBhvr>
                                        <p:cTn id="24" dur="1" fill="hold">
                                          <p:stCondLst>
                                            <p:cond delay="0"/>
                                          </p:stCondLst>
                                        </p:cTn>
                                        <p:tgtEl>
                                          <p:spTgt spid="181"/>
                                        </p:tgtEl>
                                        <p:attrNameLst>
                                          <p:attrName>style.visibility</p:attrName>
                                        </p:attrNameLst>
                                      </p:cBhvr>
                                      <p:to>
                                        <p:strVal val="visible"/>
                                      </p:to>
                                    </p:set>
                                  </p:childTnLst>
                                </p:cTn>
                              </p:par>
                            </p:childTnLst>
                          </p:cTn>
                        </p:par>
                        <p:par>
                          <p:cTn id="25" fill="hold">
                            <p:stCondLst>
                              <p:cond delay="4000"/>
                            </p:stCondLst>
                            <p:childTnLst>
                              <p:par>
                                <p:cTn id="26" presetID="1" presetClass="entr" presetSubtype="0" fill="hold" nodeType="afterEffect">
                                  <p:stCondLst>
                                    <p:cond delay="1000"/>
                                  </p:stCondLst>
                                  <p:childTnLst>
                                    <p:set>
                                      <p:cBhvr>
                                        <p:cTn id="27" dur="1" fill="hold">
                                          <p:stCondLst>
                                            <p:cond delay="0"/>
                                          </p:stCondLst>
                                        </p:cTn>
                                        <p:tgtEl>
                                          <p:spTgt spid="186"/>
                                        </p:tgtEl>
                                        <p:attrNameLst>
                                          <p:attrName>style.visibility</p:attrName>
                                        </p:attrNameLst>
                                      </p:cBhvr>
                                      <p:to>
                                        <p:strVal val="visible"/>
                                      </p:to>
                                    </p:set>
                                  </p:childTnLst>
                                </p:cTn>
                              </p:par>
                            </p:childTnLst>
                          </p:cTn>
                        </p:par>
                        <p:par>
                          <p:cTn id="28" fill="hold">
                            <p:stCondLst>
                              <p:cond delay="5000"/>
                            </p:stCondLst>
                            <p:childTnLst>
                              <p:par>
                                <p:cTn id="29" presetID="1" presetClass="entr" presetSubtype="0" fill="hold" nodeType="afterEffect">
                                  <p:stCondLst>
                                    <p:cond delay="1000"/>
                                  </p:stCondLst>
                                  <p:childTnLst>
                                    <p:set>
                                      <p:cBhvr>
                                        <p:cTn id="30" dur="1" fill="hold">
                                          <p:stCondLst>
                                            <p:cond delay="0"/>
                                          </p:stCondLst>
                                        </p:cTn>
                                        <p:tgtEl>
                                          <p:spTgt spid="191"/>
                                        </p:tgtEl>
                                        <p:attrNameLst>
                                          <p:attrName>style.visibility</p:attrName>
                                        </p:attrNameLst>
                                      </p:cBhvr>
                                      <p:to>
                                        <p:strVal val="visible"/>
                                      </p:to>
                                    </p:set>
                                  </p:childTnLst>
                                </p:cTn>
                              </p:par>
                            </p:childTnLst>
                          </p:cTn>
                        </p:par>
                        <p:par>
                          <p:cTn id="31" fill="hold">
                            <p:stCondLst>
                              <p:cond delay="6000"/>
                            </p:stCondLst>
                            <p:childTnLst>
                              <p:par>
                                <p:cTn id="32" presetID="1" presetClass="entr" presetSubtype="0" fill="hold" nodeType="afterEffect">
                                  <p:stCondLst>
                                    <p:cond delay="1000"/>
                                  </p:stCondLst>
                                  <p:childTnLst>
                                    <p:set>
                                      <p:cBhvr>
                                        <p:cTn id="33" dur="1" fill="hold">
                                          <p:stCondLst>
                                            <p:cond delay="0"/>
                                          </p:stCondLst>
                                        </p:cTn>
                                        <p:tgtEl>
                                          <p:spTgt spid="17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1" presetClass="entr" presetSubtype="0" fill="hold" grpId="0" nodeType="afterEffect">
                                  <p:stCondLst>
                                    <p:cond delay="0"/>
                                  </p:stCondLst>
                                  <p:childTnLst>
                                    <p:set>
                                      <p:cBhvr>
                                        <p:cTn id="43" dur="1" fill="hold">
                                          <p:stCondLst>
                                            <p:cond delay="0"/>
                                          </p:stCondLst>
                                        </p:cTn>
                                        <p:tgtEl>
                                          <p:spTgt spid="85"/>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nodeType="after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childTnLst>
                          </p:cTn>
                        </p:par>
                        <p:par>
                          <p:cTn id="47" fill="hold">
                            <p:stCondLst>
                              <p:cond delay="1000"/>
                            </p:stCondLst>
                            <p:childTnLst>
                              <p:par>
                                <p:cTn id="48" presetID="1" presetClass="entr" presetSubtype="0" fill="hold" grpId="0" nodeType="afterEffect">
                                  <p:stCondLst>
                                    <p:cond delay="0"/>
                                  </p:stCondLst>
                                  <p:childTnLst>
                                    <p:set>
                                      <p:cBhvr>
                                        <p:cTn id="49" dur="1" fill="hold">
                                          <p:stCondLst>
                                            <p:cond delay="0"/>
                                          </p:stCondLst>
                                        </p:cTn>
                                        <p:tgtEl>
                                          <p:spTgt spid="84"/>
                                        </p:tgtEl>
                                        <p:attrNameLst>
                                          <p:attrName>style.visibility</p:attrName>
                                        </p:attrNameLst>
                                      </p:cBhvr>
                                      <p:to>
                                        <p:strVal val="visible"/>
                                      </p:to>
                                    </p:set>
                                  </p:childTnLst>
                                </p:cTn>
                              </p:par>
                              <p:par>
                                <p:cTn id="50" presetID="1" presetClass="entr" presetSubtype="0" fill="hold" nodeType="withEffect">
                                  <p:stCondLst>
                                    <p:cond delay="1000"/>
                                  </p:stCondLst>
                                  <p:childTnLst>
                                    <p:set>
                                      <p:cBhvr>
                                        <p:cTn id="51" dur="1" fill="hold">
                                          <p:stCondLst>
                                            <p:cond delay="0"/>
                                          </p:stCondLst>
                                        </p:cTn>
                                        <p:tgtEl>
                                          <p:spTgt spid="82"/>
                                        </p:tgtEl>
                                        <p:attrNameLst>
                                          <p:attrName>style.visibility</p:attrName>
                                        </p:attrNameLst>
                                      </p:cBhvr>
                                      <p:to>
                                        <p:strVal val="visible"/>
                                      </p:to>
                                    </p:set>
                                  </p:childTnLst>
                                </p:cTn>
                              </p:par>
                              <p:par>
                                <p:cTn id="52" presetID="1" presetClass="entr" presetSubtype="0" fill="hold" nodeType="withEffect">
                                  <p:stCondLst>
                                    <p:cond delay="1000"/>
                                  </p:stCondLst>
                                  <p:childTnLst>
                                    <p:set>
                                      <p:cBhvr>
                                        <p:cTn id="53" dur="1" fill="hold">
                                          <p:stCondLst>
                                            <p:cond delay="0"/>
                                          </p:stCondLst>
                                        </p:cTn>
                                        <p:tgtEl>
                                          <p:spTgt spid="83"/>
                                        </p:tgtEl>
                                        <p:attrNameLst>
                                          <p:attrName>style.visibility</p:attrName>
                                        </p:attrNameLst>
                                      </p:cBhvr>
                                      <p:to>
                                        <p:strVal val="visible"/>
                                      </p:to>
                                    </p:set>
                                  </p:childTnLst>
                                </p:cTn>
                              </p:par>
                            </p:childTnLst>
                          </p:cTn>
                        </p:par>
                        <p:par>
                          <p:cTn id="54" fill="hold">
                            <p:stCondLst>
                              <p:cond delay="2000"/>
                            </p:stCondLst>
                            <p:childTnLst>
                              <p:par>
                                <p:cTn id="55" presetID="22" presetClass="entr" presetSubtype="4"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86"/>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8" grpId="0"/>
      <p:bldP spid="88" grpId="0"/>
      <p:bldP spid="8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DDR5 SDRAM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grpSp>
        <p:nvGrpSpPr>
          <p:cNvPr id="3" name="Ομάδα 2"/>
          <p:cNvGrpSpPr/>
          <p:nvPr/>
        </p:nvGrpSpPr>
        <p:grpSpPr>
          <a:xfrm>
            <a:off x="3626754" y="1533393"/>
            <a:ext cx="5227163" cy="1820213"/>
            <a:chOff x="3272383" y="4015143"/>
            <a:chExt cx="5227163" cy="1820213"/>
          </a:xfrm>
        </p:grpSpPr>
        <p:grpSp>
          <p:nvGrpSpPr>
            <p:cNvPr id="82" name="Ομάδα 81"/>
            <p:cNvGrpSpPr/>
            <p:nvPr/>
          </p:nvGrpSpPr>
          <p:grpSpPr>
            <a:xfrm>
              <a:off x="3272383" y="4015143"/>
              <a:ext cx="4958499" cy="609432"/>
              <a:chOff x="2934613" y="2662330"/>
              <a:chExt cx="4958499" cy="609432"/>
            </a:xfrm>
          </p:grpSpPr>
          <p:grpSp>
            <p:nvGrpSpPr>
              <p:cNvPr id="83" name="Ομάδα 82"/>
              <p:cNvGrpSpPr/>
              <p:nvPr/>
            </p:nvGrpSpPr>
            <p:grpSpPr>
              <a:xfrm>
                <a:off x="2934613" y="2665438"/>
                <a:ext cx="1081725" cy="606324"/>
                <a:chOff x="2934613" y="2665438"/>
                <a:chExt cx="1081725" cy="606324"/>
              </a:xfrm>
            </p:grpSpPr>
            <p:cxnSp>
              <p:nvCxnSpPr>
                <p:cNvPr id="100" name="Ευθεία γραμμή σύνδεσης 99"/>
                <p:cNvCxnSpPr/>
                <p:nvPr/>
              </p:nvCxnSpPr>
              <p:spPr>
                <a:xfrm>
                  <a:off x="3471941" y="2665439"/>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101" name="Ευθύγραμμο βέλος σύνδεσης 100"/>
                <p:cNvCxnSpPr/>
                <p:nvPr/>
              </p:nvCxnSpPr>
              <p:spPr>
                <a:xfrm flipV="1">
                  <a:off x="3471941" y="2665438"/>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Ευθεία γραμμή σύνδεσης 101"/>
                <p:cNvCxnSpPr/>
                <p:nvPr/>
              </p:nvCxnSpPr>
              <p:spPr>
                <a:xfrm>
                  <a:off x="2934613" y="3271762"/>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103" name="Ευθύγραμμο βέλος σύνδεσης 102"/>
                <p:cNvCxnSpPr/>
                <p:nvPr/>
              </p:nvCxnSpPr>
              <p:spPr>
                <a:xfrm>
                  <a:off x="4008091"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Ομάδα 83"/>
              <p:cNvGrpSpPr/>
              <p:nvPr/>
            </p:nvGrpSpPr>
            <p:grpSpPr>
              <a:xfrm>
                <a:off x="4018696" y="2665438"/>
                <a:ext cx="1092329" cy="606324"/>
                <a:chOff x="4018696" y="2665438"/>
                <a:chExt cx="1092329" cy="606324"/>
              </a:xfrm>
            </p:grpSpPr>
            <p:cxnSp>
              <p:nvCxnSpPr>
                <p:cNvPr id="96" name="Ευθεία γραμμή σύνδεσης 95"/>
                <p:cNvCxnSpPr/>
                <p:nvPr/>
              </p:nvCxnSpPr>
              <p:spPr>
                <a:xfrm>
                  <a:off x="4565450" y="2665439"/>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97" name="Ευθύγραμμο βέλος σύνδεσης 96"/>
                <p:cNvCxnSpPr/>
                <p:nvPr/>
              </p:nvCxnSpPr>
              <p:spPr>
                <a:xfrm flipV="1">
                  <a:off x="4565450" y="2665438"/>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Ευθεία γραμμή σύνδεσης 97"/>
                <p:cNvCxnSpPr/>
                <p:nvPr/>
              </p:nvCxnSpPr>
              <p:spPr>
                <a:xfrm>
                  <a:off x="4018696" y="3271762"/>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99" name="Ευθύγραμμο βέλος σύνδεσης 98"/>
                <p:cNvCxnSpPr/>
                <p:nvPr/>
              </p:nvCxnSpPr>
              <p:spPr>
                <a:xfrm>
                  <a:off x="5102778"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Ομάδα 84"/>
              <p:cNvGrpSpPr/>
              <p:nvPr/>
            </p:nvGrpSpPr>
            <p:grpSpPr>
              <a:xfrm>
                <a:off x="5112205" y="2662330"/>
                <a:ext cx="1099571" cy="606324"/>
                <a:chOff x="5112205" y="2662330"/>
                <a:chExt cx="1099571" cy="606324"/>
              </a:xfrm>
            </p:grpSpPr>
            <p:cxnSp>
              <p:nvCxnSpPr>
                <p:cNvPr id="92" name="Ευθεία γραμμή σύνδεσης 91"/>
                <p:cNvCxnSpPr/>
                <p:nvPr/>
              </p:nvCxnSpPr>
              <p:spPr>
                <a:xfrm>
                  <a:off x="5112205" y="3268654"/>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93" name="Ευθεία γραμμή σύνδεσης 92"/>
                <p:cNvCxnSpPr/>
                <p:nvPr/>
              </p:nvCxnSpPr>
              <p:spPr>
                <a:xfrm>
                  <a:off x="5649533" y="2665438"/>
                  <a:ext cx="556181" cy="1"/>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94" name="Ευθύγραμμο βέλος σύνδεσης 93"/>
                <p:cNvCxnSpPr/>
                <p:nvPr/>
              </p:nvCxnSpPr>
              <p:spPr>
                <a:xfrm flipV="1">
                  <a:off x="5651144" y="2662330"/>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Ευθύγραμμο βέλος σύνδεσης 94"/>
                <p:cNvCxnSpPr/>
                <p:nvPr/>
              </p:nvCxnSpPr>
              <p:spPr>
                <a:xfrm>
                  <a:off x="6203529"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Ομάδα 85"/>
              <p:cNvGrpSpPr/>
              <p:nvPr/>
            </p:nvGrpSpPr>
            <p:grpSpPr>
              <a:xfrm>
                <a:off x="6215141" y="2665438"/>
                <a:ext cx="1677971" cy="606324"/>
                <a:chOff x="6215141" y="2665438"/>
                <a:chExt cx="1677971" cy="606324"/>
              </a:xfrm>
            </p:grpSpPr>
            <p:cxnSp>
              <p:nvCxnSpPr>
                <p:cNvPr id="87" name="Ευθεία γραμμή σύνδεσης 86"/>
                <p:cNvCxnSpPr/>
                <p:nvPr/>
              </p:nvCxnSpPr>
              <p:spPr>
                <a:xfrm>
                  <a:off x="6215141" y="3271762"/>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88" name="Ευθεία γραμμή σύνδεσης 87"/>
                <p:cNvCxnSpPr/>
                <p:nvPr/>
              </p:nvCxnSpPr>
              <p:spPr>
                <a:xfrm>
                  <a:off x="6780749" y="2665439"/>
                  <a:ext cx="537328" cy="0"/>
                </a:xfrm>
                <a:prstGeom prst="line">
                  <a:avLst/>
                </a:prstGeom>
                <a:ln w="381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89" name="Ευθύγραμμο βέλος σύνδεσης 88"/>
                <p:cNvCxnSpPr/>
                <p:nvPr/>
              </p:nvCxnSpPr>
              <p:spPr>
                <a:xfrm flipV="1">
                  <a:off x="6780749" y="2665438"/>
                  <a:ext cx="0" cy="606324"/>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0" name="Ευθύγραμμο βέλος σύνδεσης 89"/>
                <p:cNvCxnSpPr/>
                <p:nvPr/>
              </p:nvCxnSpPr>
              <p:spPr>
                <a:xfrm flipV="1">
                  <a:off x="7333078" y="3268654"/>
                  <a:ext cx="560034" cy="3108"/>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Ευθύγραμμο βέλος σύνδεσης 90"/>
                <p:cNvCxnSpPr/>
                <p:nvPr/>
              </p:nvCxnSpPr>
              <p:spPr>
                <a:xfrm>
                  <a:off x="7318076" y="2676535"/>
                  <a:ext cx="8247" cy="592119"/>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4" name="Ομάδα 103"/>
            <p:cNvGrpSpPr/>
            <p:nvPr/>
          </p:nvGrpSpPr>
          <p:grpSpPr>
            <a:xfrm>
              <a:off x="3541047" y="5225924"/>
              <a:ext cx="4958499" cy="609432"/>
              <a:chOff x="2934613" y="2662330"/>
              <a:chExt cx="4958499" cy="609432"/>
            </a:xfrm>
          </p:grpSpPr>
          <p:grpSp>
            <p:nvGrpSpPr>
              <p:cNvPr id="105" name="Ομάδα 104"/>
              <p:cNvGrpSpPr/>
              <p:nvPr/>
            </p:nvGrpSpPr>
            <p:grpSpPr>
              <a:xfrm>
                <a:off x="2934613" y="2665438"/>
                <a:ext cx="1081725" cy="606324"/>
                <a:chOff x="2934613" y="2665438"/>
                <a:chExt cx="1081725" cy="606324"/>
              </a:xfrm>
            </p:grpSpPr>
            <p:cxnSp>
              <p:nvCxnSpPr>
                <p:cNvPr id="122" name="Ευθεία γραμμή σύνδεσης 121"/>
                <p:cNvCxnSpPr/>
                <p:nvPr/>
              </p:nvCxnSpPr>
              <p:spPr>
                <a:xfrm>
                  <a:off x="3471941" y="2665439"/>
                  <a:ext cx="537328"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23" name="Ευθύγραμμο βέλος σύνδεσης 122"/>
                <p:cNvCxnSpPr/>
                <p:nvPr/>
              </p:nvCxnSpPr>
              <p:spPr>
                <a:xfrm flipV="1">
                  <a:off x="3471941" y="2665438"/>
                  <a:ext cx="0" cy="606324"/>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Ευθεία γραμμή σύνδεσης 123"/>
                <p:cNvCxnSpPr/>
                <p:nvPr/>
              </p:nvCxnSpPr>
              <p:spPr>
                <a:xfrm>
                  <a:off x="2934613" y="3271762"/>
                  <a:ext cx="537328"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25" name="Ευθύγραμμο βέλος σύνδεσης 124"/>
                <p:cNvCxnSpPr/>
                <p:nvPr/>
              </p:nvCxnSpPr>
              <p:spPr>
                <a:xfrm>
                  <a:off x="4008091" y="2676535"/>
                  <a:ext cx="8247" cy="592119"/>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Ομάδα 105"/>
              <p:cNvGrpSpPr/>
              <p:nvPr/>
            </p:nvGrpSpPr>
            <p:grpSpPr>
              <a:xfrm>
                <a:off x="4018696" y="2665438"/>
                <a:ext cx="1092329" cy="606324"/>
                <a:chOff x="4018696" y="2665438"/>
                <a:chExt cx="1092329" cy="606324"/>
              </a:xfrm>
            </p:grpSpPr>
            <p:cxnSp>
              <p:nvCxnSpPr>
                <p:cNvPr id="118" name="Ευθεία γραμμή σύνδεσης 117"/>
                <p:cNvCxnSpPr/>
                <p:nvPr/>
              </p:nvCxnSpPr>
              <p:spPr>
                <a:xfrm>
                  <a:off x="4565450" y="2665439"/>
                  <a:ext cx="537328"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19" name="Ευθύγραμμο βέλος σύνδεσης 118"/>
                <p:cNvCxnSpPr/>
                <p:nvPr/>
              </p:nvCxnSpPr>
              <p:spPr>
                <a:xfrm flipV="1">
                  <a:off x="4565450" y="2665438"/>
                  <a:ext cx="0" cy="606324"/>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Ευθεία γραμμή σύνδεσης 119"/>
                <p:cNvCxnSpPr/>
                <p:nvPr/>
              </p:nvCxnSpPr>
              <p:spPr>
                <a:xfrm>
                  <a:off x="4018696" y="3271762"/>
                  <a:ext cx="537328"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21" name="Ευθύγραμμο βέλος σύνδεσης 120"/>
                <p:cNvCxnSpPr/>
                <p:nvPr/>
              </p:nvCxnSpPr>
              <p:spPr>
                <a:xfrm>
                  <a:off x="5102778" y="2676535"/>
                  <a:ext cx="8247" cy="592119"/>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Ομάδα 106"/>
              <p:cNvGrpSpPr/>
              <p:nvPr/>
            </p:nvGrpSpPr>
            <p:grpSpPr>
              <a:xfrm>
                <a:off x="5112205" y="2662330"/>
                <a:ext cx="1099571" cy="606324"/>
                <a:chOff x="5112205" y="2662330"/>
                <a:chExt cx="1099571" cy="606324"/>
              </a:xfrm>
            </p:grpSpPr>
            <p:cxnSp>
              <p:nvCxnSpPr>
                <p:cNvPr id="114" name="Ευθεία γραμμή σύνδεσης 113"/>
                <p:cNvCxnSpPr/>
                <p:nvPr/>
              </p:nvCxnSpPr>
              <p:spPr>
                <a:xfrm>
                  <a:off x="5112205" y="3268654"/>
                  <a:ext cx="537328"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15" name="Ευθεία γραμμή σύνδεσης 114"/>
                <p:cNvCxnSpPr/>
                <p:nvPr/>
              </p:nvCxnSpPr>
              <p:spPr>
                <a:xfrm>
                  <a:off x="5649533" y="2665438"/>
                  <a:ext cx="556181" cy="1"/>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16" name="Ευθύγραμμο βέλος σύνδεσης 115"/>
                <p:cNvCxnSpPr/>
                <p:nvPr/>
              </p:nvCxnSpPr>
              <p:spPr>
                <a:xfrm flipV="1">
                  <a:off x="5651144" y="2662330"/>
                  <a:ext cx="0" cy="606324"/>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Ευθύγραμμο βέλος σύνδεσης 116"/>
                <p:cNvCxnSpPr/>
                <p:nvPr/>
              </p:nvCxnSpPr>
              <p:spPr>
                <a:xfrm>
                  <a:off x="6203529" y="2676535"/>
                  <a:ext cx="8247" cy="592119"/>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8" name="Ομάδα 107"/>
              <p:cNvGrpSpPr/>
              <p:nvPr/>
            </p:nvGrpSpPr>
            <p:grpSpPr>
              <a:xfrm>
                <a:off x="6215141" y="2665438"/>
                <a:ext cx="1677971" cy="606324"/>
                <a:chOff x="6215141" y="2665438"/>
                <a:chExt cx="1677971" cy="606324"/>
              </a:xfrm>
            </p:grpSpPr>
            <p:cxnSp>
              <p:nvCxnSpPr>
                <p:cNvPr id="109" name="Ευθεία γραμμή σύνδεσης 108"/>
                <p:cNvCxnSpPr/>
                <p:nvPr/>
              </p:nvCxnSpPr>
              <p:spPr>
                <a:xfrm>
                  <a:off x="6215141" y="3271762"/>
                  <a:ext cx="537328"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10" name="Ευθεία γραμμή σύνδεσης 109"/>
                <p:cNvCxnSpPr/>
                <p:nvPr/>
              </p:nvCxnSpPr>
              <p:spPr>
                <a:xfrm>
                  <a:off x="6780749" y="2665439"/>
                  <a:ext cx="537328" cy="0"/>
                </a:xfrm>
                <a:prstGeom prst="line">
                  <a:avLst/>
                </a:prstGeom>
                <a:ln w="38100">
                  <a:solidFill>
                    <a:srgbClr val="FF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11" name="Ευθύγραμμο βέλος σύνδεσης 110"/>
                <p:cNvCxnSpPr/>
                <p:nvPr/>
              </p:nvCxnSpPr>
              <p:spPr>
                <a:xfrm flipV="1">
                  <a:off x="6780749" y="2665438"/>
                  <a:ext cx="0" cy="606324"/>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Ευθύγραμμο βέλος σύνδεσης 111"/>
                <p:cNvCxnSpPr/>
                <p:nvPr/>
              </p:nvCxnSpPr>
              <p:spPr>
                <a:xfrm flipV="1">
                  <a:off x="7333078" y="3268654"/>
                  <a:ext cx="560034" cy="3108"/>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Ευθύγραμμο βέλος σύνδεσης 112"/>
                <p:cNvCxnSpPr/>
                <p:nvPr/>
              </p:nvCxnSpPr>
              <p:spPr>
                <a:xfrm>
                  <a:off x="7318076" y="2676535"/>
                  <a:ext cx="8247" cy="592119"/>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167" name="TextBox 166"/>
          <p:cNvSpPr txBox="1"/>
          <p:nvPr/>
        </p:nvSpPr>
        <p:spPr>
          <a:xfrm>
            <a:off x="1643855" y="978548"/>
            <a:ext cx="1846308" cy="1200329"/>
          </a:xfrm>
          <a:prstGeom prst="rect">
            <a:avLst/>
          </a:prstGeom>
          <a:noFill/>
        </p:spPr>
        <p:txBody>
          <a:bodyPr wrap="square" rtlCol="0">
            <a:spAutoFit/>
          </a:bodyPr>
          <a:lstStyle/>
          <a:p>
            <a:r>
              <a:rPr lang="en-US" dirty="0" smtClean="0"/>
              <a:t>Clock of Memory </a:t>
            </a:r>
            <a:r>
              <a:rPr lang="en-US" dirty="0" err="1" smtClean="0"/>
              <a:t>Input/Output</a:t>
            </a:r>
            <a:r>
              <a:rPr lang="en-US" dirty="0" smtClean="0"/>
              <a:t> Buffer or Bus</a:t>
            </a:r>
            <a:endParaRPr lang="el-GR" dirty="0"/>
          </a:p>
        </p:txBody>
      </p:sp>
      <p:grpSp>
        <p:nvGrpSpPr>
          <p:cNvPr id="142" name="Ομάδα 141"/>
          <p:cNvGrpSpPr/>
          <p:nvPr/>
        </p:nvGrpSpPr>
        <p:grpSpPr>
          <a:xfrm>
            <a:off x="4015296" y="2259369"/>
            <a:ext cx="265795" cy="277966"/>
            <a:chOff x="3263629" y="3485072"/>
            <a:chExt cx="265795" cy="277966"/>
          </a:xfrm>
        </p:grpSpPr>
        <p:sp>
          <p:nvSpPr>
            <p:cNvPr id="135" name="Ορθογώνιο 134"/>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6" name="Ορθογώνιο 135"/>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9" name="Ορθογώνιο 138"/>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0" name="Ορθογώνιο 139"/>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27" name="Ομάδα 126"/>
          <p:cNvGrpSpPr/>
          <p:nvPr/>
        </p:nvGrpSpPr>
        <p:grpSpPr>
          <a:xfrm>
            <a:off x="4564408" y="2259369"/>
            <a:ext cx="265795" cy="277966"/>
            <a:chOff x="3263629" y="3485072"/>
            <a:chExt cx="265795" cy="277966"/>
          </a:xfrm>
        </p:grpSpPr>
        <p:sp>
          <p:nvSpPr>
            <p:cNvPr id="130" name="Ορθογώνιο 129"/>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1" name="Ορθογώνιο 130"/>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2" name="Ορθογώνιο 131"/>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3" name="Ορθογώνιο 132"/>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34" name="Ομάδα 133"/>
          <p:cNvGrpSpPr/>
          <p:nvPr/>
        </p:nvGrpSpPr>
        <p:grpSpPr>
          <a:xfrm>
            <a:off x="5108958" y="2266257"/>
            <a:ext cx="265795" cy="277966"/>
            <a:chOff x="3263629" y="3485072"/>
            <a:chExt cx="265795" cy="277966"/>
          </a:xfrm>
        </p:grpSpPr>
        <p:sp>
          <p:nvSpPr>
            <p:cNvPr id="137" name="Ορθογώνιο 136"/>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8" name="Ορθογώνιο 167"/>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9" name="Ορθογώνιο 168"/>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0" name="Ορθογώνιο 169"/>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71" name="Ομάδα 170"/>
          <p:cNvGrpSpPr/>
          <p:nvPr/>
        </p:nvGrpSpPr>
        <p:grpSpPr>
          <a:xfrm>
            <a:off x="5658069" y="2259369"/>
            <a:ext cx="265795" cy="277966"/>
            <a:chOff x="3263629" y="3485072"/>
            <a:chExt cx="265795" cy="277966"/>
          </a:xfrm>
        </p:grpSpPr>
        <p:sp>
          <p:nvSpPr>
            <p:cNvPr id="172" name="Ορθογώνιο 171"/>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3" name="Ορθογώνιο 172"/>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4" name="Ορθογώνιο 173"/>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5" name="Ορθογώνιο 174"/>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81" name="Ομάδα 180"/>
          <p:cNvGrpSpPr/>
          <p:nvPr/>
        </p:nvGrpSpPr>
        <p:grpSpPr>
          <a:xfrm>
            <a:off x="6198596" y="2281943"/>
            <a:ext cx="265795" cy="277966"/>
            <a:chOff x="3263629" y="3485072"/>
            <a:chExt cx="265795" cy="277966"/>
          </a:xfrm>
        </p:grpSpPr>
        <p:sp>
          <p:nvSpPr>
            <p:cNvPr id="182" name="Ορθογώνιο 181"/>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3" name="Ορθογώνιο 182"/>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4" name="Ορθογώνιο 183"/>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5" name="Ορθογώνιο 184"/>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86" name="Ομάδα 185"/>
          <p:cNvGrpSpPr/>
          <p:nvPr/>
        </p:nvGrpSpPr>
        <p:grpSpPr>
          <a:xfrm>
            <a:off x="6762691" y="2267157"/>
            <a:ext cx="265795" cy="277966"/>
            <a:chOff x="3263629" y="3485072"/>
            <a:chExt cx="265795" cy="277966"/>
          </a:xfrm>
        </p:grpSpPr>
        <p:sp>
          <p:nvSpPr>
            <p:cNvPr id="187" name="Ορθογώνιο 186"/>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8" name="Ορθογώνιο 187"/>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9" name="Ορθογώνιο 188"/>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0" name="Ορθογώνιο 189"/>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76" name="Ομάδα 175"/>
          <p:cNvGrpSpPr/>
          <p:nvPr/>
        </p:nvGrpSpPr>
        <p:grpSpPr>
          <a:xfrm>
            <a:off x="7867315" y="2263474"/>
            <a:ext cx="265795" cy="277966"/>
            <a:chOff x="3263629" y="3485072"/>
            <a:chExt cx="265795" cy="277966"/>
          </a:xfrm>
        </p:grpSpPr>
        <p:sp>
          <p:nvSpPr>
            <p:cNvPr id="177" name="Ορθογώνιο 176"/>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8" name="Ορθογώνιο 177"/>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9" name="Ορθογώνιο 178"/>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0" name="Ορθογώνιο 179"/>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91" name="Ομάδα 190"/>
          <p:cNvGrpSpPr/>
          <p:nvPr/>
        </p:nvGrpSpPr>
        <p:grpSpPr>
          <a:xfrm>
            <a:off x="7328071" y="2266257"/>
            <a:ext cx="265795" cy="277966"/>
            <a:chOff x="3263629" y="3485072"/>
            <a:chExt cx="265795" cy="277966"/>
          </a:xfrm>
        </p:grpSpPr>
        <p:sp>
          <p:nvSpPr>
            <p:cNvPr id="192" name="Ορθογώνιο 191"/>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3" name="Ορθογώνιο 192"/>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4" name="Ορθογώνιο 193"/>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5" name="Ορθογώνιο 194"/>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26" name="Ομάδα 125"/>
          <p:cNvGrpSpPr/>
          <p:nvPr/>
        </p:nvGrpSpPr>
        <p:grpSpPr>
          <a:xfrm>
            <a:off x="3886703" y="1257227"/>
            <a:ext cx="1370888" cy="3178468"/>
            <a:chOff x="3886703" y="1257227"/>
            <a:chExt cx="1370888" cy="3178468"/>
          </a:xfrm>
        </p:grpSpPr>
        <p:cxnSp>
          <p:nvCxnSpPr>
            <p:cNvPr id="128" name="Ευθεία γραμμή σύνδεσης 127"/>
            <p:cNvCxnSpPr/>
            <p:nvPr/>
          </p:nvCxnSpPr>
          <p:spPr>
            <a:xfrm>
              <a:off x="3962846" y="1262743"/>
              <a:ext cx="30195" cy="2642243"/>
            </a:xfrm>
            <a:prstGeom prst="line">
              <a:avLst/>
            </a:prstGeom>
            <a:ln w="28575">
              <a:solidFill>
                <a:srgbClr val="7030A0">
                  <a:alpha val="6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129" name="Ευθεία γραμμή σύνδεσης 128"/>
            <p:cNvCxnSpPr/>
            <p:nvPr/>
          </p:nvCxnSpPr>
          <p:spPr>
            <a:xfrm>
              <a:off x="5066898" y="1257227"/>
              <a:ext cx="54672" cy="2587162"/>
            </a:xfrm>
            <a:prstGeom prst="line">
              <a:avLst/>
            </a:prstGeom>
            <a:ln w="28575">
              <a:solidFill>
                <a:srgbClr val="7030A0">
                  <a:alpha val="60000"/>
                </a:srgbClr>
              </a:solidFill>
              <a:prstDash val="dash"/>
            </a:ln>
          </p:spPr>
          <p:style>
            <a:lnRef idx="1">
              <a:schemeClr val="accent1"/>
            </a:lnRef>
            <a:fillRef idx="0">
              <a:schemeClr val="accent1"/>
            </a:fillRef>
            <a:effectRef idx="0">
              <a:schemeClr val="accent1"/>
            </a:effectRef>
            <a:fontRef idx="minor">
              <a:schemeClr val="tx1"/>
            </a:fontRef>
          </p:style>
        </p:cxnSp>
        <p:sp>
          <p:nvSpPr>
            <p:cNvPr id="138" name="Αριστερό άγκιστρο 137"/>
            <p:cNvSpPr/>
            <p:nvPr/>
          </p:nvSpPr>
          <p:spPr>
            <a:xfrm rot="16200000">
              <a:off x="4480464" y="3431939"/>
              <a:ext cx="155448" cy="1101541"/>
            </a:xfrm>
            <a:prstGeom prst="leftBrace">
              <a:avLst/>
            </a:prstGeom>
            <a:ln w="28575">
              <a:solidFill>
                <a:srgbClr val="7030A0">
                  <a:alpha val="60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41" name="TextBox 140"/>
            <p:cNvSpPr txBox="1"/>
            <p:nvPr/>
          </p:nvSpPr>
          <p:spPr>
            <a:xfrm>
              <a:off x="3886703" y="4097141"/>
              <a:ext cx="1370888" cy="338554"/>
            </a:xfrm>
            <a:prstGeom prst="rect">
              <a:avLst/>
            </a:prstGeom>
            <a:noFill/>
          </p:spPr>
          <p:txBody>
            <a:bodyPr wrap="none" rtlCol="0">
              <a:spAutoFit/>
            </a:bodyPr>
            <a:lstStyle/>
            <a:p>
              <a:r>
                <a:rPr lang="en-US" sz="1600" dirty="0" smtClean="0">
                  <a:solidFill>
                    <a:srgbClr val="7030A0"/>
                  </a:solidFill>
                </a:rPr>
                <a:t>Clock cycle</a:t>
              </a:r>
              <a:endParaRPr lang="el-GR" sz="1600" dirty="0">
                <a:solidFill>
                  <a:srgbClr val="7030A0"/>
                </a:solidFill>
              </a:endParaRPr>
            </a:p>
          </p:txBody>
        </p:sp>
      </p:grpSp>
      <p:grpSp>
        <p:nvGrpSpPr>
          <p:cNvPr id="143" name="Ομάδα 142"/>
          <p:cNvGrpSpPr/>
          <p:nvPr/>
        </p:nvGrpSpPr>
        <p:grpSpPr>
          <a:xfrm>
            <a:off x="4302803" y="3470149"/>
            <a:ext cx="265795" cy="277966"/>
            <a:chOff x="3263629" y="3485072"/>
            <a:chExt cx="265795" cy="277966"/>
          </a:xfrm>
        </p:grpSpPr>
        <p:sp>
          <p:nvSpPr>
            <p:cNvPr id="144" name="Ορθογώνιο 143"/>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5" name="Ορθογώνιο 144"/>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6" name="Ορθογώνιο 145"/>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7" name="Ορθογώνιο 146"/>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48" name="Ομάδα 147"/>
          <p:cNvGrpSpPr/>
          <p:nvPr/>
        </p:nvGrpSpPr>
        <p:grpSpPr>
          <a:xfrm>
            <a:off x="4830202" y="3476186"/>
            <a:ext cx="265795" cy="277966"/>
            <a:chOff x="3263629" y="3485072"/>
            <a:chExt cx="265795" cy="277966"/>
          </a:xfrm>
        </p:grpSpPr>
        <p:sp>
          <p:nvSpPr>
            <p:cNvPr id="149" name="Ορθογώνιο 148"/>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0" name="Ορθογώνιο 149"/>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1" name="Ορθογώνιο 150"/>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2" name="Ορθογώνιο 151"/>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8" name="Εικόνα 7"/>
          <p:cNvPicPr>
            <a:picLocks noChangeAspect="1"/>
          </p:cNvPicPr>
          <p:nvPr/>
        </p:nvPicPr>
        <p:blipFill>
          <a:blip r:embed="rId3"/>
          <a:stretch>
            <a:fillRect/>
          </a:stretch>
        </p:blipFill>
        <p:spPr>
          <a:xfrm>
            <a:off x="5923863" y="3470149"/>
            <a:ext cx="286537" cy="298730"/>
          </a:xfrm>
          <a:prstGeom prst="rect">
            <a:avLst/>
          </a:prstGeom>
        </p:spPr>
      </p:pic>
      <p:grpSp>
        <p:nvGrpSpPr>
          <p:cNvPr id="153" name="Ομάδα 152"/>
          <p:cNvGrpSpPr/>
          <p:nvPr/>
        </p:nvGrpSpPr>
        <p:grpSpPr>
          <a:xfrm>
            <a:off x="5410559" y="3488481"/>
            <a:ext cx="265795" cy="277966"/>
            <a:chOff x="3263629" y="3485072"/>
            <a:chExt cx="265795" cy="277966"/>
          </a:xfrm>
        </p:grpSpPr>
        <p:sp>
          <p:nvSpPr>
            <p:cNvPr id="154" name="Ορθογώνιο 153"/>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5" name="Ορθογώνιο 154"/>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6" name="Ορθογώνιο 155"/>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7" name="Ορθογώνιο 156"/>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58" name="Ομάδα 157"/>
          <p:cNvGrpSpPr/>
          <p:nvPr/>
        </p:nvGrpSpPr>
        <p:grpSpPr>
          <a:xfrm>
            <a:off x="6475840" y="3480848"/>
            <a:ext cx="265795" cy="277966"/>
            <a:chOff x="3263629" y="3485072"/>
            <a:chExt cx="265795" cy="277966"/>
          </a:xfrm>
        </p:grpSpPr>
        <p:sp>
          <p:nvSpPr>
            <p:cNvPr id="159" name="Ορθογώνιο 158"/>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0" name="Ορθογώνιο 159"/>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1" name="Ορθογώνιο 160"/>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2" name="Ορθογώνιο 161"/>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63" name="Ομάδα 162"/>
          <p:cNvGrpSpPr/>
          <p:nvPr/>
        </p:nvGrpSpPr>
        <p:grpSpPr>
          <a:xfrm>
            <a:off x="7039683" y="3465907"/>
            <a:ext cx="265795" cy="277966"/>
            <a:chOff x="3263629" y="3485072"/>
            <a:chExt cx="265795" cy="277966"/>
          </a:xfrm>
        </p:grpSpPr>
        <p:sp>
          <p:nvSpPr>
            <p:cNvPr id="164" name="Ορθογώνιο 163"/>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5" name="Ορθογώνιο 164"/>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6" name="Ορθογώνιο 165"/>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6" name="Ορθογώνιο 195"/>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97" name="Ομάδα 196"/>
          <p:cNvGrpSpPr/>
          <p:nvPr/>
        </p:nvGrpSpPr>
        <p:grpSpPr>
          <a:xfrm>
            <a:off x="8152690" y="3474254"/>
            <a:ext cx="265795" cy="277966"/>
            <a:chOff x="3263629" y="3485072"/>
            <a:chExt cx="265795" cy="277966"/>
          </a:xfrm>
        </p:grpSpPr>
        <p:sp>
          <p:nvSpPr>
            <p:cNvPr id="198" name="Ορθογώνιο 197"/>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9" name="Ορθογώνιο 198"/>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0" name="Ορθογώνιο 199"/>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1" name="Ορθογώνιο 200"/>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02" name="Ομάδα 201"/>
          <p:cNvGrpSpPr/>
          <p:nvPr/>
        </p:nvGrpSpPr>
        <p:grpSpPr>
          <a:xfrm>
            <a:off x="7608656" y="3474254"/>
            <a:ext cx="265795" cy="277966"/>
            <a:chOff x="3263629" y="3485072"/>
            <a:chExt cx="265795" cy="277966"/>
          </a:xfrm>
        </p:grpSpPr>
        <p:sp>
          <p:nvSpPr>
            <p:cNvPr id="203" name="Ορθογώνιο 202"/>
            <p:cNvSpPr/>
            <p:nvPr/>
          </p:nvSpPr>
          <p:spPr>
            <a:xfrm>
              <a:off x="3414457" y="348507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4" name="Ορθογώνιο 203"/>
            <p:cNvSpPr/>
            <p:nvPr/>
          </p:nvSpPr>
          <p:spPr>
            <a:xfrm>
              <a:off x="3414457" y="3646629"/>
              <a:ext cx="114967"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5" name="Ορθογώνιο 204"/>
            <p:cNvSpPr/>
            <p:nvPr/>
          </p:nvSpPr>
          <p:spPr>
            <a:xfrm>
              <a:off x="3263629" y="3646629"/>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6" name="Ορθογώνιο 205"/>
            <p:cNvSpPr/>
            <p:nvPr/>
          </p:nvSpPr>
          <p:spPr>
            <a:xfrm>
              <a:off x="3263629" y="3486152"/>
              <a:ext cx="114966" cy="11640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3" name="Ομάδα 12"/>
          <p:cNvGrpSpPr/>
          <p:nvPr/>
        </p:nvGrpSpPr>
        <p:grpSpPr>
          <a:xfrm>
            <a:off x="6024276" y="4053968"/>
            <a:ext cx="5932464" cy="2349199"/>
            <a:chOff x="6024276" y="4277923"/>
            <a:chExt cx="5932464" cy="2349199"/>
          </a:xfrm>
        </p:grpSpPr>
        <p:pic>
          <p:nvPicPr>
            <p:cNvPr id="6" name="Εικόνα 5"/>
            <p:cNvPicPr>
              <a:picLocks noChangeAspect="1"/>
            </p:cNvPicPr>
            <p:nvPr/>
          </p:nvPicPr>
          <p:blipFill>
            <a:blip r:embed="rId4"/>
            <a:stretch>
              <a:fillRect/>
            </a:stretch>
          </p:blipFill>
          <p:spPr>
            <a:xfrm>
              <a:off x="6024276" y="4396643"/>
              <a:ext cx="5932464" cy="2149005"/>
            </a:xfrm>
            <a:prstGeom prst="rect">
              <a:avLst/>
            </a:prstGeom>
          </p:spPr>
        </p:pic>
        <p:sp>
          <p:nvSpPr>
            <p:cNvPr id="4" name="TextBox 3"/>
            <p:cNvSpPr txBox="1"/>
            <p:nvPr/>
          </p:nvSpPr>
          <p:spPr>
            <a:xfrm>
              <a:off x="7924798" y="4277923"/>
              <a:ext cx="683200" cy="369332"/>
            </a:xfrm>
            <a:prstGeom prst="rect">
              <a:avLst/>
            </a:prstGeom>
            <a:noFill/>
          </p:spPr>
          <p:txBody>
            <a:bodyPr wrap="none" rtlCol="0">
              <a:spAutoFit/>
            </a:bodyPr>
            <a:lstStyle/>
            <a:p>
              <a:r>
                <a:rPr lang="en-US" b="1" dirty="0" smtClean="0">
                  <a:solidFill>
                    <a:srgbClr val="C00000"/>
                  </a:solidFill>
                </a:rPr>
                <a:t>ECC</a:t>
              </a:r>
              <a:endParaRPr lang="el-GR" b="1" dirty="0">
                <a:solidFill>
                  <a:srgbClr val="C00000"/>
                </a:solidFill>
              </a:endParaRPr>
            </a:p>
          </p:txBody>
        </p:sp>
        <p:sp>
          <p:nvSpPr>
            <p:cNvPr id="207" name="TextBox 206"/>
            <p:cNvSpPr txBox="1"/>
            <p:nvPr/>
          </p:nvSpPr>
          <p:spPr>
            <a:xfrm>
              <a:off x="9374683" y="4277923"/>
              <a:ext cx="683200" cy="369332"/>
            </a:xfrm>
            <a:prstGeom prst="rect">
              <a:avLst/>
            </a:prstGeom>
            <a:noFill/>
          </p:spPr>
          <p:txBody>
            <a:bodyPr wrap="none" rtlCol="0">
              <a:spAutoFit/>
            </a:bodyPr>
            <a:lstStyle/>
            <a:p>
              <a:r>
                <a:rPr lang="en-US" b="1" dirty="0" smtClean="0">
                  <a:solidFill>
                    <a:srgbClr val="C00000"/>
                  </a:solidFill>
                </a:rPr>
                <a:t>ECC</a:t>
              </a:r>
              <a:endParaRPr lang="el-GR" b="1" dirty="0">
                <a:solidFill>
                  <a:srgbClr val="C00000"/>
                </a:solidFill>
              </a:endParaRPr>
            </a:p>
          </p:txBody>
        </p:sp>
        <p:sp>
          <p:nvSpPr>
            <p:cNvPr id="5" name="TextBox 4"/>
            <p:cNvSpPr txBox="1"/>
            <p:nvPr/>
          </p:nvSpPr>
          <p:spPr>
            <a:xfrm>
              <a:off x="6913519" y="6257790"/>
              <a:ext cx="1645002" cy="369332"/>
            </a:xfrm>
            <a:prstGeom prst="rect">
              <a:avLst/>
            </a:prstGeom>
            <a:noFill/>
          </p:spPr>
          <p:txBody>
            <a:bodyPr wrap="none" rtlCol="0">
              <a:spAutoFit/>
            </a:bodyPr>
            <a:lstStyle/>
            <a:p>
              <a:r>
                <a:rPr lang="en-US" b="1" dirty="0" smtClean="0">
                  <a:solidFill>
                    <a:srgbClr val="C00000"/>
                  </a:solidFill>
                </a:rPr>
                <a:t>32 bits + 8bits</a:t>
              </a:r>
              <a:endParaRPr lang="el-GR" b="1" dirty="0">
                <a:solidFill>
                  <a:srgbClr val="C00000"/>
                </a:solidFill>
              </a:endParaRPr>
            </a:p>
          </p:txBody>
        </p:sp>
        <p:sp>
          <p:nvSpPr>
            <p:cNvPr id="208" name="TextBox 207"/>
            <p:cNvSpPr txBox="1"/>
            <p:nvPr/>
          </p:nvSpPr>
          <p:spPr>
            <a:xfrm>
              <a:off x="9514842" y="6247446"/>
              <a:ext cx="1742302" cy="369332"/>
            </a:xfrm>
            <a:prstGeom prst="rect">
              <a:avLst/>
            </a:prstGeom>
            <a:noFill/>
          </p:spPr>
          <p:txBody>
            <a:bodyPr wrap="square" rtlCol="0">
              <a:spAutoFit/>
            </a:bodyPr>
            <a:lstStyle/>
            <a:p>
              <a:r>
                <a:rPr lang="en-US" b="1" dirty="0" smtClean="0">
                  <a:solidFill>
                    <a:srgbClr val="C00000"/>
                  </a:solidFill>
                </a:rPr>
                <a:t>8bits + 32bits</a:t>
              </a:r>
              <a:endParaRPr lang="el-GR" b="1" dirty="0">
                <a:solidFill>
                  <a:srgbClr val="C00000"/>
                </a:solidFill>
              </a:endParaRPr>
            </a:p>
          </p:txBody>
        </p:sp>
      </p:grpSp>
      <p:sp>
        <p:nvSpPr>
          <p:cNvPr id="209" name="TextBox 208"/>
          <p:cNvSpPr txBox="1"/>
          <p:nvPr/>
        </p:nvSpPr>
        <p:spPr>
          <a:xfrm>
            <a:off x="9608576" y="1548849"/>
            <a:ext cx="1657826" cy="369332"/>
          </a:xfrm>
          <a:prstGeom prst="rect">
            <a:avLst/>
          </a:prstGeom>
          <a:noFill/>
        </p:spPr>
        <p:txBody>
          <a:bodyPr wrap="none" rtlCol="0">
            <a:spAutoFit/>
          </a:bodyPr>
          <a:lstStyle/>
          <a:p>
            <a:r>
              <a:rPr lang="en-US" dirty="0" err="1" smtClean="0">
                <a:solidFill>
                  <a:srgbClr val="C00000"/>
                </a:solidFill>
              </a:rPr>
              <a:t>Prefetch</a:t>
            </a:r>
            <a:r>
              <a:rPr lang="en-US" dirty="0" smtClean="0">
                <a:solidFill>
                  <a:srgbClr val="C00000"/>
                </a:solidFill>
              </a:rPr>
              <a:t>: 16n</a:t>
            </a:r>
            <a:endParaRPr lang="el-GR" dirty="0">
              <a:solidFill>
                <a:srgbClr val="C00000"/>
              </a:solidFill>
            </a:endParaRPr>
          </a:p>
        </p:txBody>
      </p:sp>
      <p:sp>
        <p:nvSpPr>
          <p:cNvPr id="7" name="TextBox 6"/>
          <p:cNvSpPr txBox="1"/>
          <p:nvPr/>
        </p:nvSpPr>
        <p:spPr>
          <a:xfrm>
            <a:off x="3770231" y="4568095"/>
            <a:ext cx="2234907" cy="369332"/>
          </a:xfrm>
          <a:prstGeom prst="rect">
            <a:avLst/>
          </a:prstGeom>
          <a:noFill/>
        </p:spPr>
        <p:txBody>
          <a:bodyPr wrap="none" rtlCol="0">
            <a:spAutoFit/>
          </a:bodyPr>
          <a:lstStyle/>
          <a:p>
            <a:r>
              <a:rPr lang="el-GR" dirty="0" smtClean="0">
                <a:solidFill>
                  <a:srgbClr val="FFFF00"/>
                </a:solidFill>
                <a:hlinkClick r:id="rId5" action="ppaction://hlinksldjump"/>
              </a:rPr>
              <a:t>Πραγματική εικόνα</a:t>
            </a:r>
            <a:endParaRPr lang="el-GR" dirty="0">
              <a:solidFill>
                <a:srgbClr val="FFFF00"/>
              </a:solidFill>
            </a:endParaRPr>
          </a:p>
        </p:txBody>
      </p:sp>
      <p:cxnSp>
        <p:nvCxnSpPr>
          <p:cNvPr id="210" name="Ευθύγραμμο βέλος σύνδεσης 209"/>
          <p:cNvCxnSpPr/>
          <p:nvPr/>
        </p:nvCxnSpPr>
        <p:spPr>
          <a:xfrm flipH="1">
            <a:off x="2611089" y="2427773"/>
            <a:ext cx="1367461" cy="323219"/>
          </a:xfrm>
          <a:prstGeom prst="straightConnector1">
            <a:avLst/>
          </a:prstGeom>
          <a:ln w="38100">
            <a:solidFill>
              <a:srgbClr val="00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Ευθύγραμμο βέλος σύνδεσης 210"/>
          <p:cNvCxnSpPr/>
          <p:nvPr/>
        </p:nvCxnSpPr>
        <p:spPr>
          <a:xfrm flipH="1" flipV="1">
            <a:off x="2629710" y="2882652"/>
            <a:ext cx="1596547" cy="722238"/>
          </a:xfrm>
          <a:prstGeom prst="straightConnector1">
            <a:avLst/>
          </a:prstGeom>
          <a:ln w="38100">
            <a:solidFill>
              <a:srgbClr val="00FF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12" name="TextBox 211"/>
          <p:cNvSpPr txBox="1"/>
          <p:nvPr/>
        </p:nvSpPr>
        <p:spPr>
          <a:xfrm>
            <a:off x="1039524" y="2649467"/>
            <a:ext cx="1612942" cy="369332"/>
          </a:xfrm>
          <a:prstGeom prst="rect">
            <a:avLst/>
          </a:prstGeom>
          <a:noFill/>
        </p:spPr>
        <p:txBody>
          <a:bodyPr wrap="none" rtlCol="0">
            <a:spAutoFit/>
          </a:bodyPr>
          <a:lstStyle/>
          <a:p>
            <a:r>
              <a:rPr lang="en-US" b="1" dirty="0" smtClean="0">
                <a:solidFill>
                  <a:srgbClr val="00FF00"/>
                </a:solidFill>
              </a:rPr>
              <a:t>Multiplier: X</a:t>
            </a:r>
            <a:r>
              <a:rPr lang="el-GR" b="1" dirty="0" smtClean="0">
                <a:solidFill>
                  <a:srgbClr val="00FF00"/>
                </a:solidFill>
              </a:rPr>
              <a:t>8</a:t>
            </a:r>
            <a:endParaRPr lang="el-GR" b="1" dirty="0">
              <a:solidFill>
                <a:srgbClr val="00FF00"/>
              </a:solidFill>
            </a:endParaRPr>
          </a:p>
        </p:txBody>
      </p:sp>
      <p:sp>
        <p:nvSpPr>
          <p:cNvPr id="213" name="Έλλειψη 212"/>
          <p:cNvSpPr/>
          <p:nvPr/>
        </p:nvSpPr>
        <p:spPr>
          <a:xfrm rot="20219843">
            <a:off x="7182715" y="1973013"/>
            <a:ext cx="1589788" cy="20313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14" name="Ευθύγραμμο βέλος σύνδεσης 213"/>
          <p:cNvCxnSpPr>
            <a:stCxn id="213" idx="6"/>
          </p:cNvCxnSpPr>
          <p:nvPr/>
        </p:nvCxnSpPr>
        <p:spPr>
          <a:xfrm flipV="1">
            <a:off x="8709299" y="1918181"/>
            <a:ext cx="1348584" cy="759908"/>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69788" y="6437182"/>
            <a:ext cx="11487462" cy="369332"/>
          </a:xfrm>
          <a:prstGeom prst="rect">
            <a:avLst/>
          </a:prstGeom>
          <a:noFill/>
        </p:spPr>
        <p:txBody>
          <a:bodyPr wrap="square" rtlCol="0">
            <a:spAutoFit/>
          </a:bodyPr>
          <a:lstStyle/>
          <a:p>
            <a:r>
              <a:rPr lang="el-GR" dirty="0" smtClean="0"/>
              <a:t>Να μην συγχέονται τα δύο </a:t>
            </a:r>
            <a:r>
              <a:rPr lang="en-US" dirty="0" smtClean="0"/>
              <a:t>channels </a:t>
            </a:r>
            <a:r>
              <a:rPr lang="el-GR" dirty="0" smtClean="0"/>
              <a:t>του </a:t>
            </a:r>
            <a:r>
              <a:rPr lang="en-US" dirty="0" smtClean="0"/>
              <a:t>DIMM </a:t>
            </a:r>
            <a:r>
              <a:rPr lang="el-GR" dirty="0" smtClean="0"/>
              <a:t>με το </a:t>
            </a:r>
            <a:r>
              <a:rPr lang="en-US" dirty="0" smtClean="0"/>
              <a:t>Dual Channel </a:t>
            </a:r>
            <a:r>
              <a:rPr lang="el-GR" dirty="0" smtClean="0"/>
              <a:t>της Μητρικής πλακέτας του Η/Υ.</a:t>
            </a:r>
            <a:endParaRPr lang="el-GR" dirty="0"/>
          </a:p>
        </p:txBody>
      </p:sp>
      <p:sp>
        <p:nvSpPr>
          <p:cNvPr id="14" name="TextBox 13"/>
          <p:cNvSpPr txBox="1"/>
          <p:nvPr/>
        </p:nvSpPr>
        <p:spPr>
          <a:xfrm>
            <a:off x="2945051" y="5750784"/>
            <a:ext cx="2975390" cy="369332"/>
          </a:xfrm>
          <a:prstGeom prst="rect">
            <a:avLst/>
          </a:prstGeom>
          <a:noFill/>
        </p:spPr>
        <p:txBody>
          <a:bodyPr wrap="square" rtlCol="0">
            <a:spAutoFit/>
          </a:bodyPr>
          <a:lstStyle/>
          <a:p>
            <a:r>
              <a:rPr lang="el-GR" dirty="0" smtClean="0">
                <a:hlinkClick r:id="rId6" action="ppaction://hlinksldjump"/>
              </a:rPr>
              <a:t>Περισσότερα για τη </a:t>
            </a:r>
            <a:r>
              <a:rPr lang="en-US" dirty="0" smtClean="0">
                <a:hlinkClick r:id="rId6" action="ppaction://hlinksldjump"/>
              </a:rPr>
              <a:t>DDR5</a:t>
            </a:r>
            <a:endParaRPr lang="el-GR" dirty="0"/>
          </a:p>
        </p:txBody>
      </p:sp>
    </p:spTree>
    <p:extLst>
      <p:ext uri="{BB962C8B-B14F-4D97-AF65-F5344CB8AC3E}">
        <p14:creationId xmlns:p14="http://schemas.microsoft.com/office/powerpoint/2010/main" val="297800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500" fill="hold"/>
                                        <p:tgtEl>
                                          <p:spTgt spid="126"/>
                                        </p:tgtEl>
                                        <p:attrNameLst>
                                          <p:attrName>ppt_x</p:attrName>
                                        </p:attrNameLst>
                                      </p:cBhvr>
                                      <p:tavLst>
                                        <p:tav tm="0">
                                          <p:val>
                                            <p:strVal val="#ppt_x"/>
                                          </p:val>
                                        </p:tav>
                                        <p:tav tm="100000">
                                          <p:val>
                                            <p:strVal val="#ppt_x"/>
                                          </p:val>
                                        </p:tav>
                                      </p:tavLst>
                                    </p:anim>
                                    <p:anim calcmode="lin" valueType="num">
                                      <p:cBhvr additive="base">
                                        <p:cTn id="8"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143"/>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nodeType="afterEffect">
                                  <p:stCondLst>
                                    <p:cond delay="1000"/>
                                  </p:stCondLst>
                                  <p:childTnLst>
                                    <p:set>
                                      <p:cBhvr>
                                        <p:cTn id="18" dur="1" fill="hold">
                                          <p:stCondLst>
                                            <p:cond delay="0"/>
                                          </p:stCondLst>
                                        </p:cTn>
                                        <p:tgtEl>
                                          <p:spTgt spid="127"/>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1000"/>
                                  </p:stCondLst>
                                  <p:childTnLst>
                                    <p:set>
                                      <p:cBhvr>
                                        <p:cTn id="21" dur="1" fill="hold">
                                          <p:stCondLst>
                                            <p:cond delay="0"/>
                                          </p:stCondLst>
                                        </p:cTn>
                                        <p:tgtEl>
                                          <p:spTgt spid="148"/>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1000"/>
                                  </p:stCondLst>
                                  <p:childTnLst>
                                    <p:set>
                                      <p:cBhvr>
                                        <p:cTn id="24" dur="1" fill="hold">
                                          <p:stCondLst>
                                            <p:cond delay="0"/>
                                          </p:stCondLst>
                                        </p:cTn>
                                        <p:tgtEl>
                                          <p:spTgt spid="134"/>
                                        </p:tgtEl>
                                        <p:attrNameLst>
                                          <p:attrName>style.visibility</p:attrName>
                                        </p:attrNameLst>
                                      </p:cBhvr>
                                      <p:to>
                                        <p:strVal val="visible"/>
                                      </p:to>
                                    </p:set>
                                  </p:childTnLst>
                                </p:cTn>
                              </p:par>
                            </p:childTnLst>
                          </p:cTn>
                        </p:par>
                        <p:par>
                          <p:cTn id="25" fill="hold">
                            <p:stCondLst>
                              <p:cond delay="4000"/>
                            </p:stCondLst>
                            <p:childTnLst>
                              <p:par>
                                <p:cTn id="26" presetID="1" presetClass="entr" presetSubtype="0" fill="hold" nodeType="afterEffect">
                                  <p:stCondLst>
                                    <p:cond delay="1000"/>
                                  </p:stCondLst>
                                  <p:childTnLst>
                                    <p:set>
                                      <p:cBhvr>
                                        <p:cTn id="27" dur="1" fill="hold">
                                          <p:stCondLst>
                                            <p:cond delay="0"/>
                                          </p:stCondLst>
                                        </p:cTn>
                                        <p:tgtEl>
                                          <p:spTgt spid="153"/>
                                        </p:tgtEl>
                                        <p:attrNameLst>
                                          <p:attrName>style.visibility</p:attrName>
                                        </p:attrNameLst>
                                      </p:cBhvr>
                                      <p:to>
                                        <p:strVal val="visible"/>
                                      </p:to>
                                    </p:set>
                                  </p:childTnLst>
                                </p:cTn>
                              </p:par>
                            </p:childTnLst>
                          </p:cTn>
                        </p:par>
                        <p:par>
                          <p:cTn id="28" fill="hold">
                            <p:stCondLst>
                              <p:cond delay="5000"/>
                            </p:stCondLst>
                            <p:childTnLst>
                              <p:par>
                                <p:cTn id="29" presetID="1" presetClass="entr" presetSubtype="0" fill="hold" nodeType="afterEffect">
                                  <p:stCondLst>
                                    <p:cond delay="1000"/>
                                  </p:stCondLst>
                                  <p:childTnLst>
                                    <p:set>
                                      <p:cBhvr>
                                        <p:cTn id="30" dur="1" fill="hold">
                                          <p:stCondLst>
                                            <p:cond delay="0"/>
                                          </p:stCondLst>
                                        </p:cTn>
                                        <p:tgtEl>
                                          <p:spTgt spid="171"/>
                                        </p:tgtEl>
                                        <p:attrNameLst>
                                          <p:attrName>style.visibility</p:attrName>
                                        </p:attrNameLst>
                                      </p:cBhvr>
                                      <p:to>
                                        <p:strVal val="visible"/>
                                      </p:to>
                                    </p:set>
                                  </p:childTnLst>
                                </p:cTn>
                              </p:par>
                            </p:childTnLst>
                          </p:cTn>
                        </p:par>
                        <p:par>
                          <p:cTn id="31" fill="hold">
                            <p:stCondLst>
                              <p:cond delay="6000"/>
                            </p:stCondLst>
                            <p:childTnLst>
                              <p:par>
                                <p:cTn id="32" presetID="1" presetClass="entr" presetSubtype="0" fill="hold" nodeType="afterEffect">
                                  <p:stCondLst>
                                    <p:cond delay="100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7000"/>
                            </p:stCondLst>
                            <p:childTnLst>
                              <p:par>
                                <p:cTn id="35" presetID="1" presetClass="entr" presetSubtype="0" fill="hold" nodeType="afterEffect">
                                  <p:stCondLst>
                                    <p:cond delay="1000"/>
                                  </p:stCondLst>
                                  <p:childTnLst>
                                    <p:set>
                                      <p:cBhvr>
                                        <p:cTn id="36" dur="1" fill="hold">
                                          <p:stCondLst>
                                            <p:cond delay="0"/>
                                          </p:stCondLst>
                                        </p:cTn>
                                        <p:tgtEl>
                                          <p:spTgt spid="181"/>
                                        </p:tgtEl>
                                        <p:attrNameLst>
                                          <p:attrName>style.visibility</p:attrName>
                                        </p:attrNameLst>
                                      </p:cBhvr>
                                      <p:to>
                                        <p:strVal val="visible"/>
                                      </p:to>
                                    </p:set>
                                  </p:childTnLst>
                                </p:cTn>
                              </p:par>
                            </p:childTnLst>
                          </p:cTn>
                        </p:par>
                        <p:par>
                          <p:cTn id="37" fill="hold">
                            <p:stCondLst>
                              <p:cond delay="8000"/>
                            </p:stCondLst>
                            <p:childTnLst>
                              <p:par>
                                <p:cTn id="38" presetID="1" presetClass="entr" presetSubtype="0" fill="hold" nodeType="afterEffect">
                                  <p:stCondLst>
                                    <p:cond delay="1000"/>
                                  </p:stCondLst>
                                  <p:childTnLst>
                                    <p:set>
                                      <p:cBhvr>
                                        <p:cTn id="39" dur="1" fill="hold">
                                          <p:stCondLst>
                                            <p:cond delay="0"/>
                                          </p:stCondLst>
                                        </p:cTn>
                                        <p:tgtEl>
                                          <p:spTgt spid="158"/>
                                        </p:tgtEl>
                                        <p:attrNameLst>
                                          <p:attrName>style.visibility</p:attrName>
                                        </p:attrNameLst>
                                      </p:cBhvr>
                                      <p:to>
                                        <p:strVal val="visible"/>
                                      </p:to>
                                    </p:set>
                                  </p:childTnLst>
                                </p:cTn>
                              </p:par>
                            </p:childTnLst>
                          </p:cTn>
                        </p:par>
                        <p:par>
                          <p:cTn id="40" fill="hold">
                            <p:stCondLst>
                              <p:cond delay="9000"/>
                            </p:stCondLst>
                            <p:childTnLst>
                              <p:par>
                                <p:cTn id="41" presetID="1" presetClass="entr" presetSubtype="0" fill="hold" nodeType="afterEffect">
                                  <p:stCondLst>
                                    <p:cond delay="1000"/>
                                  </p:stCondLst>
                                  <p:childTnLst>
                                    <p:set>
                                      <p:cBhvr>
                                        <p:cTn id="42" dur="1" fill="hold">
                                          <p:stCondLst>
                                            <p:cond delay="0"/>
                                          </p:stCondLst>
                                        </p:cTn>
                                        <p:tgtEl>
                                          <p:spTgt spid="186"/>
                                        </p:tgtEl>
                                        <p:attrNameLst>
                                          <p:attrName>style.visibility</p:attrName>
                                        </p:attrNameLst>
                                      </p:cBhvr>
                                      <p:to>
                                        <p:strVal val="visible"/>
                                      </p:to>
                                    </p:set>
                                  </p:childTnLst>
                                </p:cTn>
                              </p:par>
                            </p:childTnLst>
                          </p:cTn>
                        </p:par>
                        <p:par>
                          <p:cTn id="43" fill="hold">
                            <p:stCondLst>
                              <p:cond delay="10000"/>
                            </p:stCondLst>
                            <p:childTnLst>
                              <p:par>
                                <p:cTn id="44" presetID="1" presetClass="entr" presetSubtype="0" fill="hold" nodeType="afterEffect">
                                  <p:stCondLst>
                                    <p:cond delay="1000"/>
                                  </p:stCondLst>
                                  <p:childTnLst>
                                    <p:set>
                                      <p:cBhvr>
                                        <p:cTn id="45" dur="1" fill="hold">
                                          <p:stCondLst>
                                            <p:cond delay="0"/>
                                          </p:stCondLst>
                                        </p:cTn>
                                        <p:tgtEl>
                                          <p:spTgt spid="163"/>
                                        </p:tgtEl>
                                        <p:attrNameLst>
                                          <p:attrName>style.visibility</p:attrName>
                                        </p:attrNameLst>
                                      </p:cBhvr>
                                      <p:to>
                                        <p:strVal val="visible"/>
                                      </p:to>
                                    </p:set>
                                  </p:childTnLst>
                                </p:cTn>
                              </p:par>
                            </p:childTnLst>
                          </p:cTn>
                        </p:par>
                        <p:par>
                          <p:cTn id="46" fill="hold">
                            <p:stCondLst>
                              <p:cond delay="11000"/>
                            </p:stCondLst>
                            <p:childTnLst>
                              <p:par>
                                <p:cTn id="47" presetID="1" presetClass="entr" presetSubtype="0" fill="hold" nodeType="afterEffect">
                                  <p:stCondLst>
                                    <p:cond delay="1000"/>
                                  </p:stCondLst>
                                  <p:childTnLst>
                                    <p:set>
                                      <p:cBhvr>
                                        <p:cTn id="48" dur="1" fill="hold">
                                          <p:stCondLst>
                                            <p:cond delay="0"/>
                                          </p:stCondLst>
                                        </p:cTn>
                                        <p:tgtEl>
                                          <p:spTgt spid="191"/>
                                        </p:tgtEl>
                                        <p:attrNameLst>
                                          <p:attrName>style.visibility</p:attrName>
                                        </p:attrNameLst>
                                      </p:cBhvr>
                                      <p:to>
                                        <p:strVal val="visible"/>
                                      </p:to>
                                    </p:set>
                                  </p:childTnLst>
                                </p:cTn>
                              </p:par>
                            </p:childTnLst>
                          </p:cTn>
                        </p:par>
                        <p:par>
                          <p:cTn id="49" fill="hold">
                            <p:stCondLst>
                              <p:cond delay="12000"/>
                            </p:stCondLst>
                            <p:childTnLst>
                              <p:par>
                                <p:cTn id="50" presetID="1" presetClass="entr" presetSubtype="0" fill="hold" nodeType="afterEffect">
                                  <p:stCondLst>
                                    <p:cond delay="1000"/>
                                  </p:stCondLst>
                                  <p:childTnLst>
                                    <p:set>
                                      <p:cBhvr>
                                        <p:cTn id="51" dur="1" fill="hold">
                                          <p:stCondLst>
                                            <p:cond delay="0"/>
                                          </p:stCondLst>
                                        </p:cTn>
                                        <p:tgtEl>
                                          <p:spTgt spid="202"/>
                                        </p:tgtEl>
                                        <p:attrNameLst>
                                          <p:attrName>style.visibility</p:attrName>
                                        </p:attrNameLst>
                                      </p:cBhvr>
                                      <p:to>
                                        <p:strVal val="visible"/>
                                      </p:to>
                                    </p:set>
                                  </p:childTnLst>
                                </p:cTn>
                              </p:par>
                            </p:childTnLst>
                          </p:cTn>
                        </p:par>
                        <p:par>
                          <p:cTn id="52" fill="hold">
                            <p:stCondLst>
                              <p:cond delay="13000"/>
                            </p:stCondLst>
                            <p:childTnLst>
                              <p:par>
                                <p:cTn id="53" presetID="1" presetClass="entr" presetSubtype="0" fill="hold" nodeType="afterEffect">
                                  <p:stCondLst>
                                    <p:cond delay="1000"/>
                                  </p:stCondLst>
                                  <p:childTnLst>
                                    <p:set>
                                      <p:cBhvr>
                                        <p:cTn id="54" dur="1" fill="hold">
                                          <p:stCondLst>
                                            <p:cond delay="0"/>
                                          </p:stCondLst>
                                        </p:cTn>
                                        <p:tgtEl>
                                          <p:spTgt spid="176"/>
                                        </p:tgtEl>
                                        <p:attrNameLst>
                                          <p:attrName>style.visibility</p:attrName>
                                        </p:attrNameLst>
                                      </p:cBhvr>
                                      <p:to>
                                        <p:strVal val="visible"/>
                                      </p:to>
                                    </p:set>
                                  </p:childTnLst>
                                </p:cTn>
                              </p:par>
                            </p:childTnLst>
                          </p:cTn>
                        </p:par>
                        <p:par>
                          <p:cTn id="55" fill="hold">
                            <p:stCondLst>
                              <p:cond delay="14000"/>
                            </p:stCondLst>
                            <p:childTnLst>
                              <p:par>
                                <p:cTn id="56" presetID="1" presetClass="entr" presetSubtype="0" fill="hold" nodeType="afterEffect">
                                  <p:stCondLst>
                                    <p:cond delay="1000"/>
                                  </p:stCondLst>
                                  <p:childTnLst>
                                    <p:set>
                                      <p:cBhvr>
                                        <p:cTn id="57" dur="1" fill="hold">
                                          <p:stCondLst>
                                            <p:cond delay="0"/>
                                          </p:stCondLst>
                                        </p:cTn>
                                        <p:tgtEl>
                                          <p:spTgt spid="19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2" presetClass="entr" presetSubtype="4"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additive="base">
                                        <p:cTn id="68" dur="500" fill="hold"/>
                                        <p:tgtEl>
                                          <p:spTgt spid="12"/>
                                        </p:tgtEl>
                                        <p:attrNameLst>
                                          <p:attrName>ppt_x</p:attrName>
                                        </p:attrNameLst>
                                      </p:cBhvr>
                                      <p:tavLst>
                                        <p:tav tm="0">
                                          <p:val>
                                            <p:strVal val="#ppt_x"/>
                                          </p:val>
                                        </p:tav>
                                        <p:tav tm="100000">
                                          <p:val>
                                            <p:strVal val="#ppt_x"/>
                                          </p:val>
                                        </p:tav>
                                      </p:tavLst>
                                    </p:anim>
                                    <p:anim calcmode="lin" valueType="num">
                                      <p:cBhvr additive="base">
                                        <p:cTn id="69" dur="500" fill="hold"/>
                                        <p:tgtEl>
                                          <p:spTgt spid="12"/>
                                        </p:tgtEl>
                                        <p:attrNameLst>
                                          <p:attrName>ppt_y</p:attrName>
                                        </p:attrNameLst>
                                      </p:cBhvr>
                                      <p:tavLst>
                                        <p:tav tm="0">
                                          <p:val>
                                            <p:strVal val="1+#ppt_h/2"/>
                                          </p:val>
                                        </p:tav>
                                        <p:tav tm="100000">
                                          <p:val>
                                            <p:strVal val="#ppt_y"/>
                                          </p:val>
                                        </p:tav>
                                      </p:tavLst>
                                    </p:anim>
                                  </p:childTnLst>
                                </p:cTn>
                              </p:par>
                            </p:childTnLst>
                          </p:cTn>
                        </p:par>
                        <p:par>
                          <p:cTn id="70" fill="hold">
                            <p:stCondLst>
                              <p:cond delay="1500"/>
                            </p:stCondLst>
                            <p:childTnLst>
                              <p:par>
                                <p:cTn id="71" presetID="1" presetClass="entr" presetSubtype="0" fill="hold" grpId="0" nodeType="afterEffect">
                                  <p:stCondLst>
                                    <p:cond delay="2000"/>
                                  </p:stCondLst>
                                  <p:childTnLst>
                                    <p:set>
                                      <p:cBhvr>
                                        <p:cTn id="72" dur="1" fill="hold">
                                          <p:stCondLst>
                                            <p:cond delay="0"/>
                                          </p:stCondLst>
                                        </p:cTn>
                                        <p:tgtEl>
                                          <p:spTgt spid="7"/>
                                        </p:tgtEl>
                                        <p:attrNameLst>
                                          <p:attrName>style.visibility</p:attrName>
                                        </p:attrNameLst>
                                      </p:cBhvr>
                                      <p:to>
                                        <p:strVal val="visible"/>
                                      </p:to>
                                    </p:set>
                                  </p:childTnLst>
                                </p:cTn>
                              </p:par>
                            </p:childTnLst>
                          </p:cTn>
                        </p:par>
                        <p:par>
                          <p:cTn id="73" fill="hold">
                            <p:stCondLst>
                              <p:cond delay="3500"/>
                            </p:stCondLst>
                            <p:childTnLst>
                              <p:par>
                                <p:cTn id="74" presetID="1" presetClass="entr" presetSubtype="0" fill="hold" grpId="0" nodeType="afterEffect">
                                  <p:stCondLst>
                                    <p:cond delay="3000"/>
                                  </p:stCondLst>
                                  <p:childTnLst>
                                    <p:set>
                                      <p:cBhvr>
                                        <p:cTn id="75" dur="1" fill="hold">
                                          <p:stCondLst>
                                            <p:cond delay="0"/>
                                          </p:stCondLst>
                                        </p:cTn>
                                        <p:tgtEl>
                                          <p:spTgt spid="1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13"/>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nodeType="afterEffect">
                                  <p:stCondLst>
                                    <p:cond delay="0"/>
                                  </p:stCondLst>
                                  <p:childTnLst>
                                    <p:set>
                                      <p:cBhvr>
                                        <p:cTn id="82" dur="1" fill="hold">
                                          <p:stCondLst>
                                            <p:cond delay="0"/>
                                          </p:stCondLst>
                                        </p:cTn>
                                        <p:tgtEl>
                                          <p:spTgt spid="214"/>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grpId="0" nodeType="afterEffect">
                                  <p:stCondLst>
                                    <p:cond delay="0"/>
                                  </p:stCondLst>
                                  <p:childTnLst>
                                    <p:set>
                                      <p:cBhvr>
                                        <p:cTn id="85" dur="1" fill="hold">
                                          <p:stCondLst>
                                            <p:cond delay="0"/>
                                          </p:stCondLst>
                                        </p:cTn>
                                        <p:tgtEl>
                                          <p:spTgt spid="209"/>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210"/>
                                        </p:tgtEl>
                                        <p:attrNameLst>
                                          <p:attrName>style.visibility</p:attrName>
                                        </p:attrNameLst>
                                      </p:cBhvr>
                                      <p:to>
                                        <p:strVal val="visible"/>
                                      </p:to>
                                    </p:set>
                                  </p:childTnLst>
                                </p:cTn>
                              </p:par>
                            </p:childTnLst>
                          </p:cTn>
                        </p:par>
                        <p:par>
                          <p:cTn id="90" fill="hold">
                            <p:stCondLst>
                              <p:cond delay="0"/>
                            </p:stCondLst>
                            <p:childTnLst>
                              <p:par>
                                <p:cTn id="91" presetID="1" presetClass="entr" presetSubtype="0" fill="hold" nodeType="afterEffect">
                                  <p:stCondLst>
                                    <p:cond delay="500"/>
                                  </p:stCondLst>
                                  <p:childTnLst>
                                    <p:set>
                                      <p:cBhvr>
                                        <p:cTn id="92" dur="1" fill="hold">
                                          <p:stCondLst>
                                            <p:cond delay="0"/>
                                          </p:stCondLst>
                                        </p:cTn>
                                        <p:tgtEl>
                                          <p:spTgt spid="211"/>
                                        </p:tgtEl>
                                        <p:attrNameLst>
                                          <p:attrName>style.visibility</p:attrName>
                                        </p:attrNameLst>
                                      </p:cBhvr>
                                      <p:to>
                                        <p:strVal val="visible"/>
                                      </p:to>
                                    </p:set>
                                  </p:childTnLst>
                                </p:cTn>
                              </p:par>
                            </p:childTnLst>
                          </p:cTn>
                        </p:par>
                        <p:par>
                          <p:cTn id="93" fill="hold">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7" grpId="0"/>
      <p:bldP spid="212" grpId="0"/>
      <p:bldP spid="213" grpId="0" animBg="1"/>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p:cNvSpPr>
          <p:nvPr>
            <p:ph type="title"/>
          </p:nvPr>
        </p:nvSpPr>
        <p:spPr>
          <a:xfrm>
            <a:off x="3201492" y="16495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RAM </a:t>
            </a:r>
            <a:r>
              <a:rPr lang="en-US" sz="5400" cap="none"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vs</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sam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TextBox 2"/>
          <p:cNvSpPr txBox="1"/>
          <p:nvPr/>
        </p:nvSpPr>
        <p:spPr>
          <a:xfrm>
            <a:off x="0" y="1156201"/>
            <a:ext cx="4567276" cy="523220"/>
          </a:xfrm>
          <a:prstGeom prst="rect">
            <a:avLst/>
          </a:prstGeom>
          <a:noFill/>
        </p:spPr>
        <p:txBody>
          <a:bodyPr wrap="none" rtlCol="0">
            <a:spAutoFit/>
          </a:bodyPr>
          <a:lstStyle/>
          <a:p>
            <a:r>
              <a:rPr lang="en-US" sz="2800" b="1" dirty="0" smtClean="0">
                <a:solidFill>
                  <a:srgbClr val="FFC000"/>
                </a:solidFill>
              </a:rPr>
              <a:t>Random Access Memory</a:t>
            </a:r>
            <a:endParaRPr lang="el-GR" sz="2800" b="1" dirty="0">
              <a:solidFill>
                <a:srgbClr val="FFC000"/>
              </a:solidFill>
            </a:endParaRPr>
          </a:p>
        </p:txBody>
      </p:sp>
      <p:sp>
        <p:nvSpPr>
          <p:cNvPr id="8" name="TextBox 7"/>
          <p:cNvSpPr txBox="1"/>
          <p:nvPr/>
        </p:nvSpPr>
        <p:spPr>
          <a:xfrm>
            <a:off x="7260842" y="1152924"/>
            <a:ext cx="4931158" cy="523220"/>
          </a:xfrm>
          <a:prstGeom prst="rect">
            <a:avLst/>
          </a:prstGeom>
          <a:noFill/>
        </p:spPr>
        <p:txBody>
          <a:bodyPr wrap="none" rtlCol="0">
            <a:spAutoFit/>
          </a:bodyPr>
          <a:lstStyle/>
          <a:p>
            <a:r>
              <a:rPr lang="en-US" sz="2800" b="1" dirty="0" smtClean="0">
                <a:solidFill>
                  <a:srgbClr val="FFFF00"/>
                </a:solidFill>
              </a:rPr>
              <a:t>Sequential Access Memory</a:t>
            </a:r>
            <a:endParaRPr lang="el-GR" sz="2800" b="1" dirty="0">
              <a:solidFill>
                <a:srgbClr val="FFFF00"/>
              </a:solidFill>
            </a:endParaRPr>
          </a:p>
        </p:txBody>
      </p:sp>
      <p:pic>
        <p:nvPicPr>
          <p:cNvPr id="9" name="Εικόνα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922" y="3631677"/>
            <a:ext cx="4444157" cy="3039019"/>
          </a:xfrm>
          <a:prstGeom prst="rect">
            <a:avLst/>
          </a:prstGeom>
        </p:spPr>
      </p:pic>
      <p:sp>
        <p:nvSpPr>
          <p:cNvPr id="10" name="TextBox 9"/>
          <p:cNvSpPr txBox="1"/>
          <p:nvPr/>
        </p:nvSpPr>
        <p:spPr>
          <a:xfrm>
            <a:off x="361533" y="1807234"/>
            <a:ext cx="3844210" cy="646331"/>
          </a:xfrm>
          <a:prstGeom prst="rect">
            <a:avLst/>
          </a:prstGeom>
          <a:noFill/>
        </p:spPr>
        <p:txBody>
          <a:bodyPr wrap="square" rtlCol="0">
            <a:spAutoFit/>
          </a:bodyPr>
          <a:lstStyle/>
          <a:p>
            <a:r>
              <a:rPr lang="el-GR" b="1" dirty="0" smtClean="0">
                <a:solidFill>
                  <a:srgbClr val="FFC000"/>
                </a:solidFill>
              </a:rPr>
              <a:t>Κατ’ ευθείαν μετάβαση στη θέση μνήμης που μας ενδιαφέρει.</a:t>
            </a:r>
            <a:endParaRPr lang="el-GR" b="1" dirty="0">
              <a:solidFill>
                <a:srgbClr val="FFC000"/>
              </a:solidFill>
            </a:endParaRPr>
          </a:p>
        </p:txBody>
      </p:sp>
      <p:sp>
        <p:nvSpPr>
          <p:cNvPr id="12" name="TextBox 11"/>
          <p:cNvSpPr txBox="1"/>
          <p:nvPr/>
        </p:nvSpPr>
        <p:spPr>
          <a:xfrm>
            <a:off x="7796819" y="1807234"/>
            <a:ext cx="3859203" cy="1200329"/>
          </a:xfrm>
          <a:prstGeom prst="rect">
            <a:avLst/>
          </a:prstGeom>
          <a:noFill/>
        </p:spPr>
        <p:txBody>
          <a:bodyPr wrap="square" rtlCol="0">
            <a:spAutoFit/>
          </a:bodyPr>
          <a:lstStyle/>
          <a:p>
            <a:r>
              <a:rPr lang="el-GR" b="1" dirty="0" smtClean="0">
                <a:solidFill>
                  <a:srgbClr val="FFFF00"/>
                </a:solidFill>
              </a:rPr>
              <a:t>Διαδοχικό πέρασμα από τις προηγούμενες θέσεις μέχρι να φθάσουμε στη θέση μνήμης που μας ενδιαφέρει.</a:t>
            </a:r>
            <a:endParaRPr lang="el-GR" b="1" dirty="0">
              <a:solidFill>
                <a:srgbClr val="FFFF00"/>
              </a:solidFill>
            </a:endParaRPr>
          </a:p>
        </p:txBody>
      </p:sp>
      <p:pic>
        <p:nvPicPr>
          <p:cNvPr id="11" name="Εικόνα 10"/>
          <p:cNvPicPr>
            <a:picLocks noChangeAspect="1"/>
          </p:cNvPicPr>
          <p:nvPr/>
        </p:nvPicPr>
        <p:blipFill>
          <a:blip r:embed="rId3"/>
          <a:stretch>
            <a:fillRect/>
          </a:stretch>
        </p:blipFill>
        <p:spPr>
          <a:xfrm>
            <a:off x="961997" y="3598611"/>
            <a:ext cx="2438400" cy="3105150"/>
          </a:xfrm>
          <a:prstGeom prst="rect">
            <a:avLst/>
          </a:prstGeom>
        </p:spPr>
      </p:pic>
      <p:sp>
        <p:nvSpPr>
          <p:cNvPr id="13" name="TextBox 12"/>
          <p:cNvSpPr txBox="1"/>
          <p:nvPr/>
        </p:nvSpPr>
        <p:spPr>
          <a:xfrm>
            <a:off x="0" y="4297991"/>
            <a:ext cx="667170" cy="369332"/>
          </a:xfrm>
          <a:prstGeom prst="rect">
            <a:avLst/>
          </a:prstGeom>
          <a:noFill/>
        </p:spPr>
        <p:txBody>
          <a:bodyPr wrap="none" rtlCol="0">
            <a:spAutoFit/>
          </a:bodyPr>
          <a:lstStyle/>
          <a:p>
            <a:r>
              <a:rPr lang="en-US" b="1" dirty="0" smtClean="0">
                <a:solidFill>
                  <a:srgbClr val="FF33CC"/>
                </a:solidFill>
              </a:rPr>
              <a:t>Row</a:t>
            </a:r>
            <a:endParaRPr lang="el-GR" b="1" dirty="0">
              <a:solidFill>
                <a:srgbClr val="FF33CC"/>
              </a:solidFill>
            </a:endParaRPr>
          </a:p>
        </p:txBody>
      </p:sp>
      <p:sp>
        <p:nvSpPr>
          <p:cNvPr id="14" name="TextBox 13"/>
          <p:cNvSpPr txBox="1"/>
          <p:nvPr/>
        </p:nvSpPr>
        <p:spPr>
          <a:xfrm>
            <a:off x="1502165" y="2720040"/>
            <a:ext cx="1067921" cy="369332"/>
          </a:xfrm>
          <a:prstGeom prst="rect">
            <a:avLst/>
          </a:prstGeom>
          <a:noFill/>
        </p:spPr>
        <p:txBody>
          <a:bodyPr wrap="none" rtlCol="0">
            <a:spAutoFit/>
          </a:bodyPr>
          <a:lstStyle/>
          <a:p>
            <a:r>
              <a:rPr lang="en-US" b="1" dirty="0" smtClean="0">
                <a:solidFill>
                  <a:srgbClr val="FF33CC"/>
                </a:solidFill>
              </a:rPr>
              <a:t>Column</a:t>
            </a:r>
            <a:endParaRPr lang="el-GR" b="1" dirty="0">
              <a:solidFill>
                <a:srgbClr val="FF33CC"/>
              </a:solidFill>
            </a:endParaRPr>
          </a:p>
        </p:txBody>
      </p:sp>
      <p:cxnSp>
        <p:nvCxnSpPr>
          <p:cNvPr id="16" name="Ευθύγραμμο βέλος σύνδεσης 15"/>
          <p:cNvCxnSpPr/>
          <p:nvPr/>
        </p:nvCxnSpPr>
        <p:spPr>
          <a:xfrm flipV="1">
            <a:off x="116507" y="4667324"/>
            <a:ext cx="845490" cy="10592"/>
          </a:xfrm>
          <a:prstGeom prst="straightConnector1">
            <a:avLst/>
          </a:prstGeom>
          <a:ln w="57150">
            <a:solidFill>
              <a:srgbClr val="FF33CC">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Ευθύγραμμο βέλος σύνδεσης 20"/>
          <p:cNvCxnSpPr/>
          <p:nvPr/>
        </p:nvCxnSpPr>
        <p:spPr>
          <a:xfrm>
            <a:off x="2598449" y="2796158"/>
            <a:ext cx="0" cy="802453"/>
          </a:xfrm>
          <a:prstGeom prst="straightConnector1">
            <a:avLst/>
          </a:prstGeom>
          <a:ln w="57150">
            <a:solidFill>
              <a:srgbClr val="FF33CC">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6" name="Ορθογώνιο 25"/>
          <p:cNvSpPr/>
          <p:nvPr/>
        </p:nvSpPr>
        <p:spPr>
          <a:xfrm>
            <a:off x="2446506" y="4523280"/>
            <a:ext cx="303885" cy="288087"/>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9" name="Εικόνα 28"/>
          <p:cNvPicPr>
            <a:picLocks noChangeAspect="1"/>
          </p:cNvPicPr>
          <p:nvPr/>
        </p:nvPicPr>
        <p:blipFill>
          <a:blip r:embed="rId3"/>
          <a:stretch>
            <a:fillRect/>
          </a:stretch>
        </p:blipFill>
        <p:spPr>
          <a:xfrm>
            <a:off x="9589127" y="3667302"/>
            <a:ext cx="2438400" cy="3105150"/>
          </a:xfrm>
          <a:prstGeom prst="rect">
            <a:avLst/>
          </a:prstGeom>
        </p:spPr>
      </p:pic>
      <p:sp>
        <p:nvSpPr>
          <p:cNvPr id="30" name="TextBox 29"/>
          <p:cNvSpPr txBox="1"/>
          <p:nvPr/>
        </p:nvSpPr>
        <p:spPr>
          <a:xfrm>
            <a:off x="8627130" y="4366682"/>
            <a:ext cx="667170" cy="369332"/>
          </a:xfrm>
          <a:prstGeom prst="rect">
            <a:avLst/>
          </a:prstGeom>
          <a:noFill/>
        </p:spPr>
        <p:txBody>
          <a:bodyPr wrap="none" rtlCol="0">
            <a:spAutoFit/>
          </a:bodyPr>
          <a:lstStyle/>
          <a:p>
            <a:r>
              <a:rPr lang="en-US" b="1" dirty="0" smtClean="0">
                <a:solidFill>
                  <a:srgbClr val="FF33CC"/>
                </a:solidFill>
              </a:rPr>
              <a:t>Row</a:t>
            </a:r>
            <a:endParaRPr lang="el-GR" b="1" dirty="0">
              <a:solidFill>
                <a:srgbClr val="FF33CC"/>
              </a:solidFill>
            </a:endParaRPr>
          </a:p>
        </p:txBody>
      </p:sp>
      <p:sp>
        <p:nvSpPr>
          <p:cNvPr id="31" name="TextBox 30"/>
          <p:cNvSpPr txBox="1"/>
          <p:nvPr/>
        </p:nvSpPr>
        <p:spPr>
          <a:xfrm>
            <a:off x="10129295" y="2788731"/>
            <a:ext cx="1067921" cy="369332"/>
          </a:xfrm>
          <a:prstGeom prst="rect">
            <a:avLst/>
          </a:prstGeom>
          <a:noFill/>
        </p:spPr>
        <p:txBody>
          <a:bodyPr wrap="none" rtlCol="0">
            <a:spAutoFit/>
          </a:bodyPr>
          <a:lstStyle/>
          <a:p>
            <a:r>
              <a:rPr lang="en-US" b="1" dirty="0" smtClean="0">
                <a:solidFill>
                  <a:srgbClr val="FF33CC"/>
                </a:solidFill>
              </a:rPr>
              <a:t>Column</a:t>
            </a:r>
            <a:endParaRPr lang="el-GR" b="1" dirty="0">
              <a:solidFill>
                <a:srgbClr val="FF33CC"/>
              </a:solidFill>
            </a:endParaRPr>
          </a:p>
        </p:txBody>
      </p:sp>
      <p:cxnSp>
        <p:nvCxnSpPr>
          <p:cNvPr id="32" name="Ευθύγραμμο βέλος σύνδεσης 31"/>
          <p:cNvCxnSpPr/>
          <p:nvPr/>
        </p:nvCxnSpPr>
        <p:spPr>
          <a:xfrm flipV="1">
            <a:off x="8743637" y="4736015"/>
            <a:ext cx="845490" cy="10592"/>
          </a:xfrm>
          <a:prstGeom prst="straightConnector1">
            <a:avLst/>
          </a:prstGeom>
          <a:ln w="57150">
            <a:solidFill>
              <a:srgbClr val="FF33CC">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Ευθύγραμμο βέλος σύνδεσης 32"/>
          <p:cNvCxnSpPr/>
          <p:nvPr/>
        </p:nvCxnSpPr>
        <p:spPr>
          <a:xfrm>
            <a:off x="11225579" y="2864849"/>
            <a:ext cx="0" cy="802453"/>
          </a:xfrm>
          <a:prstGeom prst="straightConnector1">
            <a:avLst/>
          </a:prstGeom>
          <a:ln w="57150">
            <a:solidFill>
              <a:srgbClr val="FF33CC">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4" name="Ορθογώνιο 33"/>
          <p:cNvSpPr/>
          <p:nvPr/>
        </p:nvSpPr>
        <p:spPr>
          <a:xfrm>
            <a:off x="11073636" y="4591971"/>
            <a:ext cx="303885" cy="288087"/>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Ορθογώνιο 34"/>
          <p:cNvSpPr/>
          <p:nvPr/>
        </p:nvSpPr>
        <p:spPr>
          <a:xfrm>
            <a:off x="9883954" y="4586695"/>
            <a:ext cx="303885" cy="288087"/>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Ορθογώνιο 35"/>
          <p:cNvSpPr/>
          <p:nvPr/>
        </p:nvSpPr>
        <p:spPr>
          <a:xfrm>
            <a:off x="9580069" y="4586695"/>
            <a:ext cx="303885" cy="288087"/>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Ορθογώνιο 36"/>
          <p:cNvSpPr/>
          <p:nvPr/>
        </p:nvSpPr>
        <p:spPr>
          <a:xfrm>
            <a:off x="10178781" y="4586694"/>
            <a:ext cx="303885" cy="288087"/>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Ορθογώνιο 37"/>
          <p:cNvSpPr/>
          <p:nvPr/>
        </p:nvSpPr>
        <p:spPr>
          <a:xfrm>
            <a:off x="10482666" y="4586694"/>
            <a:ext cx="303885" cy="288087"/>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Ορθογώνιο 38"/>
          <p:cNvSpPr/>
          <p:nvPr/>
        </p:nvSpPr>
        <p:spPr>
          <a:xfrm>
            <a:off x="10777493" y="4586693"/>
            <a:ext cx="303885" cy="288087"/>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Ορθογώνιο 39"/>
          <p:cNvSpPr/>
          <p:nvPr/>
        </p:nvSpPr>
        <p:spPr>
          <a:xfrm>
            <a:off x="11081378" y="3692228"/>
            <a:ext cx="303885" cy="288087"/>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1" name="Ορθογώνιο 40"/>
          <p:cNvSpPr/>
          <p:nvPr/>
        </p:nvSpPr>
        <p:spPr>
          <a:xfrm>
            <a:off x="11081378" y="3988102"/>
            <a:ext cx="303885" cy="288087"/>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2" name="Ορθογώνιο 41"/>
          <p:cNvSpPr/>
          <p:nvPr/>
        </p:nvSpPr>
        <p:spPr>
          <a:xfrm>
            <a:off x="11086405" y="4276189"/>
            <a:ext cx="303885" cy="288087"/>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82325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1000"/>
                            </p:stCondLst>
                            <p:childTnLst>
                              <p:par>
                                <p:cTn id="10" presetID="42" presetClass="entr" presetSubtype="0" fill="hold" nodeType="afterEffect">
                                  <p:stCondLst>
                                    <p:cond delay="2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4000"/>
                            </p:stCondLst>
                            <p:childTnLst>
                              <p:par>
                                <p:cTn id="16" presetID="1" presetClass="entr" presetSubtype="0" fill="hold" grpId="0" nodeType="afterEffect">
                                  <p:stCondLst>
                                    <p:cond delay="200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200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 presetClass="entr" presetSubtype="0" fill="hold" grpId="0" nodeType="afterEffect">
                                  <p:stCondLst>
                                    <p:cond delay="100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2000"/>
                            </p:stCondLst>
                            <p:childTnLst>
                              <p:par>
                                <p:cTn id="31" presetID="53" presetClass="entr" presetSubtype="16" fill="hold" nodeType="afterEffect">
                                  <p:stCondLst>
                                    <p:cond delay="100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par>
                          <p:cTn id="36" fill="hold">
                            <p:stCondLst>
                              <p:cond delay="3500"/>
                            </p:stCondLst>
                            <p:childTnLst>
                              <p:par>
                                <p:cTn id="37" presetID="1" presetClass="entr" presetSubtype="0" fill="hold" grpId="0" nodeType="afterEffect">
                                  <p:stCondLst>
                                    <p:cond delay="100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p:stCondLst>
                              <p:cond delay="4500"/>
                            </p:stCondLst>
                            <p:childTnLst>
                              <p:par>
                                <p:cTn id="40" presetID="53" presetClass="entr" presetSubtype="16" fill="hold" nodeType="afterEffect">
                                  <p:stCondLst>
                                    <p:cond delay="100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par>
                          <p:cTn id="45" fill="hold">
                            <p:stCondLst>
                              <p:cond delay="6000"/>
                            </p:stCondLst>
                            <p:childTnLst>
                              <p:par>
                                <p:cTn id="46" presetID="6" presetClass="entr" presetSubtype="16"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animEffect transition="in" filter="circle(in)">
                                      <p:cBhvr>
                                        <p:cTn id="48" dur="2000"/>
                                        <p:tgtEl>
                                          <p:spTgt spid="26"/>
                                        </p:tgtEl>
                                      </p:cBhvr>
                                    </p:animEffect>
                                  </p:childTnLst>
                                </p:cTn>
                              </p:par>
                            </p:childTnLst>
                          </p:cTn>
                        </p:par>
                        <p:par>
                          <p:cTn id="49" fill="hold">
                            <p:stCondLst>
                              <p:cond delay="9000"/>
                            </p:stCondLst>
                            <p:childTnLst>
                              <p:par>
                                <p:cTn id="50" presetID="32" presetClass="emph" presetSubtype="0" repeatCount="3000" fill="remove" grpId="1" nodeType="afterEffect">
                                  <p:stCondLst>
                                    <p:cond delay="0"/>
                                  </p:stCondLst>
                                  <p:childTnLst>
                                    <p:animRot by="120000">
                                      <p:cBhvr>
                                        <p:cTn id="51" dur="100" fill="hold">
                                          <p:stCondLst>
                                            <p:cond delay="0"/>
                                          </p:stCondLst>
                                        </p:cTn>
                                        <p:tgtEl>
                                          <p:spTgt spid="26"/>
                                        </p:tgtEl>
                                        <p:attrNameLst>
                                          <p:attrName>r</p:attrName>
                                        </p:attrNameLst>
                                      </p:cBhvr>
                                    </p:animRot>
                                    <p:animRot by="-240000">
                                      <p:cBhvr>
                                        <p:cTn id="52" dur="200" fill="hold">
                                          <p:stCondLst>
                                            <p:cond delay="200"/>
                                          </p:stCondLst>
                                        </p:cTn>
                                        <p:tgtEl>
                                          <p:spTgt spid="26"/>
                                        </p:tgtEl>
                                        <p:attrNameLst>
                                          <p:attrName>r</p:attrName>
                                        </p:attrNameLst>
                                      </p:cBhvr>
                                    </p:animRot>
                                    <p:animRot by="240000">
                                      <p:cBhvr>
                                        <p:cTn id="53" dur="200" fill="hold">
                                          <p:stCondLst>
                                            <p:cond delay="400"/>
                                          </p:stCondLst>
                                        </p:cTn>
                                        <p:tgtEl>
                                          <p:spTgt spid="26"/>
                                        </p:tgtEl>
                                        <p:attrNameLst>
                                          <p:attrName>r</p:attrName>
                                        </p:attrNameLst>
                                      </p:cBhvr>
                                    </p:animRot>
                                    <p:animRot by="-240000">
                                      <p:cBhvr>
                                        <p:cTn id="54" dur="200" fill="hold">
                                          <p:stCondLst>
                                            <p:cond delay="600"/>
                                          </p:stCondLst>
                                        </p:cTn>
                                        <p:tgtEl>
                                          <p:spTgt spid="26"/>
                                        </p:tgtEl>
                                        <p:attrNameLst>
                                          <p:attrName>r</p:attrName>
                                        </p:attrNameLst>
                                      </p:cBhvr>
                                    </p:animRot>
                                    <p:animRot by="120000">
                                      <p:cBhvr>
                                        <p:cTn id="55" dur="200" fill="hold">
                                          <p:stCondLst>
                                            <p:cond delay="800"/>
                                          </p:stCondLst>
                                        </p:cTn>
                                        <p:tgtEl>
                                          <p:spTgt spid="26"/>
                                        </p:tgtEl>
                                        <p:attrNameLst>
                                          <p:attrName>r</p:attrName>
                                        </p:attrNameLst>
                                      </p:cBhvr>
                                    </p:animRot>
                                  </p:childTnLst>
                                </p:cTn>
                              </p:par>
                            </p:childTnLst>
                          </p:cTn>
                        </p:par>
                        <p:par>
                          <p:cTn id="56" fill="hold">
                            <p:stCondLst>
                              <p:cond delay="12000"/>
                            </p:stCondLst>
                            <p:childTnLst>
                              <p:par>
                                <p:cTn id="57" presetID="21" presetClass="emph" presetSubtype="0" fill="hold" grpId="2" nodeType="afterEffect">
                                  <p:stCondLst>
                                    <p:cond delay="0"/>
                                  </p:stCondLst>
                                  <p:childTnLst>
                                    <p:animClr clrSpc="hsl" dir="cw">
                                      <p:cBhvr override="childStyle">
                                        <p:cTn id="58" dur="500" fill="hold"/>
                                        <p:tgtEl>
                                          <p:spTgt spid="26"/>
                                        </p:tgtEl>
                                        <p:attrNameLst>
                                          <p:attrName>style.color</p:attrName>
                                        </p:attrNameLst>
                                      </p:cBhvr>
                                      <p:by>
                                        <p:hsl h="7200000" s="0" l="0"/>
                                      </p:by>
                                    </p:animClr>
                                    <p:animClr clrSpc="hsl" dir="cw">
                                      <p:cBhvr>
                                        <p:cTn id="59" dur="500" fill="hold"/>
                                        <p:tgtEl>
                                          <p:spTgt spid="26"/>
                                        </p:tgtEl>
                                        <p:attrNameLst>
                                          <p:attrName>fillcolor</p:attrName>
                                        </p:attrNameLst>
                                      </p:cBhvr>
                                      <p:by>
                                        <p:hsl h="7200000" s="0" l="0"/>
                                      </p:by>
                                    </p:animClr>
                                    <p:animClr clrSpc="hsl" dir="cw">
                                      <p:cBhvr>
                                        <p:cTn id="60" dur="500" fill="hold"/>
                                        <p:tgtEl>
                                          <p:spTgt spid="26"/>
                                        </p:tgtEl>
                                        <p:attrNameLst>
                                          <p:attrName>stroke.color</p:attrName>
                                        </p:attrNameLst>
                                      </p:cBhvr>
                                      <p:by>
                                        <p:hsl h="7200000" s="0" l="0"/>
                                      </p:by>
                                    </p:animClr>
                                    <p:set>
                                      <p:cBhvr>
                                        <p:cTn id="61" dur="500" fill="hold"/>
                                        <p:tgtEl>
                                          <p:spTgt spid="26"/>
                                        </p:tgtEl>
                                        <p:attrNameLst>
                                          <p:attrName>fill.type</p:attrName>
                                        </p:attrNameLst>
                                      </p:cBhvr>
                                      <p:to>
                                        <p:strVal val="solid"/>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1000"/>
                                        <p:tgtEl>
                                          <p:spTgt spid="29"/>
                                        </p:tgtEl>
                                      </p:cBhvr>
                                    </p:animEffect>
                                    <p:anim calcmode="lin" valueType="num">
                                      <p:cBhvr>
                                        <p:cTn id="67" dur="1000" fill="hold"/>
                                        <p:tgtEl>
                                          <p:spTgt spid="29"/>
                                        </p:tgtEl>
                                        <p:attrNameLst>
                                          <p:attrName>ppt_x</p:attrName>
                                        </p:attrNameLst>
                                      </p:cBhvr>
                                      <p:tavLst>
                                        <p:tav tm="0">
                                          <p:val>
                                            <p:strVal val="#ppt_x"/>
                                          </p:val>
                                        </p:tav>
                                        <p:tav tm="100000">
                                          <p:val>
                                            <p:strVal val="#ppt_x"/>
                                          </p:val>
                                        </p:tav>
                                      </p:tavLst>
                                    </p:anim>
                                    <p:anim calcmode="lin" valueType="num">
                                      <p:cBhvr>
                                        <p:cTn id="68" dur="1000" fill="hold"/>
                                        <p:tgtEl>
                                          <p:spTgt spid="29"/>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1" presetClass="entr" presetSubtype="0" fill="hold" grpId="0" nodeType="afterEffect">
                                  <p:stCondLst>
                                    <p:cond delay="1000"/>
                                  </p:stCondLst>
                                  <p:childTnLst>
                                    <p:set>
                                      <p:cBhvr>
                                        <p:cTn id="71" dur="1" fill="hold">
                                          <p:stCondLst>
                                            <p:cond delay="0"/>
                                          </p:stCondLst>
                                        </p:cTn>
                                        <p:tgtEl>
                                          <p:spTgt spid="30"/>
                                        </p:tgtEl>
                                        <p:attrNameLst>
                                          <p:attrName>style.visibility</p:attrName>
                                        </p:attrNameLst>
                                      </p:cBhvr>
                                      <p:to>
                                        <p:strVal val="visible"/>
                                      </p:to>
                                    </p:set>
                                  </p:childTnLst>
                                </p:cTn>
                              </p:par>
                            </p:childTnLst>
                          </p:cTn>
                        </p:par>
                        <p:par>
                          <p:cTn id="72" fill="hold">
                            <p:stCondLst>
                              <p:cond delay="2000"/>
                            </p:stCondLst>
                            <p:childTnLst>
                              <p:par>
                                <p:cTn id="73" presetID="53" presetClass="entr" presetSubtype="16" fill="hold" nodeType="afterEffect">
                                  <p:stCondLst>
                                    <p:cond delay="1000"/>
                                  </p:stCondLst>
                                  <p:childTnLst>
                                    <p:set>
                                      <p:cBhvr>
                                        <p:cTn id="74" dur="1" fill="hold">
                                          <p:stCondLst>
                                            <p:cond delay="0"/>
                                          </p:stCondLst>
                                        </p:cTn>
                                        <p:tgtEl>
                                          <p:spTgt spid="32"/>
                                        </p:tgtEl>
                                        <p:attrNameLst>
                                          <p:attrName>style.visibility</p:attrName>
                                        </p:attrNameLst>
                                      </p:cBhvr>
                                      <p:to>
                                        <p:strVal val="visible"/>
                                      </p:to>
                                    </p:set>
                                    <p:anim calcmode="lin" valueType="num">
                                      <p:cBhvr>
                                        <p:cTn id="75" dur="500" fill="hold"/>
                                        <p:tgtEl>
                                          <p:spTgt spid="32"/>
                                        </p:tgtEl>
                                        <p:attrNameLst>
                                          <p:attrName>ppt_w</p:attrName>
                                        </p:attrNameLst>
                                      </p:cBhvr>
                                      <p:tavLst>
                                        <p:tav tm="0">
                                          <p:val>
                                            <p:fltVal val="0"/>
                                          </p:val>
                                        </p:tav>
                                        <p:tav tm="100000">
                                          <p:val>
                                            <p:strVal val="#ppt_w"/>
                                          </p:val>
                                        </p:tav>
                                      </p:tavLst>
                                    </p:anim>
                                    <p:anim calcmode="lin" valueType="num">
                                      <p:cBhvr>
                                        <p:cTn id="76" dur="500" fill="hold"/>
                                        <p:tgtEl>
                                          <p:spTgt spid="32"/>
                                        </p:tgtEl>
                                        <p:attrNameLst>
                                          <p:attrName>ppt_h</p:attrName>
                                        </p:attrNameLst>
                                      </p:cBhvr>
                                      <p:tavLst>
                                        <p:tav tm="0">
                                          <p:val>
                                            <p:fltVal val="0"/>
                                          </p:val>
                                        </p:tav>
                                        <p:tav tm="100000">
                                          <p:val>
                                            <p:strVal val="#ppt_h"/>
                                          </p:val>
                                        </p:tav>
                                      </p:tavLst>
                                    </p:anim>
                                    <p:animEffect transition="in" filter="fade">
                                      <p:cBhvr>
                                        <p:cTn id="77" dur="500"/>
                                        <p:tgtEl>
                                          <p:spTgt spid="32"/>
                                        </p:tgtEl>
                                      </p:cBhvr>
                                    </p:animEffect>
                                  </p:childTnLst>
                                </p:cTn>
                              </p:par>
                            </p:childTnLst>
                          </p:cTn>
                        </p:par>
                        <p:par>
                          <p:cTn id="78" fill="hold">
                            <p:stCondLst>
                              <p:cond delay="3500"/>
                            </p:stCondLst>
                            <p:childTnLst>
                              <p:par>
                                <p:cTn id="79" presetID="6" presetClass="entr" presetSubtype="16" fill="hold" grpId="0" nodeType="afterEffect">
                                  <p:stCondLst>
                                    <p:cond delay="500"/>
                                  </p:stCondLst>
                                  <p:childTnLst>
                                    <p:set>
                                      <p:cBhvr>
                                        <p:cTn id="80" dur="1" fill="hold">
                                          <p:stCondLst>
                                            <p:cond delay="0"/>
                                          </p:stCondLst>
                                        </p:cTn>
                                        <p:tgtEl>
                                          <p:spTgt spid="36"/>
                                        </p:tgtEl>
                                        <p:attrNameLst>
                                          <p:attrName>style.visibility</p:attrName>
                                        </p:attrNameLst>
                                      </p:cBhvr>
                                      <p:to>
                                        <p:strVal val="visible"/>
                                      </p:to>
                                    </p:set>
                                    <p:animEffect transition="in" filter="circle(in)">
                                      <p:cBhvr>
                                        <p:cTn id="81" dur="1000"/>
                                        <p:tgtEl>
                                          <p:spTgt spid="36"/>
                                        </p:tgtEl>
                                      </p:cBhvr>
                                    </p:animEffect>
                                  </p:childTnLst>
                                </p:cTn>
                              </p:par>
                            </p:childTnLst>
                          </p:cTn>
                        </p:par>
                        <p:par>
                          <p:cTn id="82" fill="hold">
                            <p:stCondLst>
                              <p:cond delay="5000"/>
                            </p:stCondLst>
                            <p:childTnLst>
                              <p:par>
                                <p:cTn id="83" presetID="10" presetClass="exit" presetSubtype="0" fill="hold" grpId="1" nodeType="afterEffect">
                                  <p:stCondLst>
                                    <p:cond delay="500"/>
                                  </p:stCondLst>
                                  <p:childTnLst>
                                    <p:animEffect transition="out" filter="fade">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cTn>
                              </p:par>
                              <p:par>
                                <p:cTn id="86" presetID="6" presetClass="entr" presetSubtype="16" fill="hold" grpId="0" nodeType="withEffect">
                                  <p:stCondLst>
                                    <p:cond delay="500"/>
                                  </p:stCondLst>
                                  <p:childTnLst>
                                    <p:set>
                                      <p:cBhvr>
                                        <p:cTn id="87" dur="1" fill="hold">
                                          <p:stCondLst>
                                            <p:cond delay="0"/>
                                          </p:stCondLst>
                                        </p:cTn>
                                        <p:tgtEl>
                                          <p:spTgt spid="35"/>
                                        </p:tgtEl>
                                        <p:attrNameLst>
                                          <p:attrName>style.visibility</p:attrName>
                                        </p:attrNameLst>
                                      </p:cBhvr>
                                      <p:to>
                                        <p:strVal val="visible"/>
                                      </p:to>
                                    </p:set>
                                    <p:animEffect transition="in" filter="circle(in)">
                                      <p:cBhvr>
                                        <p:cTn id="88" dur="1000"/>
                                        <p:tgtEl>
                                          <p:spTgt spid="35"/>
                                        </p:tgtEl>
                                      </p:cBhvr>
                                    </p:animEffect>
                                  </p:childTnLst>
                                </p:cTn>
                              </p:par>
                            </p:childTnLst>
                          </p:cTn>
                        </p:par>
                        <p:par>
                          <p:cTn id="89" fill="hold">
                            <p:stCondLst>
                              <p:cond delay="6500"/>
                            </p:stCondLst>
                            <p:childTnLst>
                              <p:par>
                                <p:cTn id="90" presetID="10" presetClass="exit" presetSubtype="0" fill="hold" grpId="1" nodeType="afterEffect">
                                  <p:stCondLst>
                                    <p:cond delay="50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par>
                                <p:cTn id="93" presetID="6" presetClass="entr" presetSubtype="16" fill="hold" grpId="0" nodeType="withEffect">
                                  <p:stCondLst>
                                    <p:cond delay="500"/>
                                  </p:stCondLst>
                                  <p:childTnLst>
                                    <p:set>
                                      <p:cBhvr>
                                        <p:cTn id="94" dur="1" fill="hold">
                                          <p:stCondLst>
                                            <p:cond delay="0"/>
                                          </p:stCondLst>
                                        </p:cTn>
                                        <p:tgtEl>
                                          <p:spTgt spid="37"/>
                                        </p:tgtEl>
                                        <p:attrNameLst>
                                          <p:attrName>style.visibility</p:attrName>
                                        </p:attrNameLst>
                                      </p:cBhvr>
                                      <p:to>
                                        <p:strVal val="visible"/>
                                      </p:to>
                                    </p:set>
                                    <p:animEffect transition="in" filter="circle(in)">
                                      <p:cBhvr>
                                        <p:cTn id="95" dur="1000"/>
                                        <p:tgtEl>
                                          <p:spTgt spid="37"/>
                                        </p:tgtEl>
                                      </p:cBhvr>
                                    </p:animEffect>
                                  </p:childTnLst>
                                </p:cTn>
                              </p:par>
                            </p:childTnLst>
                          </p:cTn>
                        </p:par>
                        <p:par>
                          <p:cTn id="96" fill="hold">
                            <p:stCondLst>
                              <p:cond delay="8000"/>
                            </p:stCondLst>
                            <p:childTnLst>
                              <p:par>
                                <p:cTn id="97" presetID="10" presetClass="exit" presetSubtype="0" fill="hold" grpId="1" nodeType="afterEffect">
                                  <p:stCondLst>
                                    <p:cond delay="500"/>
                                  </p:stCondLst>
                                  <p:childTnLst>
                                    <p:animEffect transition="out" filter="fade">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6" presetClass="entr" presetSubtype="16" fill="hold" grpId="0" nodeType="withEffect">
                                  <p:stCondLst>
                                    <p:cond delay="500"/>
                                  </p:stCondLst>
                                  <p:childTnLst>
                                    <p:set>
                                      <p:cBhvr>
                                        <p:cTn id="101" dur="1" fill="hold">
                                          <p:stCondLst>
                                            <p:cond delay="0"/>
                                          </p:stCondLst>
                                        </p:cTn>
                                        <p:tgtEl>
                                          <p:spTgt spid="38"/>
                                        </p:tgtEl>
                                        <p:attrNameLst>
                                          <p:attrName>style.visibility</p:attrName>
                                        </p:attrNameLst>
                                      </p:cBhvr>
                                      <p:to>
                                        <p:strVal val="visible"/>
                                      </p:to>
                                    </p:set>
                                    <p:animEffect transition="in" filter="circle(in)">
                                      <p:cBhvr>
                                        <p:cTn id="102" dur="1000"/>
                                        <p:tgtEl>
                                          <p:spTgt spid="38"/>
                                        </p:tgtEl>
                                      </p:cBhvr>
                                    </p:animEffect>
                                  </p:childTnLst>
                                </p:cTn>
                              </p:par>
                            </p:childTnLst>
                          </p:cTn>
                        </p:par>
                        <p:par>
                          <p:cTn id="103" fill="hold">
                            <p:stCondLst>
                              <p:cond delay="9500"/>
                            </p:stCondLst>
                            <p:childTnLst>
                              <p:par>
                                <p:cTn id="104" presetID="10" presetClass="exit" presetSubtype="0" fill="hold" grpId="1" nodeType="afterEffect">
                                  <p:stCondLst>
                                    <p:cond delay="500"/>
                                  </p:stCondLst>
                                  <p:childTnLst>
                                    <p:animEffect transition="out" filter="fade">
                                      <p:cBhvr>
                                        <p:cTn id="105" dur="500"/>
                                        <p:tgtEl>
                                          <p:spTgt spid="38"/>
                                        </p:tgtEl>
                                      </p:cBhvr>
                                    </p:animEffect>
                                    <p:set>
                                      <p:cBhvr>
                                        <p:cTn id="106" dur="1" fill="hold">
                                          <p:stCondLst>
                                            <p:cond delay="499"/>
                                          </p:stCondLst>
                                        </p:cTn>
                                        <p:tgtEl>
                                          <p:spTgt spid="38"/>
                                        </p:tgtEl>
                                        <p:attrNameLst>
                                          <p:attrName>style.visibility</p:attrName>
                                        </p:attrNameLst>
                                      </p:cBhvr>
                                      <p:to>
                                        <p:strVal val="hidden"/>
                                      </p:to>
                                    </p:set>
                                  </p:childTnLst>
                                </p:cTn>
                              </p:par>
                              <p:par>
                                <p:cTn id="107" presetID="6" presetClass="entr" presetSubtype="16" fill="hold" grpId="0" nodeType="withEffect">
                                  <p:stCondLst>
                                    <p:cond delay="500"/>
                                  </p:stCondLst>
                                  <p:childTnLst>
                                    <p:set>
                                      <p:cBhvr>
                                        <p:cTn id="108" dur="1" fill="hold">
                                          <p:stCondLst>
                                            <p:cond delay="0"/>
                                          </p:stCondLst>
                                        </p:cTn>
                                        <p:tgtEl>
                                          <p:spTgt spid="39"/>
                                        </p:tgtEl>
                                        <p:attrNameLst>
                                          <p:attrName>style.visibility</p:attrName>
                                        </p:attrNameLst>
                                      </p:cBhvr>
                                      <p:to>
                                        <p:strVal val="visible"/>
                                      </p:to>
                                    </p:set>
                                    <p:animEffect transition="in" filter="circle(in)">
                                      <p:cBhvr>
                                        <p:cTn id="109" dur="1000"/>
                                        <p:tgtEl>
                                          <p:spTgt spid="39"/>
                                        </p:tgtEl>
                                      </p:cBhvr>
                                    </p:animEffect>
                                  </p:childTnLst>
                                </p:cTn>
                              </p:par>
                            </p:childTnLst>
                          </p:cTn>
                        </p:par>
                        <p:par>
                          <p:cTn id="110" fill="hold">
                            <p:stCondLst>
                              <p:cond delay="11000"/>
                            </p:stCondLst>
                            <p:childTnLst>
                              <p:par>
                                <p:cTn id="111" presetID="10" presetClass="exit" presetSubtype="0" fill="hold" grpId="1" nodeType="afterEffect">
                                  <p:stCondLst>
                                    <p:cond delay="500"/>
                                  </p:stCondLst>
                                  <p:childTnLst>
                                    <p:animEffect transition="out" filter="fade">
                                      <p:cBhvr>
                                        <p:cTn id="112" dur="500"/>
                                        <p:tgtEl>
                                          <p:spTgt spid="39"/>
                                        </p:tgtEl>
                                      </p:cBhvr>
                                    </p:animEffect>
                                    <p:set>
                                      <p:cBhvr>
                                        <p:cTn id="113" dur="1" fill="hold">
                                          <p:stCondLst>
                                            <p:cond delay="499"/>
                                          </p:stCondLst>
                                        </p:cTn>
                                        <p:tgtEl>
                                          <p:spTgt spid="39"/>
                                        </p:tgtEl>
                                        <p:attrNameLst>
                                          <p:attrName>style.visibility</p:attrName>
                                        </p:attrNameLst>
                                      </p:cBhvr>
                                      <p:to>
                                        <p:strVal val="hidden"/>
                                      </p:to>
                                    </p:set>
                                  </p:childTnLst>
                                </p:cTn>
                              </p:par>
                              <p:par>
                                <p:cTn id="114" presetID="6" presetClass="entr" presetSubtype="16" fill="hold" grpId="0" nodeType="withEffect">
                                  <p:stCondLst>
                                    <p:cond delay="500"/>
                                  </p:stCondLst>
                                  <p:childTnLst>
                                    <p:set>
                                      <p:cBhvr>
                                        <p:cTn id="115" dur="1" fill="hold">
                                          <p:stCondLst>
                                            <p:cond delay="0"/>
                                          </p:stCondLst>
                                        </p:cTn>
                                        <p:tgtEl>
                                          <p:spTgt spid="34"/>
                                        </p:tgtEl>
                                        <p:attrNameLst>
                                          <p:attrName>style.visibility</p:attrName>
                                        </p:attrNameLst>
                                      </p:cBhvr>
                                      <p:to>
                                        <p:strVal val="visible"/>
                                      </p:to>
                                    </p:set>
                                    <p:animEffect transition="in" filter="circle(in)">
                                      <p:cBhvr>
                                        <p:cTn id="116" dur="1000"/>
                                        <p:tgtEl>
                                          <p:spTgt spid="34"/>
                                        </p:tgtEl>
                                      </p:cBhvr>
                                    </p:animEffect>
                                  </p:childTnLst>
                                </p:cTn>
                              </p:par>
                            </p:childTnLst>
                          </p:cTn>
                        </p:par>
                        <p:par>
                          <p:cTn id="117" fill="hold">
                            <p:stCondLst>
                              <p:cond delay="12500"/>
                            </p:stCondLst>
                            <p:childTnLst>
                              <p:par>
                                <p:cTn id="118" presetID="1" presetClass="entr" presetSubtype="0" fill="hold" grpId="0" nodeType="afterEffect">
                                  <p:stCondLst>
                                    <p:cond delay="1000"/>
                                  </p:stCondLst>
                                  <p:childTnLst>
                                    <p:set>
                                      <p:cBhvr>
                                        <p:cTn id="119" dur="1" fill="hold">
                                          <p:stCondLst>
                                            <p:cond delay="0"/>
                                          </p:stCondLst>
                                        </p:cTn>
                                        <p:tgtEl>
                                          <p:spTgt spid="31"/>
                                        </p:tgtEl>
                                        <p:attrNameLst>
                                          <p:attrName>style.visibility</p:attrName>
                                        </p:attrNameLst>
                                      </p:cBhvr>
                                      <p:to>
                                        <p:strVal val="visible"/>
                                      </p:to>
                                    </p:set>
                                  </p:childTnLst>
                                </p:cTn>
                              </p:par>
                            </p:childTnLst>
                          </p:cTn>
                        </p:par>
                        <p:par>
                          <p:cTn id="120" fill="hold">
                            <p:stCondLst>
                              <p:cond delay="13500"/>
                            </p:stCondLst>
                            <p:childTnLst>
                              <p:par>
                                <p:cTn id="121" presetID="53" presetClass="entr" presetSubtype="16" fill="hold" nodeType="afterEffect">
                                  <p:stCondLst>
                                    <p:cond delay="1000"/>
                                  </p:stCondLst>
                                  <p:childTnLst>
                                    <p:set>
                                      <p:cBhvr>
                                        <p:cTn id="122" dur="1" fill="hold">
                                          <p:stCondLst>
                                            <p:cond delay="0"/>
                                          </p:stCondLst>
                                        </p:cTn>
                                        <p:tgtEl>
                                          <p:spTgt spid="33"/>
                                        </p:tgtEl>
                                        <p:attrNameLst>
                                          <p:attrName>style.visibility</p:attrName>
                                        </p:attrNameLst>
                                      </p:cBhvr>
                                      <p:to>
                                        <p:strVal val="visible"/>
                                      </p:to>
                                    </p:set>
                                    <p:anim calcmode="lin" valueType="num">
                                      <p:cBhvr>
                                        <p:cTn id="123" dur="500" fill="hold"/>
                                        <p:tgtEl>
                                          <p:spTgt spid="33"/>
                                        </p:tgtEl>
                                        <p:attrNameLst>
                                          <p:attrName>ppt_w</p:attrName>
                                        </p:attrNameLst>
                                      </p:cBhvr>
                                      <p:tavLst>
                                        <p:tav tm="0">
                                          <p:val>
                                            <p:fltVal val="0"/>
                                          </p:val>
                                        </p:tav>
                                        <p:tav tm="100000">
                                          <p:val>
                                            <p:strVal val="#ppt_w"/>
                                          </p:val>
                                        </p:tav>
                                      </p:tavLst>
                                    </p:anim>
                                    <p:anim calcmode="lin" valueType="num">
                                      <p:cBhvr>
                                        <p:cTn id="124" dur="500" fill="hold"/>
                                        <p:tgtEl>
                                          <p:spTgt spid="33"/>
                                        </p:tgtEl>
                                        <p:attrNameLst>
                                          <p:attrName>ppt_h</p:attrName>
                                        </p:attrNameLst>
                                      </p:cBhvr>
                                      <p:tavLst>
                                        <p:tav tm="0">
                                          <p:val>
                                            <p:fltVal val="0"/>
                                          </p:val>
                                        </p:tav>
                                        <p:tav tm="100000">
                                          <p:val>
                                            <p:strVal val="#ppt_h"/>
                                          </p:val>
                                        </p:tav>
                                      </p:tavLst>
                                    </p:anim>
                                    <p:animEffect transition="in" filter="fade">
                                      <p:cBhvr>
                                        <p:cTn id="125" dur="500"/>
                                        <p:tgtEl>
                                          <p:spTgt spid="33"/>
                                        </p:tgtEl>
                                      </p:cBhvr>
                                    </p:animEffect>
                                  </p:childTnLst>
                                </p:cTn>
                              </p:par>
                            </p:childTnLst>
                          </p:cTn>
                        </p:par>
                        <p:par>
                          <p:cTn id="126" fill="hold">
                            <p:stCondLst>
                              <p:cond delay="15000"/>
                            </p:stCondLst>
                            <p:childTnLst>
                              <p:par>
                                <p:cTn id="127" presetID="6" presetClass="entr" presetSubtype="16" fill="hold" grpId="0" nodeType="afterEffect">
                                  <p:stCondLst>
                                    <p:cond delay="500"/>
                                  </p:stCondLst>
                                  <p:childTnLst>
                                    <p:set>
                                      <p:cBhvr>
                                        <p:cTn id="128" dur="1" fill="hold">
                                          <p:stCondLst>
                                            <p:cond delay="0"/>
                                          </p:stCondLst>
                                        </p:cTn>
                                        <p:tgtEl>
                                          <p:spTgt spid="40"/>
                                        </p:tgtEl>
                                        <p:attrNameLst>
                                          <p:attrName>style.visibility</p:attrName>
                                        </p:attrNameLst>
                                      </p:cBhvr>
                                      <p:to>
                                        <p:strVal val="visible"/>
                                      </p:to>
                                    </p:set>
                                    <p:animEffect transition="in" filter="circle(in)">
                                      <p:cBhvr>
                                        <p:cTn id="129" dur="1000"/>
                                        <p:tgtEl>
                                          <p:spTgt spid="40"/>
                                        </p:tgtEl>
                                      </p:cBhvr>
                                    </p:animEffect>
                                  </p:childTnLst>
                                </p:cTn>
                              </p:par>
                            </p:childTnLst>
                          </p:cTn>
                        </p:par>
                        <p:par>
                          <p:cTn id="130" fill="hold">
                            <p:stCondLst>
                              <p:cond delay="16500"/>
                            </p:stCondLst>
                            <p:childTnLst>
                              <p:par>
                                <p:cTn id="131" presetID="10" presetClass="exit" presetSubtype="0" fill="hold" grpId="1" nodeType="afterEffect">
                                  <p:stCondLst>
                                    <p:cond delay="500"/>
                                  </p:stCondLst>
                                  <p:childTnLst>
                                    <p:animEffect transition="out" filter="fade">
                                      <p:cBhvr>
                                        <p:cTn id="132" dur="500"/>
                                        <p:tgtEl>
                                          <p:spTgt spid="40"/>
                                        </p:tgtEl>
                                      </p:cBhvr>
                                    </p:animEffect>
                                    <p:set>
                                      <p:cBhvr>
                                        <p:cTn id="133" dur="1" fill="hold">
                                          <p:stCondLst>
                                            <p:cond delay="499"/>
                                          </p:stCondLst>
                                        </p:cTn>
                                        <p:tgtEl>
                                          <p:spTgt spid="40"/>
                                        </p:tgtEl>
                                        <p:attrNameLst>
                                          <p:attrName>style.visibility</p:attrName>
                                        </p:attrNameLst>
                                      </p:cBhvr>
                                      <p:to>
                                        <p:strVal val="hidden"/>
                                      </p:to>
                                    </p:set>
                                  </p:childTnLst>
                                </p:cTn>
                              </p:par>
                              <p:par>
                                <p:cTn id="134" presetID="6" presetClass="entr" presetSubtype="16" fill="hold" grpId="0" nodeType="withEffect">
                                  <p:stCondLst>
                                    <p:cond delay="500"/>
                                  </p:stCondLst>
                                  <p:childTnLst>
                                    <p:set>
                                      <p:cBhvr>
                                        <p:cTn id="135" dur="1" fill="hold">
                                          <p:stCondLst>
                                            <p:cond delay="0"/>
                                          </p:stCondLst>
                                        </p:cTn>
                                        <p:tgtEl>
                                          <p:spTgt spid="41"/>
                                        </p:tgtEl>
                                        <p:attrNameLst>
                                          <p:attrName>style.visibility</p:attrName>
                                        </p:attrNameLst>
                                      </p:cBhvr>
                                      <p:to>
                                        <p:strVal val="visible"/>
                                      </p:to>
                                    </p:set>
                                    <p:animEffect transition="in" filter="circle(in)">
                                      <p:cBhvr>
                                        <p:cTn id="136" dur="1000"/>
                                        <p:tgtEl>
                                          <p:spTgt spid="41"/>
                                        </p:tgtEl>
                                      </p:cBhvr>
                                    </p:animEffect>
                                  </p:childTnLst>
                                </p:cTn>
                              </p:par>
                            </p:childTnLst>
                          </p:cTn>
                        </p:par>
                        <p:par>
                          <p:cTn id="137" fill="hold">
                            <p:stCondLst>
                              <p:cond delay="18000"/>
                            </p:stCondLst>
                            <p:childTnLst>
                              <p:par>
                                <p:cTn id="138" presetID="10" presetClass="exit" presetSubtype="0" fill="hold" grpId="1" nodeType="afterEffect">
                                  <p:stCondLst>
                                    <p:cond delay="500"/>
                                  </p:stCondLst>
                                  <p:childTnLst>
                                    <p:animEffect transition="out" filter="fade">
                                      <p:cBhvr>
                                        <p:cTn id="139" dur="500"/>
                                        <p:tgtEl>
                                          <p:spTgt spid="41"/>
                                        </p:tgtEl>
                                      </p:cBhvr>
                                    </p:animEffect>
                                    <p:set>
                                      <p:cBhvr>
                                        <p:cTn id="140" dur="1" fill="hold">
                                          <p:stCondLst>
                                            <p:cond delay="499"/>
                                          </p:stCondLst>
                                        </p:cTn>
                                        <p:tgtEl>
                                          <p:spTgt spid="41"/>
                                        </p:tgtEl>
                                        <p:attrNameLst>
                                          <p:attrName>style.visibility</p:attrName>
                                        </p:attrNameLst>
                                      </p:cBhvr>
                                      <p:to>
                                        <p:strVal val="hidden"/>
                                      </p:to>
                                    </p:set>
                                  </p:childTnLst>
                                </p:cTn>
                              </p:par>
                              <p:par>
                                <p:cTn id="141" presetID="6" presetClass="entr" presetSubtype="16" fill="hold" grpId="0" nodeType="withEffect">
                                  <p:stCondLst>
                                    <p:cond delay="500"/>
                                  </p:stCondLst>
                                  <p:childTnLst>
                                    <p:set>
                                      <p:cBhvr>
                                        <p:cTn id="142" dur="1" fill="hold">
                                          <p:stCondLst>
                                            <p:cond delay="0"/>
                                          </p:stCondLst>
                                        </p:cTn>
                                        <p:tgtEl>
                                          <p:spTgt spid="42"/>
                                        </p:tgtEl>
                                        <p:attrNameLst>
                                          <p:attrName>style.visibility</p:attrName>
                                        </p:attrNameLst>
                                      </p:cBhvr>
                                      <p:to>
                                        <p:strVal val="visible"/>
                                      </p:to>
                                    </p:set>
                                    <p:animEffect transition="in" filter="circle(in)">
                                      <p:cBhvr>
                                        <p:cTn id="143" dur="1000"/>
                                        <p:tgtEl>
                                          <p:spTgt spid="42"/>
                                        </p:tgtEl>
                                      </p:cBhvr>
                                    </p:animEffect>
                                  </p:childTnLst>
                                </p:cTn>
                              </p:par>
                            </p:childTnLst>
                          </p:cTn>
                        </p:par>
                        <p:par>
                          <p:cTn id="144" fill="hold">
                            <p:stCondLst>
                              <p:cond delay="19500"/>
                            </p:stCondLst>
                            <p:childTnLst>
                              <p:par>
                                <p:cTn id="145" presetID="10" presetClass="exit" presetSubtype="0" fill="hold" grpId="1" nodeType="afterEffect">
                                  <p:stCondLst>
                                    <p:cond delay="500"/>
                                  </p:stCondLst>
                                  <p:childTnLst>
                                    <p:animEffect transition="out" filter="fade">
                                      <p:cBhvr>
                                        <p:cTn id="146" dur="500"/>
                                        <p:tgtEl>
                                          <p:spTgt spid="42"/>
                                        </p:tgtEl>
                                      </p:cBhvr>
                                    </p:animEffect>
                                    <p:set>
                                      <p:cBhvr>
                                        <p:cTn id="147" dur="1" fill="hold">
                                          <p:stCondLst>
                                            <p:cond delay="499"/>
                                          </p:stCondLst>
                                        </p:cTn>
                                        <p:tgtEl>
                                          <p:spTgt spid="42"/>
                                        </p:tgtEl>
                                        <p:attrNameLst>
                                          <p:attrName>style.visibility</p:attrName>
                                        </p:attrNameLst>
                                      </p:cBhvr>
                                      <p:to>
                                        <p:strVal val="hidden"/>
                                      </p:to>
                                    </p:set>
                                  </p:childTnLst>
                                </p:cTn>
                              </p:par>
                            </p:childTnLst>
                          </p:cTn>
                        </p:par>
                        <p:par>
                          <p:cTn id="148" fill="hold">
                            <p:stCondLst>
                              <p:cond delay="20500"/>
                            </p:stCondLst>
                            <p:childTnLst>
                              <p:par>
                                <p:cTn id="149" presetID="27" presetClass="emph" presetSubtype="0" repeatCount="3000" fill="remove" grpId="1" nodeType="afterEffect">
                                  <p:stCondLst>
                                    <p:cond delay="0"/>
                                  </p:stCondLst>
                                  <p:childTnLst>
                                    <p:animClr clrSpc="rgb" dir="cw">
                                      <p:cBhvr override="childStyle">
                                        <p:cTn id="150" dur="500" autoRev="1" fill="remove"/>
                                        <p:tgtEl>
                                          <p:spTgt spid="34"/>
                                        </p:tgtEl>
                                        <p:attrNameLst>
                                          <p:attrName>style.color</p:attrName>
                                        </p:attrNameLst>
                                      </p:cBhvr>
                                      <p:to>
                                        <a:schemeClr val="bg1"/>
                                      </p:to>
                                    </p:animClr>
                                    <p:animClr clrSpc="rgb" dir="cw">
                                      <p:cBhvr>
                                        <p:cTn id="151" dur="500" autoRev="1" fill="remove"/>
                                        <p:tgtEl>
                                          <p:spTgt spid="34"/>
                                        </p:tgtEl>
                                        <p:attrNameLst>
                                          <p:attrName>fillcolor</p:attrName>
                                        </p:attrNameLst>
                                      </p:cBhvr>
                                      <p:to>
                                        <a:schemeClr val="bg1"/>
                                      </p:to>
                                    </p:animClr>
                                    <p:set>
                                      <p:cBhvr>
                                        <p:cTn id="152" dur="500" autoRev="1" fill="remove"/>
                                        <p:tgtEl>
                                          <p:spTgt spid="34"/>
                                        </p:tgtEl>
                                        <p:attrNameLst>
                                          <p:attrName>fill.type</p:attrName>
                                        </p:attrNameLst>
                                      </p:cBhvr>
                                      <p:to>
                                        <p:strVal val="solid"/>
                                      </p:to>
                                    </p:set>
                                    <p:set>
                                      <p:cBhvr>
                                        <p:cTn id="153" dur="500" autoRev="1" fill="remove"/>
                                        <p:tgtEl>
                                          <p:spTgt spid="34"/>
                                        </p:tgtEl>
                                        <p:attrNameLst>
                                          <p:attrName>fill.on</p:attrName>
                                        </p:attrNameLst>
                                      </p:cBhvr>
                                      <p:to>
                                        <p:strVal val="true"/>
                                      </p:to>
                                    </p:set>
                                  </p:childTnLst>
                                </p:cTn>
                              </p:par>
                            </p:childTnLst>
                          </p:cTn>
                        </p:par>
                        <p:par>
                          <p:cTn id="154" fill="hold">
                            <p:stCondLst>
                              <p:cond delay="23500"/>
                            </p:stCondLst>
                            <p:childTnLst>
                              <p:par>
                                <p:cTn id="155" presetID="21" presetClass="emph" presetSubtype="0" fill="hold" grpId="2" nodeType="afterEffect">
                                  <p:stCondLst>
                                    <p:cond delay="0"/>
                                  </p:stCondLst>
                                  <p:childTnLst>
                                    <p:animClr clrSpc="hsl" dir="cw">
                                      <p:cBhvr override="childStyle">
                                        <p:cTn id="156" dur="500" fill="hold"/>
                                        <p:tgtEl>
                                          <p:spTgt spid="34"/>
                                        </p:tgtEl>
                                        <p:attrNameLst>
                                          <p:attrName>style.color</p:attrName>
                                        </p:attrNameLst>
                                      </p:cBhvr>
                                      <p:by>
                                        <p:hsl h="7200000" s="0" l="0"/>
                                      </p:by>
                                    </p:animClr>
                                    <p:animClr clrSpc="hsl" dir="cw">
                                      <p:cBhvr>
                                        <p:cTn id="157" dur="500" fill="hold"/>
                                        <p:tgtEl>
                                          <p:spTgt spid="34"/>
                                        </p:tgtEl>
                                        <p:attrNameLst>
                                          <p:attrName>fillcolor</p:attrName>
                                        </p:attrNameLst>
                                      </p:cBhvr>
                                      <p:by>
                                        <p:hsl h="7200000" s="0" l="0"/>
                                      </p:by>
                                    </p:animClr>
                                    <p:animClr clrSpc="hsl" dir="cw">
                                      <p:cBhvr>
                                        <p:cTn id="158" dur="500" fill="hold"/>
                                        <p:tgtEl>
                                          <p:spTgt spid="34"/>
                                        </p:tgtEl>
                                        <p:attrNameLst>
                                          <p:attrName>stroke.color</p:attrName>
                                        </p:attrNameLst>
                                      </p:cBhvr>
                                      <p:by>
                                        <p:hsl h="7200000" s="0" l="0"/>
                                      </p:by>
                                    </p:animClr>
                                    <p:set>
                                      <p:cBhvr>
                                        <p:cTn id="159" dur="500" fill="hold"/>
                                        <p:tgtEl>
                                          <p:spTgt spid="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2" grpId="0"/>
      <p:bldP spid="13" grpId="0"/>
      <p:bldP spid="14" grpId="0"/>
      <p:bldP spid="26" grpId="0" animBg="1"/>
      <p:bldP spid="26" grpId="1" animBg="1"/>
      <p:bldP spid="26" grpId="2" animBg="1"/>
      <p:bldP spid="30" grpId="0"/>
      <p:bldP spid="31" grpId="0"/>
      <p:bldP spid="34" grpId="0" animBg="1"/>
      <p:bldP spid="34" grpId="1" animBg="1"/>
      <p:bldP spid="34" grpId="2"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DDR SDRAM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Ορθογώνιο 2"/>
          <p:cNvSpPr/>
          <p:nvPr/>
        </p:nvSpPr>
        <p:spPr>
          <a:xfrm>
            <a:off x="590136" y="1166990"/>
            <a:ext cx="5222712" cy="388696"/>
          </a:xfrm>
          <a:prstGeom prst="rect">
            <a:avLst/>
          </a:prstGeom>
        </p:spPr>
        <p:txBody>
          <a:bodyPr wrap="none">
            <a:spAutoFit/>
          </a:bodyPr>
          <a:lstStyle/>
          <a:p>
            <a:pPr>
              <a:lnSpc>
                <a:spcPct val="107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Μέχρι τώρα είδαμε αρκετούς τεχνικούς όρους, όπως:</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Ορθογώνιο 3"/>
          <p:cNvSpPr/>
          <p:nvPr/>
        </p:nvSpPr>
        <p:spPr>
          <a:xfrm>
            <a:off x="5739054" y="1449395"/>
            <a:ext cx="2890278" cy="388696"/>
          </a:xfrm>
          <a:prstGeom prst="rect">
            <a:avLst/>
          </a:prstGeom>
        </p:spPr>
        <p:txBody>
          <a:bodyPr wrap="none">
            <a:spAutoFit/>
          </a:bodyPr>
          <a:lstStyle/>
          <a:p>
            <a:pPr>
              <a:lnSpc>
                <a:spcPct val="107000"/>
              </a:lnSpc>
              <a:spcAft>
                <a:spcPts val="800"/>
              </a:spcAft>
            </a:pPr>
            <a:r>
              <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Clock Rate of memory </a:t>
            </a:r>
            <a:r>
              <a:rPr lang="en-US"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chips,</a:t>
            </a:r>
            <a:endParaRPr lang="el-GR"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Ορθογώνιο 7"/>
          <p:cNvSpPr/>
          <p:nvPr/>
        </p:nvSpPr>
        <p:spPr>
          <a:xfrm>
            <a:off x="590136" y="2202242"/>
            <a:ext cx="5990230" cy="388696"/>
          </a:xfrm>
          <a:prstGeom prst="rect">
            <a:avLst/>
          </a:prstGeom>
        </p:spPr>
        <p:txBody>
          <a:bodyPr wrap="none">
            <a:spAutoFit/>
          </a:bodyPr>
          <a:lstStyle/>
          <a:p>
            <a:pPr>
              <a:lnSpc>
                <a:spcPct val="107000"/>
              </a:lnSpc>
              <a:spcAft>
                <a:spcPts val="800"/>
              </a:spcAft>
            </a:pPr>
            <a:r>
              <a:rPr lang="en-US" b="1"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Clock Rate of memory bus (or </a:t>
            </a:r>
            <a:r>
              <a:rPr lang="en-US" b="1" dirty="0" err="1">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Input/Output</a:t>
            </a:r>
            <a:r>
              <a:rPr lang="en-US" b="1"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memory buffer</a:t>
            </a:r>
            <a:r>
              <a:rPr lang="en-US" b="1" dirty="0"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a:t>
            </a:r>
            <a:endParaRPr lang="el-GR" b="1" dirty="0">
              <a:solidFill>
                <a:schemeClr val="accent4">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Ορθογώνιο 9"/>
          <p:cNvSpPr/>
          <p:nvPr/>
        </p:nvSpPr>
        <p:spPr>
          <a:xfrm>
            <a:off x="590136" y="3743386"/>
            <a:ext cx="1634333" cy="787652"/>
          </a:xfrm>
          <a:prstGeom prst="rect">
            <a:avLst/>
          </a:prstGeom>
        </p:spPr>
        <p:txBody>
          <a:bodyPr wrap="square">
            <a:spAutoFit/>
          </a:bodyPr>
          <a:lstStyle/>
          <a:p>
            <a:pPr>
              <a:lnSpc>
                <a:spcPct val="107000"/>
              </a:lnSpc>
              <a:spcAft>
                <a:spcPts val="800"/>
              </a:spcAft>
            </a:pPr>
            <a:r>
              <a:rPr lang="en-US" b="1" dirty="0" smtClean="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Multiplier,</a:t>
            </a:r>
            <a:endParaRPr lang="el-GR" b="1" dirty="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err="1">
                <a:solidFill>
                  <a:schemeClr val="accent6">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Prefetch</a:t>
            </a:r>
            <a:endParaRPr lang="el-GR" b="1" dirty="0">
              <a:solidFill>
                <a:schemeClr val="accent6">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Εικόνα 10"/>
          <p:cNvPicPr>
            <a:picLocks noChangeAspect="1"/>
          </p:cNvPicPr>
          <p:nvPr/>
        </p:nvPicPr>
        <p:blipFill>
          <a:blip r:embed="rId2">
            <a:extLst>
              <a:ext uri="{BEBA8EAE-BF5A-486C-A8C5-ECC9F3942E4B}">
                <a14:imgProps xmlns:a14="http://schemas.microsoft.com/office/drawing/2010/main">
                  <a14:imgLayer r:embed="rId3">
                    <a14:imgEffect>
                      <a14:backgroundRemoval t="962" b="98077" l="0" r="99048">
                        <a14:foregroundMark x1="56190" y1="9615" x2="56190" y2="9615"/>
                        <a14:foregroundMark x1="97143" y1="8654" x2="97143" y2="8654"/>
                        <a14:foregroundMark x1="83492" y1="52885" x2="83492" y2="52885"/>
                        <a14:foregroundMark x1="71111" y1="35577" x2="71111" y2="35577"/>
                        <a14:foregroundMark x1="64444" y1="70192" x2="64444" y2="70192"/>
                        <a14:foregroundMark x1="55556" y1="92308" x2="55556" y2="92308"/>
                        <a14:foregroundMark x1="96825" y1="93269" x2="96825" y2="93269"/>
                        <a14:foregroundMark x1="96825" y1="47115" x2="96825" y2="47115"/>
                        <a14:foregroundMark x1="76190" y1="7692" x2="76190" y2="7692"/>
                        <a14:foregroundMark x1="97143" y1="69231" x2="97143" y2="69231"/>
                      </a14:backgroundRemoval>
                    </a14:imgEffect>
                  </a14:imgLayer>
                </a14:imgProps>
              </a:ext>
            </a:extLst>
          </a:blip>
          <a:stretch>
            <a:fillRect/>
          </a:stretch>
        </p:blipFill>
        <p:spPr>
          <a:xfrm>
            <a:off x="8625802" y="1141871"/>
            <a:ext cx="3000375" cy="990600"/>
          </a:xfrm>
          <a:prstGeom prst="rect">
            <a:avLst/>
          </a:prstGeom>
        </p:spPr>
      </p:pic>
      <p:pic>
        <p:nvPicPr>
          <p:cNvPr id="12" name="Εικόνα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9041" y="2479209"/>
            <a:ext cx="5582788" cy="1186342"/>
          </a:xfrm>
          <a:prstGeom prst="rect">
            <a:avLst/>
          </a:prstGeom>
        </p:spPr>
      </p:pic>
      <p:sp>
        <p:nvSpPr>
          <p:cNvPr id="13" name="Ορθογώνιο 12"/>
          <p:cNvSpPr/>
          <p:nvPr/>
        </p:nvSpPr>
        <p:spPr>
          <a:xfrm>
            <a:off x="590136" y="4695607"/>
            <a:ext cx="6096000" cy="1585562"/>
          </a:xfrm>
          <a:prstGeom prst="rect">
            <a:avLst/>
          </a:prstGeom>
        </p:spPr>
        <p:txBody>
          <a:bodyPr>
            <a:spAutoFit/>
          </a:bodyPr>
          <a:lstStyle/>
          <a:p>
            <a:pPr>
              <a:lnSpc>
                <a:spcPct val="107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και θα ακολουθήσουν και οι:</a:t>
            </a:r>
          </a:p>
          <a:p>
            <a:pPr>
              <a:lnSpc>
                <a:spcPct val="107000"/>
              </a:lnSpc>
              <a:spcAft>
                <a:spcPts val="800"/>
              </a:spcAft>
            </a:pPr>
            <a:r>
              <a:rPr lang="en-US" b="1"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Transfer Rate</a:t>
            </a:r>
            <a:r>
              <a:rPr lang="en-US" dirty="0">
                <a:latin typeface="Calibri" panose="020F0502020204030204" pitchFamily="34" charset="0"/>
                <a:ea typeface="Calibri" panose="020F0502020204030204" pitchFamily="34" charset="0"/>
                <a:cs typeface="Times New Roman" panose="02020603050405020304" pitchFamily="18" charset="0"/>
              </a:rPr>
              <a:t> </a:t>
            </a:r>
            <a:r>
              <a:rPr lang="el-GR" dirty="0">
                <a:latin typeface="Calibri" panose="020F0502020204030204" pitchFamily="34" charset="0"/>
                <a:ea typeface="Calibri" panose="020F0502020204030204" pitchFamily="34" charset="0"/>
                <a:cs typeface="Times New Roman" panose="02020603050405020304" pitchFamily="18" charset="0"/>
              </a:rPr>
              <a:t>και</a:t>
            </a:r>
          </a:p>
          <a:p>
            <a:pPr>
              <a:lnSpc>
                <a:spcPct val="107000"/>
              </a:lnSpc>
              <a:spcAft>
                <a:spcPts val="800"/>
              </a:spcAft>
            </a:pPr>
            <a:r>
              <a:rPr lang="en-US" b="1"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Bandwidth</a:t>
            </a:r>
            <a:endParaRPr lang="el-GR" b="1" dirty="0">
              <a:solidFill>
                <a:schemeClr val="accent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dirty="0">
                <a:latin typeface="Calibri" panose="020F0502020204030204" pitchFamily="34" charset="0"/>
                <a:ea typeface="Calibri" panose="020F0502020204030204" pitchFamily="34" charset="0"/>
                <a:cs typeface="Times New Roman" panose="02020603050405020304" pitchFamily="18" charset="0"/>
              </a:rPr>
              <a:t>που αφορούν τη διαμεταγωγή των δεδομένων από το </a:t>
            </a:r>
            <a:r>
              <a:rPr lang="en-US" dirty="0">
                <a:latin typeface="Calibri" panose="020F0502020204030204" pitchFamily="34" charset="0"/>
                <a:ea typeface="Calibri" panose="020F0502020204030204" pitchFamily="34" charset="0"/>
                <a:cs typeface="Times New Roman" panose="02020603050405020304" pitchFamily="18" charset="0"/>
              </a:rPr>
              <a:t>DIMM</a:t>
            </a:r>
            <a:r>
              <a:rPr lang="el-GR" dirty="0">
                <a:latin typeface="Calibri" panose="020F0502020204030204" pitchFamily="34" charset="0"/>
                <a:ea typeface="Calibri" panose="020F0502020204030204" pitchFamily="34" charset="0"/>
                <a:cs typeface="Times New Roman" panose="02020603050405020304" pitchFamily="18" charset="0"/>
              </a:rPr>
              <a:t>.</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9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500"/>
                                  </p:stCondLst>
                                  <p:childTnLst>
                                    <p:set>
                                      <p:cBhvr>
                                        <p:cTn id="9" dur="1" fill="hold">
                                          <p:stCondLst>
                                            <p:cond delay="249"/>
                                          </p:stCondLst>
                                        </p:cTn>
                                        <p:tgtEl>
                                          <p:spTgt spid="4"/>
                                        </p:tgtEl>
                                        <p:attrNameLst>
                                          <p:attrName>style.visibility</p:attrName>
                                        </p:attrNameLst>
                                      </p:cBhvr>
                                      <p:to>
                                        <p:strVal val="visible"/>
                                      </p:to>
                                    </p:set>
                                  </p:childTnLst>
                                </p:cTn>
                              </p:par>
                            </p:childTnLst>
                          </p:cTn>
                        </p:par>
                        <p:par>
                          <p:cTn id="10" fill="hold">
                            <p:stCondLst>
                              <p:cond delay="2250"/>
                            </p:stCondLst>
                            <p:childTnLst>
                              <p:par>
                                <p:cTn id="11" presetID="10" presetClass="entr" presetSubtype="0" fill="hold" nodeType="after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3750"/>
                            </p:stCondLst>
                            <p:childTnLst>
                              <p:par>
                                <p:cTn id="15" presetID="1" presetClass="entr" presetSubtype="0" fill="hold" grpId="0" nodeType="afterEffect">
                                  <p:stCondLst>
                                    <p:cond delay="1000"/>
                                  </p:stCondLst>
                                  <p:childTnLst>
                                    <p:set>
                                      <p:cBhvr>
                                        <p:cTn id="16" dur="1" fill="hold">
                                          <p:stCondLst>
                                            <p:cond delay="499"/>
                                          </p:stCondLst>
                                        </p:cTn>
                                        <p:tgtEl>
                                          <p:spTgt spid="8"/>
                                        </p:tgtEl>
                                        <p:attrNameLst>
                                          <p:attrName>style.visibility</p:attrName>
                                        </p:attrNameLst>
                                      </p:cBhvr>
                                      <p:to>
                                        <p:strVal val="visible"/>
                                      </p:to>
                                    </p:set>
                                  </p:childTnLst>
                                </p:cTn>
                              </p:par>
                            </p:childTnLst>
                          </p:cTn>
                        </p:par>
                        <p:par>
                          <p:cTn id="17" fill="hold">
                            <p:stCondLst>
                              <p:cond delay="5250"/>
                            </p:stCondLst>
                            <p:childTnLst>
                              <p:par>
                                <p:cTn id="18" presetID="2" presetClass="entr" presetSubtype="4" fill="hold" nodeType="afterEffect">
                                  <p:stCondLst>
                                    <p:cond delay="100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0"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DDR SDRAM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Ορθογώνιο 2"/>
          <p:cNvSpPr/>
          <p:nvPr/>
        </p:nvSpPr>
        <p:spPr>
          <a:xfrm>
            <a:off x="318053" y="1396305"/>
            <a:ext cx="7919499" cy="369332"/>
          </a:xfrm>
          <a:prstGeom prst="rect">
            <a:avLst/>
          </a:prstGeom>
        </p:spPr>
        <p:txBody>
          <a:bodyPr wrap="square">
            <a:spAutoFit/>
          </a:bodyPr>
          <a:lstStyle/>
          <a:p>
            <a:r>
              <a:rPr lang="el-GR"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Η μέγιστη συχνότητα λειτουργίας </a:t>
            </a:r>
            <a:r>
              <a:rPr lang="en-US"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(Clock Rate) </a:t>
            </a:r>
            <a:r>
              <a:rPr lang="el-GR"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των </a:t>
            </a:r>
            <a:r>
              <a:rPr lang="en-US"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memory chips</a:t>
            </a:r>
            <a:r>
              <a:rPr lang="el-GR"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είναι 450</a:t>
            </a:r>
            <a:r>
              <a:rPr lang="en-US"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MHz</a:t>
            </a:r>
            <a:r>
              <a:rPr lang="el-GR"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a:t>
            </a:r>
            <a:endParaRPr lang="el-GR" b="1" dirty="0">
              <a:solidFill>
                <a:srgbClr val="FFC000"/>
              </a:solidFill>
            </a:endParaRPr>
          </a:p>
        </p:txBody>
      </p:sp>
      <p:sp>
        <p:nvSpPr>
          <p:cNvPr id="4" name="Ορθογώνιο 3"/>
          <p:cNvSpPr/>
          <p:nvPr/>
        </p:nvSpPr>
        <p:spPr>
          <a:xfrm>
            <a:off x="3299792" y="2034784"/>
            <a:ext cx="8770288" cy="646331"/>
          </a:xfrm>
          <a:prstGeom prst="rect">
            <a:avLst/>
          </a:prstGeom>
        </p:spPr>
        <p:txBody>
          <a:bodyPr wrap="square">
            <a:spAutoFit/>
          </a:bodyPr>
          <a:lstStyle/>
          <a:p>
            <a:r>
              <a:rPr lang="el-GR"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Η συνδυασμένη χρήση των σημάτων από τα </a:t>
            </a:r>
            <a:r>
              <a:rPr lang="en-US"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memory chips </a:t>
            </a:r>
            <a:r>
              <a:rPr lang="el-GR"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μας δίνει στο </a:t>
            </a:r>
            <a:r>
              <a:rPr lang="en-US"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memory bus </a:t>
            </a:r>
            <a:r>
              <a:rPr lang="el-GR" b="1" dirty="0" smtClean="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του </a:t>
            </a:r>
            <a:r>
              <a:rPr lang="en-US" b="1" dirty="0" smtClean="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DIMM </a:t>
            </a:r>
            <a:r>
              <a:rPr lang="el-GR" b="1" dirty="0" smtClean="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μια </a:t>
            </a:r>
            <a:r>
              <a:rPr lang="el-GR"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«συχνότητα λειτουργίας» </a:t>
            </a:r>
            <a:r>
              <a:rPr lang="en-US" b="1" dirty="0" smtClean="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(Clock Rate) </a:t>
            </a:r>
            <a:r>
              <a:rPr lang="el-GR" b="1" dirty="0" smtClean="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που </a:t>
            </a:r>
            <a:r>
              <a:rPr lang="el-GR"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αγγίζει τα 3200</a:t>
            </a:r>
            <a:r>
              <a:rPr lang="en-US" b="1" dirty="0" err="1" smtClean="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MHz.</a:t>
            </a:r>
            <a:endParaRPr lang="el-GR" b="1"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p:cNvSpPr/>
          <p:nvPr/>
        </p:nvSpPr>
        <p:spPr>
          <a:xfrm>
            <a:off x="3360177" y="2767778"/>
            <a:ext cx="8770288" cy="646331"/>
          </a:xfrm>
          <a:prstGeom prst="rect">
            <a:avLst/>
          </a:prstGeom>
        </p:spPr>
        <p:txBody>
          <a:bodyPr wrap="square">
            <a:spAutoFit/>
          </a:bodyPr>
          <a:lstStyle/>
          <a:p>
            <a:r>
              <a:rPr lang="el-GR" dirty="0" smtClean="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Στις παραπάνω τιμές </a:t>
            </a:r>
            <a:r>
              <a:rPr lang="el-GR"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παίζει ρόλο το είδος </a:t>
            </a:r>
            <a:r>
              <a:rPr lang="en-US" dirty="0" smtClean="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DDR</a:t>
            </a:r>
            <a:r>
              <a:rPr lang="el-GR" dirty="0" smtClean="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(1,2,3,4,5)</a:t>
            </a:r>
            <a:r>
              <a:rPr lang="en-US" dirty="0" smtClean="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l-GR"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και ο </a:t>
            </a:r>
            <a:r>
              <a:rPr lang="en-US" dirty="0" smtClean="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multiplier</a:t>
            </a:r>
          </a:p>
          <a:p>
            <a:r>
              <a:rPr lang="el-GR" dirty="0" smtClean="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(καμία </a:t>
            </a:r>
            <a:r>
              <a:rPr lang="el-GR"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σχέση με πολλαπλασιαστές συχνοτήτων του </a:t>
            </a:r>
            <a:r>
              <a:rPr lang="en-US"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BIOS</a:t>
            </a:r>
            <a:r>
              <a:rPr lang="el-GR"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a:t>
            </a:r>
            <a:endParaRPr lang="el-GR" dirty="0">
              <a:solidFill>
                <a:schemeClr val="accent5">
                  <a:lumMod val="60000"/>
                  <a:lumOff val="40000"/>
                </a:schemeClr>
              </a:solidFill>
            </a:endParaRPr>
          </a:p>
        </p:txBody>
      </p:sp>
      <p:sp>
        <p:nvSpPr>
          <p:cNvPr id="6" name="Ορθογώνιο 5"/>
          <p:cNvSpPr/>
          <p:nvPr/>
        </p:nvSpPr>
        <p:spPr>
          <a:xfrm>
            <a:off x="318052" y="4070267"/>
            <a:ext cx="10033645" cy="1070871"/>
          </a:xfrm>
          <a:prstGeom prst="rect">
            <a:avLst/>
          </a:prstGeom>
        </p:spPr>
        <p:txBody>
          <a:bodyPr wrap="square">
            <a:spAutoFit/>
          </a:bodyPr>
          <a:lstStyle/>
          <a:p>
            <a:pPr>
              <a:lnSpc>
                <a:spcPct val="107000"/>
              </a:lnSpc>
              <a:spcAft>
                <a:spcPts val="800"/>
              </a:spcAft>
            </a:pPr>
            <a:r>
              <a:rPr lang="el-GR" b="1" dirty="0">
                <a:latin typeface="Calibri" panose="020F0502020204030204" pitchFamily="34" charset="0"/>
                <a:ea typeface="Calibri" panose="020F0502020204030204" pitchFamily="34" charset="0"/>
                <a:cs typeface="Times New Roman" panose="02020603050405020304" pitchFamily="18" charset="0"/>
              </a:rPr>
              <a:t>Εδώ προκύπτει ένα μεγάλο πρόβλημα παρανόησης που αφορά την «συχνότητα» που αναγράφεται στο </a:t>
            </a:r>
            <a:r>
              <a:rPr lang="en-US" b="1" dirty="0" smtClean="0">
                <a:latin typeface="Calibri" panose="020F0502020204030204" pitchFamily="34" charset="0"/>
                <a:ea typeface="Calibri" panose="020F0502020204030204" pitchFamily="34" charset="0"/>
                <a:cs typeface="Times New Roman" panose="02020603050405020304" pitchFamily="18" charset="0"/>
              </a:rPr>
              <a:t>DIMM</a:t>
            </a:r>
            <a:endParaRPr lang="el-GR" b="1"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b="1" dirty="0" smtClean="0">
                <a:latin typeface="Calibri" panose="020F0502020204030204" pitchFamily="34" charset="0"/>
                <a:ea typeface="Calibri" panose="020F0502020204030204" pitchFamily="34" charset="0"/>
                <a:cs typeface="Times New Roman" panose="02020603050405020304" pitchFamily="18" charset="0"/>
              </a:rPr>
              <a:t>που </a:t>
            </a:r>
            <a:r>
              <a:rPr lang="el-GR" b="1" dirty="0">
                <a:latin typeface="Calibri" panose="020F0502020204030204" pitchFamily="34" charset="0"/>
                <a:ea typeface="Calibri" panose="020F0502020204030204" pitchFamily="34" charset="0"/>
                <a:cs typeface="Times New Roman" panose="02020603050405020304" pitchFamily="18" charset="0"/>
              </a:rPr>
              <a:t>όμως την αναφέρουμε ως ένα σημαντικό χαρακτηριστικό κατά την αγορά της </a:t>
            </a:r>
            <a:r>
              <a:rPr lang="en-US" b="1" dirty="0">
                <a:latin typeface="Calibri" panose="020F0502020204030204" pitchFamily="34" charset="0"/>
                <a:ea typeface="Calibri" panose="020F0502020204030204" pitchFamily="34" charset="0"/>
                <a:cs typeface="Times New Roman" panose="02020603050405020304" pitchFamily="18" charset="0"/>
              </a:rPr>
              <a:t>RAM</a:t>
            </a:r>
            <a:r>
              <a:rPr lang="el-GR" b="1" dirty="0">
                <a:latin typeface="Calibri" panose="020F0502020204030204" pitchFamily="34" charset="0"/>
                <a:ea typeface="Calibri" panose="020F0502020204030204" pitchFamily="34" charset="0"/>
                <a:cs typeface="Times New Roman" panose="02020603050405020304" pitchFamily="18" charset="0"/>
              </a:rPr>
              <a:t>.</a:t>
            </a:r>
            <a:endParaRPr lang="el-GR"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Εικόνα 6"/>
          <p:cNvPicPr>
            <a:picLocks noChangeAspect="1"/>
          </p:cNvPicPr>
          <p:nvPr/>
        </p:nvPicPr>
        <p:blipFill>
          <a:blip r:embed="rId2">
            <a:extLst>
              <a:ext uri="{BEBA8EAE-BF5A-486C-A8C5-ECC9F3942E4B}">
                <a14:imgProps xmlns:a14="http://schemas.microsoft.com/office/drawing/2010/main">
                  <a14:imgLayer r:embed="rId3">
                    <a14:imgEffect>
                      <a14:backgroundRemoval t="1277" b="99149" l="750" r="99000">
                        <a14:foregroundMark x1="91125" y1="18723" x2="91125" y2="18723"/>
                        <a14:foregroundMark x1="94000" y1="16596" x2="94000" y2="16596"/>
                        <a14:foregroundMark x1="59625" y1="14468" x2="59625" y2="14468"/>
                        <a14:foregroundMark x1="66750" y1="13191" x2="66750" y2="13191"/>
                        <a14:foregroundMark x1="69625" y1="16596" x2="69625" y2="16596"/>
                        <a14:foregroundMark x1="49625" y1="21277" x2="49625" y2="21277"/>
                        <a14:foregroundMark x1="42000" y1="15319" x2="42000" y2="15319"/>
                        <a14:foregroundMark x1="36125" y1="11064" x2="36125" y2="11064"/>
                        <a14:foregroundMark x1="26000" y1="13617" x2="26000" y2="13617"/>
                        <a14:foregroundMark x1="19750" y1="17872" x2="19875" y2="18298"/>
                        <a14:foregroundMark x1="13250" y1="17021" x2="13250" y2="17021"/>
                        <a14:foregroundMark x1="6250" y1="16170" x2="6250" y2="16170"/>
                        <a14:foregroundMark x1="28375" y1="66809" x2="28375" y2="66809"/>
                        <a14:foregroundMark x1="37375" y1="61277" x2="37375" y2="61277"/>
                        <a14:foregroundMark x1="43375" y1="62979" x2="43375" y2="62979"/>
                        <a14:foregroundMark x1="54000" y1="66383" x2="54000" y2="66383"/>
                        <a14:foregroundMark x1="61750" y1="73191" x2="61750" y2="73191"/>
                        <a14:foregroundMark x1="68500" y1="70638" x2="68500" y2="70638"/>
                        <a14:foregroundMark x1="31750" y1="77447" x2="31750" y2="77447"/>
                        <a14:foregroundMark x1="31750" y1="88085" x2="31750" y2="88085"/>
                        <a14:foregroundMark x1="67000" y1="68511" x2="67000" y2="68511"/>
                        <a14:foregroundMark x1="82500" y1="6383" x2="82500" y2="6383"/>
                        <a14:backgroundMark x1="81500" y1="20426" x2="81500" y2="20426"/>
                        <a14:backgroundMark x1="81625" y1="15319" x2="81625" y2="15319"/>
                        <a14:backgroundMark x1="4375" y1="24255" x2="4375" y2="24255"/>
                        <a14:backgroundMark x1="11125" y1="25532" x2="11125" y2="25532"/>
                        <a14:backgroundMark x1="17875" y1="19149" x2="17875" y2="19149"/>
                        <a14:backgroundMark x1="40500" y1="17872" x2="40500" y2="17872"/>
                        <a14:backgroundMark x1="40500" y1="32340" x2="40500" y2="32340"/>
                        <a14:backgroundMark x1="47000" y1="28511" x2="47000" y2="28511"/>
                        <a14:backgroundMark x1="64625" y1="19149" x2="64625" y2="19149"/>
                        <a14:backgroundMark x1="71125" y1="28511" x2="71125" y2="28511"/>
                        <a14:backgroundMark x1="95375" y1="25106" x2="95375" y2="25106"/>
                      </a14:backgroundRemoval>
                    </a14:imgEffect>
                  </a14:imgLayer>
                </a14:imgProps>
              </a:ext>
            </a:extLst>
          </a:blip>
          <a:stretch>
            <a:fillRect/>
          </a:stretch>
        </p:blipFill>
        <p:spPr>
          <a:xfrm>
            <a:off x="1785587" y="5650336"/>
            <a:ext cx="2691081" cy="790505"/>
          </a:xfrm>
          <a:prstGeom prst="rect">
            <a:avLst/>
          </a:prstGeom>
        </p:spPr>
      </p:pic>
      <p:pic>
        <p:nvPicPr>
          <p:cNvPr id="8" name="Εικόνα 7"/>
          <p:cNvPicPr>
            <a:picLocks noChangeAspect="1"/>
          </p:cNvPicPr>
          <p:nvPr/>
        </p:nvPicPr>
        <p:blipFill>
          <a:blip r:embed="rId4">
            <a:extLst>
              <a:ext uri="{BEBA8EAE-BF5A-486C-A8C5-ECC9F3942E4B}">
                <a14:imgProps xmlns:a14="http://schemas.microsoft.com/office/drawing/2010/main">
                  <a14:imgLayer r:embed="rId5">
                    <a14:imgEffect>
                      <a14:backgroundRemoval t="2459" b="98361" l="562" r="99326">
                        <a14:foregroundMark x1="2472" y1="22951" x2="2472" y2="22951"/>
                        <a14:foregroundMark x1="10562" y1="12295" x2="10562" y2="12295"/>
                        <a14:foregroundMark x1="17865" y1="13115" x2="17865" y2="13115"/>
                        <a14:foregroundMark x1="27191" y1="13115" x2="27191" y2="13115"/>
                        <a14:foregroundMark x1="33258" y1="22951" x2="33258" y2="22951"/>
                        <a14:foregroundMark x1="42247" y1="17213" x2="42247" y2="17213"/>
                        <a14:foregroundMark x1="45955" y1="22131" x2="45955" y2="22131"/>
                        <a14:foregroundMark x1="53258" y1="22951" x2="53258" y2="22951"/>
                        <a14:foregroundMark x1="70787" y1="26230" x2="70787" y2="26230"/>
                        <a14:foregroundMark x1="77416" y1="28689" x2="77416" y2="28689"/>
                        <a14:foregroundMark x1="88090" y1="16393" x2="88090" y2="16393"/>
                        <a14:foregroundMark x1="92247" y1="21311" x2="92247" y2="21311"/>
                        <a14:backgroundMark x1="19551" y1="27869" x2="19551" y2="27869"/>
                        <a14:backgroundMark x1="26067" y1="31967" x2="26067" y2="31967"/>
                        <a14:backgroundMark x1="61573" y1="44262" x2="61573" y2="44262"/>
                        <a14:backgroundMark x1="61573" y1="37705" x2="61573" y2="37705"/>
                        <a14:backgroundMark x1="63258" y1="39344" x2="63258" y2="39344"/>
                        <a14:backgroundMark x1="65056" y1="46721" x2="65056" y2="46721"/>
                        <a14:backgroundMark x1="65056" y1="40164" x2="65056" y2="40164"/>
                      </a14:backgroundRemoval>
                    </a14:imgEffect>
                  </a14:imgLayer>
                </a14:imgProps>
              </a:ext>
            </a:extLst>
          </a:blip>
          <a:stretch>
            <a:fillRect/>
          </a:stretch>
        </p:blipFill>
        <p:spPr>
          <a:xfrm>
            <a:off x="7368639" y="6031013"/>
            <a:ext cx="3422656" cy="469173"/>
          </a:xfrm>
          <a:prstGeom prst="rect">
            <a:avLst/>
          </a:prstGeom>
        </p:spPr>
      </p:pic>
    </p:spTree>
    <p:extLst>
      <p:ext uri="{BB962C8B-B14F-4D97-AF65-F5344CB8AC3E}">
        <p14:creationId xmlns:p14="http://schemas.microsoft.com/office/powerpoint/2010/main" val="131285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0" presetClass="entr" presetSubtype="0" fill="hold" grpId="0" nodeType="afterEffect">
                                  <p:stCondLst>
                                    <p:cond delay="2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childTnLst>
                          </p:cTn>
                        </p:par>
                        <p:par>
                          <p:cTn id="11" fill="hold">
                            <p:stCondLst>
                              <p:cond delay="4250"/>
                            </p:stCondLst>
                            <p:childTnLst>
                              <p:par>
                                <p:cTn id="12" presetID="1" presetClass="entr" presetSubtype="0" fill="hold" grpId="0" nodeType="afterEffect">
                                  <p:stCondLst>
                                    <p:cond delay="150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31" presetClass="entr" presetSubtype="0" fill="hold" nodeType="afterEffect">
                                  <p:stCondLst>
                                    <p:cond delay="2500"/>
                                  </p:stCondLst>
                                  <p:childTnLst>
                                    <p:set>
                                      <p:cBhvr>
                                        <p:cTn id="22" dur="1" fill="hold">
                                          <p:stCondLst>
                                            <p:cond delay="0"/>
                                          </p:stCondLst>
                                        </p:cTn>
                                        <p:tgtEl>
                                          <p:spTgt spid="7"/>
                                        </p:tgtEl>
                                        <p:attrNameLst>
                                          <p:attrName>style.visibility</p:attrName>
                                        </p:attrNameLst>
                                      </p:cBhvr>
                                      <p:to>
                                        <p:strVal val="visible"/>
                                      </p:to>
                                    </p:set>
                                    <p:anim calcmode="lin" valueType="num">
                                      <p:cBhvr>
                                        <p:cTn id="23" dur="1500" fill="hold"/>
                                        <p:tgtEl>
                                          <p:spTgt spid="7"/>
                                        </p:tgtEl>
                                        <p:attrNameLst>
                                          <p:attrName>ppt_w</p:attrName>
                                        </p:attrNameLst>
                                      </p:cBhvr>
                                      <p:tavLst>
                                        <p:tav tm="0">
                                          <p:val>
                                            <p:fltVal val="0"/>
                                          </p:val>
                                        </p:tav>
                                        <p:tav tm="100000">
                                          <p:val>
                                            <p:strVal val="#ppt_w"/>
                                          </p:val>
                                        </p:tav>
                                      </p:tavLst>
                                    </p:anim>
                                    <p:anim calcmode="lin" valueType="num">
                                      <p:cBhvr>
                                        <p:cTn id="24" dur="1500" fill="hold"/>
                                        <p:tgtEl>
                                          <p:spTgt spid="7"/>
                                        </p:tgtEl>
                                        <p:attrNameLst>
                                          <p:attrName>ppt_h</p:attrName>
                                        </p:attrNameLst>
                                      </p:cBhvr>
                                      <p:tavLst>
                                        <p:tav tm="0">
                                          <p:val>
                                            <p:fltVal val="0"/>
                                          </p:val>
                                        </p:tav>
                                        <p:tav tm="100000">
                                          <p:val>
                                            <p:strVal val="#ppt_h"/>
                                          </p:val>
                                        </p:tav>
                                      </p:tavLst>
                                    </p:anim>
                                    <p:anim calcmode="lin" valueType="num">
                                      <p:cBhvr>
                                        <p:cTn id="25" dur="1500" fill="hold"/>
                                        <p:tgtEl>
                                          <p:spTgt spid="7"/>
                                        </p:tgtEl>
                                        <p:attrNameLst>
                                          <p:attrName>style.rotation</p:attrName>
                                        </p:attrNameLst>
                                      </p:cBhvr>
                                      <p:tavLst>
                                        <p:tav tm="0">
                                          <p:val>
                                            <p:fltVal val="90"/>
                                          </p:val>
                                        </p:tav>
                                        <p:tav tm="100000">
                                          <p:val>
                                            <p:fltVal val="0"/>
                                          </p:val>
                                        </p:tav>
                                      </p:tavLst>
                                    </p:anim>
                                    <p:animEffect transition="in" filter="fade">
                                      <p:cBhvr>
                                        <p:cTn id="26" dur="1500"/>
                                        <p:tgtEl>
                                          <p:spTgt spid="7"/>
                                        </p:tgtEl>
                                      </p:cBhvr>
                                    </p:animEffect>
                                  </p:childTnLst>
                                </p:cTn>
                              </p:par>
                            </p:childTnLst>
                          </p:cTn>
                        </p:par>
                        <p:par>
                          <p:cTn id="27" fill="hold">
                            <p:stCondLst>
                              <p:cond delay="4500"/>
                            </p:stCondLst>
                            <p:childTnLst>
                              <p:par>
                                <p:cTn id="28" presetID="26" presetClass="entr" presetSubtype="0" fill="hold" nodeType="afterEffect">
                                  <p:stCondLst>
                                    <p:cond delay="275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DDR SDRAM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Ορθογώνιο 2"/>
          <p:cNvSpPr/>
          <p:nvPr/>
        </p:nvSpPr>
        <p:spPr>
          <a:xfrm>
            <a:off x="216134" y="1166990"/>
            <a:ext cx="7941903" cy="388696"/>
          </a:xfrm>
          <a:prstGeom prst="rect">
            <a:avLst/>
          </a:prstGeom>
        </p:spPr>
        <p:txBody>
          <a:bodyPr wrap="square">
            <a:spAutoFit/>
          </a:bodyPr>
          <a:lstStyle/>
          <a:p>
            <a:pPr>
              <a:lnSpc>
                <a:spcPct val="107000"/>
              </a:lnSpc>
              <a:spcAft>
                <a:spcPts val="800"/>
              </a:spcAft>
            </a:pPr>
            <a:r>
              <a:rPr lang="el-GR" b="1" dirty="0">
                <a:solidFill>
                  <a:schemeClr val="bg2">
                    <a:lumMod val="75000"/>
                  </a:schemeClr>
                </a:solidFill>
                <a:latin typeface="Calibri" panose="020F0502020204030204" pitchFamily="34" charset="0"/>
                <a:ea typeface="Calibri" panose="020F0502020204030204" pitchFamily="34" charset="0"/>
                <a:cs typeface="Times New Roman" panose="02020603050405020304" pitchFamily="18" charset="0"/>
              </a:rPr>
              <a:t>Σε αυτή την παρανόηση συμμετέχουν ακόμα και οι κατασκευαστές των μνημών.</a:t>
            </a:r>
            <a:endParaRPr lang="el-GR" b="1" dirty="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Εικόνα 5"/>
          <p:cNvPicPr>
            <a:picLocks noChangeAspect="1"/>
          </p:cNvPicPr>
          <p:nvPr/>
        </p:nvPicPr>
        <p:blipFill>
          <a:blip r:embed="rId2">
            <a:extLst>
              <a:ext uri="{BEBA8EAE-BF5A-486C-A8C5-ECC9F3942E4B}">
                <a14:imgProps xmlns:a14="http://schemas.microsoft.com/office/drawing/2010/main">
                  <a14:imgLayer r:embed="rId3">
                    <a14:imgEffect>
                      <a14:backgroundRemoval t="2174" b="95109" l="440" r="98974">
                        <a14:backgroundMark x1="28592" y1="90761" x2="28592" y2="90761"/>
                        <a14:backgroundMark x1="41789" y1="90761" x2="41935" y2="90761"/>
                        <a14:backgroundMark x1="31672" y1="90217" x2="31672" y2="90217"/>
                        <a14:backgroundMark x1="36217" y1="90217" x2="36217" y2="90217"/>
                        <a14:backgroundMark x1="49413" y1="90217" x2="49413" y2="90217"/>
                        <a14:backgroundMark x1="57478" y1="90761" x2="57478" y2="90761"/>
                        <a14:backgroundMark x1="53519" y1="90761" x2="53519" y2="90761"/>
                        <a14:backgroundMark x1="46334" y1="90761" x2="46334" y2="90761"/>
                        <a14:backgroundMark x1="51906" y1="90761" x2="51906" y2="90761"/>
                        <a14:backgroundMark x1="55718" y1="90761" x2="55718" y2="90761"/>
                        <a14:backgroundMark x1="64516" y1="91304" x2="64516" y2="91304"/>
                        <a14:backgroundMark x1="60117" y1="91304" x2="60117" y2="91304"/>
                        <a14:backgroundMark x1="97067" y1="82065" x2="97067" y2="82065"/>
                        <a14:backgroundMark x1="4106" y1="83696" x2="4106" y2="83696"/>
                      </a14:backgroundRemoval>
                    </a14:imgEffect>
                  </a14:imgLayer>
                </a14:imgProps>
              </a:ext>
            </a:extLst>
          </a:blip>
          <a:stretch>
            <a:fillRect/>
          </a:stretch>
        </p:blipFill>
        <p:spPr>
          <a:xfrm>
            <a:off x="5554475" y="1924216"/>
            <a:ext cx="6495238" cy="1752381"/>
          </a:xfrm>
          <a:prstGeom prst="rect">
            <a:avLst/>
          </a:prstGeom>
        </p:spPr>
      </p:pic>
      <p:cxnSp>
        <p:nvCxnSpPr>
          <p:cNvPr id="8" name="Ευθύγραμμο βέλος σύνδεσης 7"/>
          <p:cNvCxnSpPr>
            <a:stCxn id="3" idx="3"/>
          </p:cNvCxnSpPr>
          <p:nvPr/>
        </p:nvCxnSpPr>
        <p:spPr>
          <a:xfrm flipH="1">
            <a:off x="7076662" y="1361338"/>
            <a:ext cx="1081375" cy="976345"/>
          </a:xfrm>
          <a:prstGeom prst="straightConnector1">
            <a:avLst/>
          </a:prstGeom>
          <a:ln w="5715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 name="Ορθογώνιο 10"/>
          <p:cNvSpPr/>
          <p:nvPr/>
        </p:nvSpPr>
        <p:spPr>
          <a:xfrm>
            <a:off x="216134" y="3850779"/>
            <a:ext cx="7281947" cy="388696"/>
          </a:xfrm>
          <a:prstGeom prst="rect">
            <a:avLst/>
          </a:prstGeom>
        </p:spPr>
        <p:txBody>
          <a:bodyPr wrap="square">
            <a:spAutoFit/>
          </a:bodyPr>
          <a:lstStyle/>
          <a:p>
            <a:pPr>
              <a:lnSpc>
                <a:spcPct val="107000"/>
              </a:lnSpc>
              <a:spcAft>
                <a:spcPts val="800"/>
              </a:spcAft>
            </a:pPr>
            <a:r>
              <a:rPr lang="el-GR" b="1" dirty="0">
                <a:solidFill>
                  <a:schemeClr val="bg2">
                    <a:lumMod val="75000"/>
                  </a:schemeClr>
                </a:solidFill>
                <a:latin typeface="Calibri" panose="020F0502020204030204" pitchFamily="34" charset="0"/>
                <a:ea typeface="Calibri" panose="020F0502020204030204" pitchFamily="34" charset="0"/>
                <a:cs typeface="Times New Roman" panose="02020603050405020304" pitchFamily="18" charset="0"/>
              </a:rPr>
              <a:t>Βέβαια τα τελευταία χρόνια αφαίρεσαν την μονάδα μέτρησης, τα </a:t>
            </a:r>
            <a:r>
              <a:rPr lang="en-US" b="1" dirty="0">
                <a:solidFill>
                  <a:schemeClr val="bg2">
                    <a:lumMod val="75000"/>
                  </a:schemeClr>
                </a:solidFill>
                <a:latin typeface="Calibri" panose="020F0502020204030204" pitchFamily="34" charset="0"/>
                <a:ea typeface="Calibri" panose="020F0502020204030204" pitchFamily="34" charset="0"/>
                <a:cs typeface="Times New Roman" panose="02020603050405020304" pitchFamily="18" charset="0"/>
              </a:rPr>
              <a:t>MHz</a:t>
            </a:r>
            <a:r>
              <a:rPr lang="el-GR" b="1" dirty="0">
                <a:solidFill>
                  <a:schemeClr val="bg2">
                    <a:lumMod val="75000"/>
                  </a:schemeClr>
                </a:solidFill>
                <a:latin typeface="Calibri" panose="020F0502020204030204" pitchFamily="34" charset="0"/>
                <a:ea typeface="Calibri" panose="020F0502020204030204" pitchFamily="34" charset="0"/>
                <a:cs typeface="Times New Roman" panose="02020603050405020304" pitchFamily="18" charset="0"/>
              </a:rPr>
              <a:t>.</a:t>
            </a:r>
          </a:p>
        </p:txBody>
      </p:sp>
      <p:pic>
        <p:nvPicPr>
          <p:cNvPr id="12" name="Εικόνα 11"/>
          <p:cNvPicPr>
            <a:picLocks noChangeAspect="1"/>
          </p:cNvPicPr>
          <p:nvPr/>
        </p:nvPicPr>
        <p:blipFill>
          <a:blip r:embed="rId4">
            <a:extLst>
              <a:ext uri="{BEBA8EAE-BF5A-486C-A8C5-ECC9F3942E4B}">
                <a14:imgProps xmlns:a14="http://schemas.microsoft.com/office/drawing/2010/main">
                  <a14:imgLayer r:embed="rId5">
                    <a14:imgEffect>
                      <a14:backgroundRemoval t="1031" b="100000" l="624" r="99376">
                        <a14:foregroundMark x1="19958" y1="44330" x2="19958" y2="44330"/>
                        <a14:foregroundMark x1="22765" y1="38144" x2="22765" y2="38144"/>
                        <a14:foregroundMark x1="30457" y1="39691" x2="30457" y2="39691"/>
                        <a14:foregroundMark x1="34615" y1="27320" x2="34615" y2="27320"/>
                        <a14:foregroundMark x1="14761" y1="28351" x2="14761" y2="28351"/>
                        <a14:foregroundMark x1="17879" y1="36082" x2="17879" y2="36082"/>
                        <a14:foregroundMark x1="21206" y1="38144" x2="21206" y2="38144"/>
                        <a14:foregroundMark x1="22141" y1="50000" x2="22141" y2="50000"/>
                        <a14:foregroundMark x1="26819" y1="47423" x2="26819" y2="47423"/>
                        <a14:foregroundMark x1="23389" y1="45361" x2="23805" y2="45876"/>
                        <a14:foregroundMark x1="25260" y1="37113" x2="25260" y2="37113"/>
                        <a14:foregroundMark x1="21726" y1="29897" x2="21726" y2="29897"/>
                        <a14:foregroundMark x1="18815" y1="32474" x2="18815" y2="32474"/>
                        <a14:foregroundMark x1="18711" y1="29381" x2="18711" y2="29381"/>
                        <a14:foregroundMark x1="20998" y1="30412" x2="20998" y2="30412"/>
                        <a14:foregroundMark x1="24116" y1="27835" x2="24116" y2="27835"/>
                        <a14:foregroundMark x1="30977" y1="30928" x2="30977" y2="30928"/>
                        <a14:foregroundMark x1="26923" y1="28351" x2="26923" y2="28351"/>
                        <a14:foregroundMark x1="34719" y1="38660" x2="34719" y2="38660"/>
                        <a14:foregroundMark x1="34719" y1="45361" x2="34719" y2="45361"/>
                        <a14:foregroundMark x1="31081" y1="45876" x2="31081" y2="45876"/>
                        <a14:foregroundMark x1="29106" y1="44845" x2="29106" y2="44845"/>
                      </a14:backgroundRemoval>
                    </a14:imgEffect>
                  </a14:imgLayer>
                </a14:imgProps>
              </a:ext>
            </a:extLst>
          </a:blip>
          <a:stretch>
            <a:fillRect/>
          </a:stretch>
        </p:blipFill>
        <p:spPr>
          <a:xfrm>
            <a:off x="4886913" y="4828099"/>
            <a:ext cx="7162800" cy="1444473"/>
          </a:xfrm>
          <a:prstGeom prst="rect">
            <a:avLst/>
          </a:prstGeom>
        </p:spPr>
      </p:pic>
      <p:cxnSp>
        <p:nvCxnSpPr>
          <p:cNvPr id="13" name="Ευθύγραμμο βέλος σύνδεσης 12"/>
          <p:cNvCxnSpPr/>
          <p:nvPr/>
        </p:nvCxnSpPr>
        <p:spPr>
          <a:xfrm flipH="1">
            <a:off x="6876637" y="4253014"/>
            <a:ext cx="1081375" cy="976345"/>
          </a:xfrm>
          <a:prstGeom prst="straightConnector1">
            <a:avLst/>
          </a:prstGeom>
          <a:ln w="5715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38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2" presetClass="entr" presetSubtype="4" fill="hold" nodeType="afterEffect">
                                  <p:stCondLst>
                                    <p:cond delay="1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3500"/>
                            </p:stCondLst>
                            <p:childTnLst>
                              <p:par>
                                <p:cTn id="13" presetID="26"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par>
                          <p:cTn id="29" fill="hold">
                            <p:stCondLst>
                              <p:cond delay="5500"/>
                            </p:stCondLst>
                            <p:childTnLst>
                              <p:par>
                                <p:cTn id="30" presetID="26" presetClass="emph" presetSubtype="0" repeatCount="5000" fill="hold" nodeType="afterEffect">
                                  <p:stCondLst>
                                    <p:cond delay="0"/>
                                  </p:stCondLst>
                                  <p:childTnLst>
                                    <p:animEffect transition="out" filter="fade">
                                      <p:cBhvr>
                                        <p:cTn id="31" dur="500" tmFilter="0, 0; .2, .5; .8, .5; 1, 0"/>
                                        <p:tgtEl>
                                          <p:spTgt spid="8"/>
                                        </p:tgtEl>
                                      </p:cBhvr>
                                    </p:animEffect>
                                    <p:animScale>
                                      <p:cBhvr>
                                        <p:cTn id="32" dur="250" autoRev="1" fill="hold"/>
                                        <p:tgtEl>
                                          <p:spTgt spid="8"/>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par>
                          <p:cTn id="37" fill="hold">
                            <p:stCondLst>
                              <p:cond delay="0"/>
                            </p:stCondLst>
                            <p:childTnLst>
                              <p:par>
                                <p:cTn id="38" presetID="2" presetClass="entr" presetSubtype="4" fill="hold" nodeType="afterEffect">
                                  <p:stCondLst>
                                    <p:cond delay="15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1000" fill="hold"/>
                                        <p:tgtEl>
                                          <p:spTgt spid="12"/>
                                        </p:tgtEl>
                                        <p:attrNameLst>
                                          <p:attrName>ppt_x</p:attrName>
                                        </p:attrNameLst>
                                      </p:cBhvr>
                                      <p:tavLst>
                                        <p:tav tm="0">
                                          <p:val>
                                            <p:strVal val="#ppt_x"/>
                                          </p:val>
                                        </p:tav>
                                        <p:tav tm="100000">
                                          <p:val>
                                            <p:strVal val="#ppt_x"/>
                                          </p:val>
                                        </p:tav>
                                      </p:tavLst>
                                    </p:anim>
                                    <p:anim calcmode="lin" valueType="num">
                                      <p:cBhvr additive="base">
                                        <p:cTn id="41" dur="1000" fill="hold"/>
                                        <p:tgtEl>
                                          <p:spTgt spid="12"/>
                                        </p:tgtEl>
                                        <p:attrNameLst>
                                          <p:attrName>ppt_y</p:attrName>
                                        </p:attrNameLst>
                                      </p:cBhvr>
                                      <p:tavLst>
                                        <p:tav tm="0">
                                          <p:val>
                                            <p:strVal val="1+#ppt_h/2"/>
                                          </p:val>
                                        </p:tav>
                                        <p:tav tm="100000">
                                          <p:val>
                                            <p:strVal val="#ppt_y"/>
                                          </p:val>
                                        </p:tav>
                                      </p:tavLst>
                                    </p:anim>
                                  </p:childTnLst>
                                </p:cTn>
                              </p:par>
                            </p:childTnLst>
                          </p:cTn>
                        </p:par>
                        <p:par>
                          <p:cTn id="42" fill="hold">
                            <p:stCondLst>
                              <p:cond delay="2500"/>
                            </p:stCondLst>
                            <p:childTnLst>
                              <p:par>
                                <p:cTn id="43" presetID="26"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80">
                                          <p:stCondLst>
                                            <p:cond delay="0"/>
                                          </p:stCondLst>
                                        </p:cTn>
                                        <p:tgtEl>
                                          <p:spTgt spid="13"/>
                                        </p:tgtEl>
                                      </p:cBhvr>
                                    </p:animEffect>
                                    <p:anim calcmode="lin" valueType="num">
                                      <p:cBhvr>
                                        <p:cTn id="4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1" dur="26">
                                          <p:stCondLst>
                                            <p:cond delay="650"/>
                                          </p:stCondLst>
                                        </p:cTn>
                                        <p:tgtEl>
                                          <p:spTgt spid="13"/>
                                        </p:tgtEl>
                                      </p:cBhvr>
                                      <p:to x="100000" y="60000"/>
                                    </p:animScale>
                                    <p:animScale>
                                      <p:cBhvr>
                                        <p:cTn id="52" dur="166" decel="50000">
                                          <p:stCondLst>
                                            <p:cond delay="676"/>
                                          </p:stCondLst>
                                        </p:cTn>
                                        <p:tgtEl>
                                          <p:spTgt spid="13"/>
                                        </p:tgtEl>
                                      </p:cBhvr>
                                      <p:to x="100000" y="100000"/>
                                    </p:animScale>
                                    <p:animScale>
                                      <p:cBhvr>
                                        <p:cTn id="53" dur="26">
                                          <p:stCondLst>
                                            <p:cond delay="1312"/>
                                          </p:stCondLst>
                                        </p:cTn>
                                        <p:tgtEl>
                                          <p:spTgt spid="13"/>
                                        </p:tgtEl>
                                      </p:cBhvr>
                                      <p:to x="100000" y="80000"/>
                                    </p:animScale>
                                    <p:animScale>
                                      <p:cBhvr>
                                        <p:cTn id="54" dur="166" decel="50000">
                                          <p:stCondLst>
                                            <p:cond delay="1338"/>
                                          </p:stCondLst>
                                        </p:cTn>
                                        <p:tgtEl>
                                          <p:spTgt spid="13"/>
                                        </p:tgtEl>
                                      </p:cBhvr>
                                      <p:to x="100000" y="100000"/>
                                    </p:animScale>
                                    <p:animScale>
                                      <p:cBhvr>
                                        <p:cTn id="55" dur="26">
                                          <p:stCondLst>
                                            <p:cond delay="1642"/>
                                          </p:stCondLst>
                                        </p:cTn>
                                        <p:tgtEl>
                                          <p:spTgt spid="13"/>
                                        </p:tgtEl>
                                      </p:cBhvr>
                                      <p:to x="100000" y="90000"/>
                                    </p:animScale>
                                    <p:animScale>
                                      <p:cBhvr>
                                        <p:cTn id="56" dur="166" decel="50000">
                                          <p:stCondLst>
                                            <p:cond delay="1668"/>
                                          </p:stCondLst>
                                        </p:cTn>
                                        <p:tgtEl>
                                          <p:spTgt spid="13"/>
                                        </p:tgtEl>
                                      </p:cBhvr>
                                      <p:to x="100000" y="100000"/>
                                    </p:animScale>
                                    <p:animScale>
                                      <p:cBhvr>
                                        <p:cTn id="57" dur="26">
                                          <p:stCondLst>
                                            <p:cond delay="1808"/>
                                          </p:stCondLst>
                                        </p:cTn>
                                        <p:tgtEl>
                                          <p:spTgt spid="13"/>
                                        </p:tgtEl>
                                      </p:cBhvr>
                                      <p:to x="100000" y="95000"/>
                                    </p:animScale>
                                    <p:animScale>
                                      <p:cBhvr>
                                        <p:cTn id="58" dur="166" decel="50000">
                                          <p:stCondLst>
                                            <p:cond delay="1834"/>
                                          </p:stCondLst>
                                        </p:cTn>
                                        <p:tgtEl>
                                          <p:spTgt spid="13"/>
                                        </p:tgtEl>
                                      </p:cBhvr>
                                      <p:to x="100000" y="100000"/>
                                    </p:animScale>
                                  </p:childTnLst>
                                </p:cTn>
                              </p:par>
                            </p:childTnLst>
                          </p:cTn>
                        </p:par>
                        <p:par>
                          <p:cTn id="59" fill="hold">
                            <p:stCondLst>
                              <p:cond delay="4500"/>
                            </p:stCondLst>
                            <p:childTnLst>
                              <p:par>
                                <p:cTn id="60" presetID="26" presetClass="emph" presetSubtype="0" repeatCount="5000" fill="hold" nodeType="afterEffect">
                                  <p:stCondLst>
                                    <p:cond delay="0"/>
                                  </p:stCondLst>
                                  <p:childTnLst>
                                    <p:animEffect transition="out" filter="fade">
                                      <p:cBhvr>
                                        <p:cTn id="61" dur="500" tmFilter="0, 0; .2, .5; .8, .5; 1, 0"/>
                                        <p:tgtEl>
                                          <p:spTgt spid="13"/>
                                        </p:tgtEl>
                                      </p:cBhvr>
                                    </p:animEffect>
                                    <p:animScale>
                                      <p:cBhvr>
                                        <p:cTn id="62"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DDR SDRAM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Ορθογώνιο 2"/>
          <p:cNvSpPr/>
          <p:nvPr/>
        </p:nvSpPr>
        <p:spPr>
          <a:xfrm>
            <a:off x="276226" y="1166990"/>
            <a:ext cx="9734549" cy="1186607"/>
          </a:xfrm>
          <a:prstGeom prst="rect">
            <a:avLst/>
          </a:prstGeom>
        </p:spPr>
        <p:txBody>
          <a:bodyPr wrap="square">
            <a:spAutoFit/>
          </a:bodyPr>
          <a:lstStyle/>
          <a:p>
            <a:pPr>
              <a:lnSpc>
                <a:spcPct val="107000"/>
              </a:lnSpc>
              <a:spcAft>
                <a:spcPts val="800"/>
              </a:spcAft>
            </a:pPr>
            <a:r>
              <a:rPr lang="el-GR" b="1"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Στην πραγματικότητα η μονάδα μέτρησης του αριθμού που συνοδεύει το </a:t>
            </a:r>
            <a:r>
              <a:rPr lang="en-US" b="1" dirty="0"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DDR</a:t>
            </a:r>
            <a:r>
              <a:rPr lang="el-GR" b="1" dirty="0"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(1,2,3,4,5)</a:t>
            </a:r>
            <a:endParaRPr lang="en-US" b="1"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b="1" dirty="0"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είναι </a:t>
            </a:r>
            <a:r>
              <a:rPr lang="en-US" b="1"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MT</a:t>
            </a:r>
            <a:r>
              <a:rPr lang="el-GR" b="1"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a:t>
            </a:r>
            <a:r>
              <a:rPr lang="en-US" b="1"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s </a:t>
            </a:r>
            <a:r>
              <a:rPr lang="el-GR" b="1" dirty="0"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a:t>
            </a:r>
            <a:r>
              <a:rPr lang="en-US" b="1" dirty="0"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M: Mega = 1.000.000, T: Transfer) </a:t>
            </a:r>
            <a:r>
              <a:rPr lang="el-GR" b="1" dirty="0"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και </a:t>
            </a:r>
            <a:r>
              <a:rPr lang="el-GR" b="1"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το μέγεθος είναι διαμεταγωγή </a:t>
            </a:r>
            <a:r>
              <a:rPr lang="el-GR" b="1" dirty="0"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δεδομένων</a:t>
            </a:r>
            <a:endParaRPr lang="en-US" b="1" dirty="0"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b="1" dirty="0"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και </a:t>
            </a:r>
            <a:r>
              <a:rPr lang="el-GR" b="1" u="sng"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δεν είναι</a:t>
            </a:r>
            <a:r>
              <a:rPr lang="el-GR" b="1" dirty="0"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συχνότητα σήματος.</a:t>
            </a:r>
            <a:endParaRPr lang="el-GR" b="1" dirty="0">
              <a:solidFill>
                <a:schemeClr val="accent4">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Ορθογώνιο 3"/>
          <p:cNvSpPr/>
          <p:nvPr/>
        </p:nvSpPr>
        <p:spPr>
          <a:xfrm>
            <a:off x="180976" y="2775276"/>
            <a:ext cx="6096000" cy="1959960"/>
          </a:xfrm>
          <a:prstGeom prst="rect">
            <a:avLst/>
          </a:prstGeom>
        </p:spPr>
        <p:txBody>
          <a:bodyPr>
            <a:spAutoFit/>
          </a:bodyPr>
          <a:lstStyle/>
          <a:p>
            <a:pPr>
              <a:lnSpc>
                <a:spcPct val="107000"/>
              </a:lnSpc>
              <a:spcAft>
                <a:spcPts val="800"/>
              </a:spcAft>
            </a:pPr>
            <a:r>
              <a:rPr lang="el-GR" b="1" dirty="0">
                <a:solidFill>
                  <a:schemeClr val="tx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Η παρανόηση ξεκίνησε με τις </a:t>
            </a:r>
            <a:r>
              <a:rPr lang="en-US" b="1" dirty="0">
                <a:solidFill>
                  <a:schemeClr val="tx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SDR </a:t>
            </a:r>
            <a:r>
              <a:rPr lang="el-GR" b="1" dirty="0">
                <a:solidFill>
                  <a:schemeClr val="tx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μνήμες όπου ο αριθμός της συχνότητας του </a:t>
            </a:r>
            <a:r>
              <a:rPr lang="en-US" b="1" dirty="0">
                <a:solidFill>
                  <a:schemeClr val="tx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memory bus </a:t>
            </a:r>
            <a:r>
              <a:rPr lang="el-GR"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ήταν ίδιος</a:t>
            </a:r>
            <a:r>
              <a:rPr lang="el-GR" b="1" dirty="0">
                <a:solidFill>
                  <a:schemeClr val="tx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με τον αριθμό της </a:t>
            </a:r>
            <a:r>
              <a:rPr lang="el-GR" b="1" dirty="0" err="1">
                <a:solidFill>
                  <a:schemeClr val="tx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διαμεταγωγής</a:t>
            </a:r>
            <a:r>
              <a:rPr lang="el-GR" b="1" dirty="0">
                <a:solidFill>
                  <a:schemeClr val="tx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των δεδομένων καθώς είχαμε μια μεταφορά δεδομένων σε κάθε κύκλο </a:t>
            </a:r>
            <a:r>
              <a:rPr lang="el-GR" b="1" dirty="0" smtClean="0">
                <a:solidFill>
                  <a:schemeClr val="tx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ρολογιού.</a:t>
            </a:r>
            <a:endParaRPr lang="en-US" b="1" dirty="0" smtClean="0">
              <a:solidFill>
                <a:schemeClr val="tx2">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Παρέμενε </a:t>
            </a:r>
            <a:r>
              <a:rPr lang="el-GR"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όμως το πρόβλημα των διαφορετικών μονάδων μέτρησης </a:t>
            </a:r>
            <a:r>
              <a:rPr lang="en-US"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(MHz </a:t>
            </a:r>
            <a:r>
              <a:rPr lang="en-US"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vs</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MT</a:t>
            </a:r>
            <a:r>
              <a:rPr lang="el-GR"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en-US"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s)</a:t>
            </a:r>
            <a:r>
              <a:rPr lang="el-GR"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a:t>
            </a:r>
            <a:endParaRPr lang="el-GR"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p:cNvSpPr/>
          <p:nvPr/>
        </p:nvSpPr>
        <p:spPr>
          <a:xfrm>
            <a:off x="180976" y="4942757"/>
            <a:ext cx="6096000" cy="1367234"/>
          </a:xfrm>
          <a:prstGeom prst="rect">
            <a:avLst/>
          </a:prstGeom>
        </p:spPr>
        <p:txBody>
          <a:bodyPr>
            <a:spAutoFit/>
          </a:bodyPr>
          <a:lstStyle/>
          <a:p>
            <a:pPr>
              <a:lnSpc>
                <a:spcPct val="107000"/>
              </a:lnSpc>
              <a:spcAft>
                <a:spcPts val="800"/>
              </a:spcAft>
            </a:pPr>
            <a:r>
              <a:rPr lang="el-GR" b="1"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Με τις </a:t>
            </a:r>
            <a:r>
              <a:rPr lang="en-US" b="1"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DDR </a:t>
            </a:r>
            <a:r>
              <a:rPr lang="el-GR" b="1"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μνήμες έχουμε δύο μεταφορές δεδομένων σε κάθε κύκλο </a:t>
            </a:r>
            <a:r>
              <a:rPr lang="el-GR" b="1" dirty="0" smtClean="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ρολογιού.</a:t>
            </a:r>
            <a:endParaRPr lang="en-US" b="1" dirty="0" smtClean="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b="1" dirty="0" err="1"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Ετσι</a:t>
            </a:r>
            <a:r>
              <a:rPr lang="el-GR" b="1" dirty="0"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αριθμός </a:t>
            </a:r>
            <a:r>
              <a:rPr lang="el-GR" b="1" dirty="0" err="1">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διαμεταγωγής</a:t>
            </a:r>
            <a:r>
              <a:rPr lang="el-GR" b="1"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των δεδομένων </a:t>
            </a:r>
            <a:r>
              <a:rPr lang="el-GR"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είναι διπλάσιος</a:t>
            </a:r>
            <a:r>
              <a:rPr lang="el-GR" b="1" u="sng"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l-GR" b="1"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του αριθμού της συχνότητας του </a:t>
            </a:r>
            <a:r>
              <a:rPr lang="en-US" b="1"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memory bus</a:t>
            </a:r>
            <a:r>
              <a:rPr lang="el-GR" b="1"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a:t>
            </a:r>
          </a:p>
        </p:txBody>
      </p:sp>
      <p:pic>
        <p:nvPicPr>
          <p:cNvPr id="6" name="Εικόνα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6976" y="3115788"/>
            <a:ext cx="5752817" cy="3033712"/>
          </a:xfrm>
          <a:prstGeom prst="rect">
            <a:avLst/>
          </a:prstGeom>
        </p:spPr>
      </p:pic>
    </p:spTree>
    <p:extLst>
      <p:ext uri="{BB962C8B-B14F-4D97-AF65-F5344CB8AC3E}">
        <p14:creationId xmlns:p14="http://schemas.microsoft.com/office/powerpoint/2010/main" val="117488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2" presetClass="entr" presetSubtype="4" fill="hold" nodeType="afterEffect">
                                  <p:stCondLst>
                                    <p:cond delay="50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6000"/>
                            </p:stCondLst>
                            <p:childTnLst>
                              <p:par>
                                <p:cTn id="17" presetID="10" presetClass="entr" presetSubtype="0" fill="hold" grpId="0" nodeType="afterEffect">
                                  <p:stCondLst>
                                    <p:cond delay="3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DDR SDRAM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Ορθογώνιο 2"/>
          <p:cNvSpPr/>
          <p:nvPr/>
        </p:nvSpPr>
        <p:spPr>
          <a:xfrm>
            <a:off x="238124" y="1070301"/>
            <a:ext cx="8639176" cy="388696"/>
          </a:xfrm>
          <a:prstGeom prst="rect">
            <a:avLst/>
          </a:prstGeom>
        </p:spPr>
        <p:txBody>
          <a:bodyPr wrap="square">
            <a:spAutoFit/>
          </a:bodyPr>
          <a:lstStyle/>
          <a:p>
            <a:pPr>
              <a:lnSpc>
                <a:spcPct val="107000"/>
              </a:lnSpc>
              <a:spcAft>
                <a:spcPts val="800"/>
              </a:spcAft>
            </a:pPr>
            <a:r>
              <a:rPr lang="el-GR"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Το μέγεθος </a:t>
            </a:r>
            <a:r>
              <a:rPr lang="en-US"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Transfer </a:t>
            </a:r>
            <a:r>
              <a:rPr lang="el-GR"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δεν είναι το ίδιο σε όλα τα υπολογιστικά </a:t>
            </a:r>
            <a:r>
              <a:rPr lang="el-GR"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συστήματα.</a:t>
            </a:r>
            <a:endParaRPr lang="en-US"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Ορθογώνιο 3"/>
          <p:cNvSpPr/>
          <p:nvPr/>
        </p:nvSpPr>
        <p:spPr>
          <a:xfrm>
            <a:off x="238124" y="3741223"/>
            <a:ext cx="9267826" cy="787652"/>
          </a:xfrm>
          <a:prstGeom prst="rect">
            <a:avLst/>
          </a:prstGeom>
        </p:spPr>
        <p:txBody>
          <a:bodyPr wrap="square">
            <a:spAutoFit/>
          </a:bodyPr>
          <a:lstStyle/>
          <a:p>
            <a:pPr>
              <a:lnSpc>
                <a:spcPct val="107000"/>
              </a:lnSpc>
              <a:spcAft>
                <a:spcPts val="800"/>
              </a:spcAft>
            </a:pPr>
            <a:r>
              <a:rPr lang="en-US" b="1" dirty="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Bandwidth </a:t>
            </a:r>
            <a:r>
              <a:rPr lang="el-GR" b="1" dirty="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μεταφοράς </a:t>
            </a:r>
            <a:r>
              <a:rPr lang="el-GR" b="1" dirty="0" smtClean="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δεδομένων: </a:t>
            </a:r>
            <a:r>
              <a:rPr lang="el-GR" b="1" dirty="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άλλος ένας λάθος τεχνικός </a:t>
            </a:r>
            <a:r>
              <a:rPr lang="el-GR" b="1" dirty="0" smtClean="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όρος.</a:t>
            </a:r>
            <a:endParaRPr lang="en-US" b="1" dirty="0" smtClean="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b="1" dirty="0" smtClean="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Αλλά </a:t>
            </a:r>
            <a:r>
              <a:rPr lang="el-GR" b="1" dirty="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αυτό συμβαίνει όταν μεταφέρονται άκριτα όροι από την ηλεκτρονική στη πληροφορική.</a:t>
            </a:r>
            <a:endParaRPr lang="el-GR" b="1" dirty="0">
              <a:solidFill>
                <a:schemeClr val="accent3">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p:cNvSpPr/>
          <p:nvPr/>
        </p:nvSpPr>
        <p:spPr>
          <a:xfrm>
            <a:off x="238124" y="4657954"/>
            <a:ext cx="5168851" cy="388696"/>
          </a:xfrm>
          <a:prstGeom prst="rect">
            <a:avLst/>
          </a:prstGeom>
        </p:spPr>
        <p:txBody>
          <a:bodyPr wrap="none">
            <a:spAutoFit/>
          </a:bodyPr>
          <a:lstStyle/>
          <a:p>
            <a:pPr>
              <a:lnSpc>
                <a:spcPct val="107000"/>
              </a:lnSpc>
              <a:spcAft>
                <a:spcPts val="800"/>
              </a:spcAft>
            </a:pPr>
            <a:r>
              <a:rPr lang="el-GR"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Τυπικώς, </a:t>
            </a:r>
            <a:r>
              <a:rPr lang="en-US"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Bandwidth</a:t>
            </a:r>
            <a:r>
              <a:rPr lang="el-GR"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σημαίνει περιοχή συχνοτήτων.</a:t>
            </a:r>
            <a:endParaRPr lang="el-GR" b="1"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Ορθογώνιο 5"/>
          <p:cNvSpPr/>
          <p:nvPr/>
        </p:nvSpPr>
        <p:spPr>
          <a:xfrm>
            <a:off x="238124" y="1660729"/>
            <a:ext cx="8372476" cy="388696"/>
          </a:xfrm>
          <a:prstGeom prst="rect">
            <a:avLst/>
          </a:prstGeom>
        </p:spPr>
        <p:txBody>
          <a:bodyPr wrap="square">
            <a:spAutoFit/>
          </a:bodyPr>
          <a:lstStyle/>
          <a:p>
            <a:pPr>
              <a:lnSpc>
                <a:spcPct val="107000"/>
              </a:lnSpc>
              <a:spcAft>
                <a:spcPts val="800"/>
              </a:spcAft>
            </a:pPr>
            <a:r>
              <a:rPr lang="el-GR" b="1"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Όπως αναφέρθηκε παραπάνω για τους Προσωπικούς Υπολογιστές έχει τιμή 8 </a:t>
            </a:r>
            <a:r>
              <a:rPr lang="en-US" b="1"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Bytes. </a:t>
            </a:r>
          </a:p>
        </p:txBody>
      </p:sp>
      <p:sp>
        <p:nvSpPr>
          <p:cNvPr id="7" name="Ορθογώνιο 6"/>
          <p:cNvSpPr/>
          <p:nvPr/>
        </p:nvSpPr>
        <p:spPr>
          <a:xfrm>
            <a:off x="238123" y="2251158"/>
            <a:ext cx="10610851" cy="388696"/>
          </a:xfrm>
          <a:prstGeom prst="rect">
            <a:avLst/>
          </a:prstGeom>
        </p:spPr>
        <p:txBody>
          <a:bodyPr wrap="square">
            <a:spAutoFit/>
          </a:bodyPr>
          <a:lstStyle/>
          <a:p>
            <a:pPr>
              <a:lnSpc>
                <a:spcPct val="107000"/>
              </a:lnSpc>
              <a:spcAft>
                <a:spcPts val="800"/>
              </a:spcAft>
            </a:pPr>
            <a:r>
              <a:rPr lang="el-GR"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Ετσι</a:t>
            </a:r>
            <a:r>
              <a:rPr lang="el-GR"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πολλαπλασιάζοντάς το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Transfer Rate </a:t>
            </a:r>
            <a:r>
              <a:rPr lang="el-GR"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με 8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Bytes</a:t>
            </a:r>
            <a:r>
              <a:rPr lang="el-GR"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έχουμε το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Bandwidth </a:t>
            </a:r>
            <a:r>
              <a:rPr lang="el-GR"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μεταφοράς δεδομένων σε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MB</a:t>
            </a:r>
            <a:r>
              <a:rPr lang="el-GR"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s</a:t>
            </a:r>
            <a:r>
              <a:rPr lang="el-GR"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8" name="TextBox 7"/>
          <p:cNvSpPr txBox="1"/>
          <p:nvPr/>
        </p:nvSpPr>
        <p:spPr>
          <a:xfrm>
            <a:off x="238124" y="5175729"/>
            <a:ext cx="11320123" cy="646331"/>
          </a:xfrm>
          <a:prstGeom prst="rect">
            <a:avLst/>
          </a:prstGeom>
          <a:noFill/>
        </p:spPr>
        <p:txBody>
          <a:bodyPr wrap="square" rtlCol="0">
            <a:spAutoFit/>
          </a:bodyPr>
          <a:lstStyle/>
          <a:p>
            <a:r>
              <a:rPr lang="el-GR" b="1"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Σε φυσικό επίπεδο η διαμεταγωγή ψηφιακών δεδομένων </a:t>
            </a:r>
            <a:r>
              <a:rPr lang="el-GR" b="1" dirty="0" smtClean="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απαιτεί τη χρήση περιοχής συχνοτήτων (</a:t>
            </a:r>
            <a:r>
              <a:rPr lang="en-US" b="1" dirty="0" smtClean="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Bandwidth</a:t>
            </a:r>
            <a:r>
              <a:rPr lang="el-GR" b="1" dirty="0" smtClean="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 ηλεκτρικών, ηλεκτρομαγνητικών  ή οπτικών σημάτων.</a:t>
            </a:r>
            <a:endParaRPr lang="el-GR" b="1"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238124" y="5951140"/>
            <a:ext cx="11383437" cy="646331"/>
          </a:xfrm>
          <a:prstGeom prst="rect">
            <a:avLst/>
          </a:prstGeom>
          <a:noFill/>
        </p:spPr>
        <p:txBody>
          <a:bodyPr wrap="none" rtlCol="0">
            <a:spAutoFit/>
          </a:bodyPr>
          <a:lstStyle/>
          <a:p>
            <a:r>
              <a:rPr lang="el-GR" b="1"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Η </a:t>
            </a:r>
            <a:r>
              <a:rPr lang="el-GR"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μεγαλύτερη</a:t>
            </a:r>
            <a:r>
              <a:rPr lang="el-GR" b="1"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ταχύτητα </a:t>
            </a:r>
            <a:r>
              <a:rPr lang="el-GR" b="1" dirty="0" err="1" smtClean="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διαμεταγωγής</a:t>
            </a:r>
            <a:r>
              <a:rPr lang="el-GR" b="1" dirty="0" smtClean="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l-GR" b="1"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ψηφιακών δεδομένων απαιτεί τη χρήση </a:t>
            </a:r>
            <a:r>
              <a:rPr lang="el-GR" b="1" u="sng"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μεγαλύτερης</a:t>
            </a:r>
            <a:r>
              <a:rPr lang="el-GR" b="1" dirty="0" smtClean="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περιοχής συχνοτήτων.</a:t>
            </a:r>
          </a:p>
          <a:p>
            <a:r>
              <a:rPr lang="el-GR" b="1" dirty="0" smtClean="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Δηλαδή, </a:t>
            </a:r>
            <a:r>
              <a:rPr lang="el-GR" b="1" u="sng"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μεγαλύτερο</a:t>
            </a:r>
            <a:r>
              <a:rPr lang="el-GR" b="1" dirty="0" smtClean="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n-US" b="1" dirty="0" smtClean="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Bandwidth</a:t>
            </a:r>
            <a:r>
              <a:rPr lang="el-GR" b="1" dirty="0" smtClean="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endParaRPr lang="el-GR" b="1"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p:cNvSpPr txBox="1"/>
          <p:nvPr/>
        </p:nvSpPr>
        <p:spPr>
          <a:xfrm>
            <a:off x="3695343" y="3031702"/>
            <a:ext cx="4801314" cy="461665"/>
          </a:xfrm>
          <a:prstGeom prst="rect">
            <a:avLst/>
          </a:prstGeom>
          <a:noFill/>
        </p:spPr>
        <p:txBody>
          <a:bodyPr wrap="none" rtlCol="0">
            <a:spAutoFit/>
          </a:bodyPr>
          <a:lstStyle/>
          <a:p>
            <a:r>
              <a:rPr lang="en-US" sz="2400" b="1" dirty="0" smtClean="0">
                <a:solidFill>
                  <a:srgbClr val="FF0000"/>
                </a:solidFill>
              </a:rPr>
              <a:t>Bandwidth </a:t>
            </a:r>
            <a:r>
              <a:rPr lang="el-GR" sz="2400" b="1" dirty="0" smtClean="0">
                <a:solidFill>
                  <a:srgbClr val="FF0000"/>
                </a:solidFill>
              </a:rPr>
              <a:t>και όχι </a:t>
            </a:r>
            <a:r>
              <a:rPr lang="en-US" sz="2400" b="1" dirty="0" err="1" smtClean="0">
                <a:solidFill>
                  <a:srgbClr val="FF0000"/>
                </a:solidFill>
              </a:rPr>
              <a:t>Bandwith</a:t>
            </a:r>
            <a:r>
              <a:rPr lang="en-US" sz="2400" b="1" dirty="0" smtClean="0">
                <a:solidFill>
                  <a:srgbClr val="FF0000"/>
                </a:solidFill>
              </a:rPr>
              <a:t> !!!!!</a:t>
            </a:r>
            <a:endParaRPr lang="el-GR" sz="2400" b="1" dirty="0">
              <a:solidFill>
                <a:srgbClr val="FF0000"/>
              </a:solidFill>
            </a:endParaRPr>
          </a:p>
        </p:txBody>
      </p:sp>
    </p:spTree>
    <p:extLst>
      <p:ext uri="{BB962C8B-B14F-4D97-AF65-F5344CB8AC3E}">
        <p14:creationId xmlns:p14="http://schemas.microsoft.com/office/powerpoint/2010/main" val="239152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3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grpId="0" nodeType="afterEffect">
                                  <p:stCondLst>
                                    <p:cond delay="4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8000"/>
                            </p:stCondLst>
                            <p:childTnLst>
                              <p:par>
                                <p:cTn id="14" presetID="1" presetClass="entr" presetSubtype="0" fill="hold" grpId="0" nodeType="afterEffect">
                                  <p:stCondLst>
                                    <p:cond delay="4000"/>
                                  </p:stCondLst>
                                  <p:childTnLst>
                                    <p:set>
                                      <p:cBhvr>
                                        <p:cTn id="15" dur="1" fill="hold">
                                          <p:stCondLst>
                                            <p:cond delay="999"/>
                                          </p:stCondLst>
                                        </p:cTn>
                                        <p:tgtEl>
                                          <p:spTgt spid="10"/>
                                        </p:tgtEl>
                                        <p:attrNameLst>
                                          <p:attrName>style.visibility</p:attrName>
                                        </p:attrNameLst>
                                      </p:cBhvr>
                                      <p:to>
                                        <p:strVal val="visible"/>
                                      </p:to>
                                    </p:set>
                                  </p:childTnLst>
                                </p:cTn>
                              </p:par>
                            </p:childTnLst>
                          </p:cTn>
                        </p:par>
                        <p:par>
                          <p:cTn id="16" fill="hold">
                            <p:stCondLst>
                              <p:cond delay="13000"/>
                            </p:stCondLst>
                            <p:childTnLst>
                              <p:par>
                                <p:cTn id="17" presetID="26" presetClass="emph" presetSubtype="0" repeatCount="2000" fill="hold" grpId="1" nodeType="after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cTn>
                              </p:par>
                            </p:childTnLst>
                          </p:cTn>
                        </p:par>
                        <p:par>
                          <p:cTn id="20" fill="hold">
                            <p:stCondLst>
                              <p:cond delay="14000"/>
                            </p:stCondLst>
                            <p:childTnLst>
                              <p:par>
                                <p:cTn id="21" presetID="1" presetClass="entr" presetSubtype="0" fill="hold" grpId="0" nodeType="afterEffect">
                                  <p:stCondLst>
                                    <p:cond delay="200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p:stCondLst>
                              <p:cond delay="16000"/>
                            </p:stCondLst>
                            <p:childTnLst>
                              <p:par>
                                <p:cTn id="24" presetID="1" presetClass="entr" presetSubtype="0" fill="hold" grpId="0" nodeType="afterEffect">
                                  <p:stCondLst>
                                    <p:cond delay="6000"/>
                                  </p:stCondLst>
                                  <p:childTnLst>
                                    <p:set>
                                      <p:cBhvr>
                                        <p:cTn id="25" dur="1" fill="hold">
                                          <p:stCondLst>
                                            <p:cond delay="0"/>
                                          </p:stCondLst>
                                        </p:cTn>
                                        <p:tgtEl>
                                          <p:spTgt spid="5"/>
                                        </p:tgtEl>
                                        <p:attrNameLst>
                                          <p:attrName>style.visibility</p:attrName>
                                        </p:attrNameLst>
                                      </p:cBhvr>
                                      <p:to>
                                        <p:strVal val="visible"/>
                                      </p:to>
                                    </p:set>
                                  </p:childTnLst>
                                </p:cTn>
                              </p:par>
                            </p:childTnLst>
                          </p:cTn>
                        </p:par>
                        <p:par>
                          <p:cTn id="26" fill="hold">
                            <p:stCondLst>
                              <p:cond delay="22000"/>
                            </p:stCondLst>
                            <p:childTnLst>
                              <p:par>
                                <p:cTn id="27" presetID="1" presetClass="entr" presetSubtype="0" fill="hold" grpId="0" nodeType="afterEffect">
                                  <p:stCondLst>
                                    <p:cond delay="2500"/>
                                  </p:stCondLst>
                                  <p:childTnLst>
                                    <p:set>
                                      <p:cBhvr>
                                        <p:cTn id="28" dur="1" fill="hold">
                                          <p:stCondLst>
                                            <p:cond delay="0"/>
                                          </p:stCondLst>
                                        </p:cTn>
                                        <p:tgtEl>
                                          <p:spTgt spid="8"/>
                                        </p:tgtEl>
                                        <p:attrNameLst>
                                          <p:attrName>style.visibility</p:attrName>
                                        </p:attrNameLst>
                                      </p:cBhvr>
                                      <p:to>
                                        <p:strVal val="visible"/>
                                      </p:to>
                                    </p:set>
                                  </p:childTnLst>
                                </p:cTn>
                              </p:par>
                            </p:childTnLst>
                          </p:cTn>
                        </p:par>
                        <p:par>
                          <p:cTn id="29" fill="hold">
                            <p:stCondLst>
                              <p:cond delay="24500"/>
                            </p:stCondLst>
                            <p:childTnLst>
                              <p:par>
                                <p:cTn id="30" presetID="1" presetClass="entr" presetSubtype="0" fill="hold" grpId="0" nodeType="afterEffect">
                                  <p:stCondLst>
                                    <p:cond delay="650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DDR SDRAM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Ορθογώνιο 2"/>
          <p:cNvSpPr/>
          <p:nvPr/>
        </p:nvSpPr>
        <p:spPr>
          <a:xfrm>
            <a:off x="800398" y="1166990"/>
            <a:ext cx="10460575" cy="553357"/>
          </a:xfrm>
          <a:prstGeom prst="rect">
            <a:avLst/>
          </a:prstGeom>
        </p:spPr>
        <p:txBody>
          <a:bodyPr wrap="square">
            <a:spAutoFit/>
          </a:bodyPr>
          <a:lstStyle/>
          <a:p>
            <a:pPr>
              <a:lnSpc>
                <a:spcPct val="107000"/>
              </a:lnSpc>
              <a:spcAft>
                <a:spcPts val="800"/>
              </a:spcAft>
            </a:pPr>
            <a:r>
              <a:rPr lang="el-GR" sz="2800" b="1" dirty="0" smtClean="0">
                <a:solidFill>
                  <a:schemeClr val="bg2">
                    <a:lumMod val="75000"/>
                  </a:schemeClr>
                </a:solidFill>
                <a:latin typeface="Calibri" panose="020F0502020204030204" pitchFamily="34" charset="0"/>
                <a:ea typeface="Calibri" panose="020F0502020204030204" pitchFamily="34" charset="0"/>
                <a:cs typeface="Times New Roman" panose="02020603050405020304" pitchFamily="18" charset="0"/>
              </a:rPr>
              <a:t>Τελικά, όταν μιλάμε για Συχνότητα Λειτουργίας της Μνήμης (</a:t>
            </a:r>
            <a:r>
              <a:rPr lang="en-US" sz="2800" b="1" dirty="0" smtClean="0">
                <a:solidFill>
                  <a:schemeClr val="bg2">
                    <a:lumMod val="75000"/>
                  </a:schemeClr>
                </a:solidFill>
                <a:latin typeface="Calibri" panose="020F0502020204030204" pitchFamily="34" charset="0"/>
                <a:ea typeface="Calibri" panose="020F0502020204030204" pitchFamily="34" charset="0"/>
                <a:cs typeface="Times New Roman" panose="02020603050405020304" pitchFamily="18" charset="0"/>
              </a:rPr>
              <a:t>DIMM), </a:t>
            </a:r>
            <a:endParaRPr lang="el-GR" sz="2800" b="1" dirty="0">
              <a:solidFill>
                <a:schemeClr val="bg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Ορθογώνιο 3"/>
          <p:cNvSpPr/>
          <p:nvPr/>
        </p:nvSpPr>
        <p:spPr>
          <a:xfrm>
            <a:off x="2982685" y="2608375"/>
            <a:ext cx="6096000" cy="553357"/>
          </a:xfrm>
          <a:prstGeom prst="rect">
            <a:avLst/>
          </a:prstGeom>
        </p:spPr>
        <p:txBody>
          <a:bodyPr>
            <a:spAutoFit/>
          </a:bodyPr>
          <a:lstStyle/>
          <a:p>
            <a:pPr>
              <a:lnSpc>
                <a:spcPct val="107000"/>
              </a:lnSpc>
              <a:spcAft>
                <a:spcPts val="800"/>
              </a:spcAft>
            </a:pPr>
            <a:r>
              <a:rPr lang="el-GR" sz="2800" b="1" dirty="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από τεχνική άποψη </a:t>
            </a:r>
            <a:r>
              <a:rPr lang="el-GR" sz="2800" b="1" dirty="0" smtClean="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αναφερόμαστε</a:t>
            </a:r>
            <a:r>
              <a:rPr lang="en-US" sz="2800" b="1" dirty="0" smtClean="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a:t>
            </a:r>
            <a:endParaRPr lang="el-GR" sz="2800" b="1" dirty="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p:cNvSpPr/>
          <p:nvPr/>
        </p:nvSpPr>
        <p:spPr>
          <a:xfrm>
            <a:off x="161108" y="4049760"/>
            <a:ext cx="11869783" cy="553357"/>
          </a:xfrm>
          <a:prstGeom prst="rect">
            <a:avLst/>
          </a:prstGeom>
        </p:spPr>
        <p:txBody>
          <a:bodyPr wrap="square">
            <a:spAutoFit/>
          </a:bodyPr>
          <a:lstStyle/>
          <a:p>
            <a:pPr>
              <a:lnSpc>
                <a:spcPct val="107000"/>
              </a:lnSpc>
              <a:spcAft>
                <a:spcPts val="800"/>
              </a:spcAft>
            </a:pPr>
            <a:r>
              <a:rPr lang="el-GR"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στη συχνότητα των σημάτων του </a:t>
            </a:r>
            <a:r>
              <a:rPr lang="en-US"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Memory </a:t>
            </a:r>
            <a:r>
              <a:rPr lang="en-US" sz="2800" b="1" dirty="0" err="1"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Input/Output</a:t>
            </a:r>
            <a:r>
              <a:rPr lang="en-US" sz="28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Buffer </a:t>
            </a:r>
            <a:r>
              <a:rPr lang="el-GR"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ή </a:t>
            </a:r>
            <a:r>
              <a:rPr lang="en-US"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Memory Bus.</a:t>
            </a:r>
            <a:r>
              <a:rPr lang="el-GR"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7" name="Ορθογώνιο 6"/>
          <p:cNvSpPr/>
          <p:nvPr/>
        </p:nvSpPr>
        <p:spPr>
          <a:xfrm>
            <a:off x="2192359" y="5491146"/>
            <a:ext cx="7676653" cy="523220"/>
          </a:xfrm>
          <a:prstGeom prst="rect">
            <a:avLst/>
          </a:prstGeom>
        </p:spPr>
        <p:txBody>
          <a:bodyPr wrap="none">
            <a:spAutoFit/>
          </a:bodyPr>
          <a:lstStyle/>
          <a:p>
            <a:r>
              <a:rPr lang="el-GR"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Επίσης ονομάζεται </a:t>
            </a:r>
            <a:r>
              <a:rPr lang="el-GR" sz="28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και: </a:t>
            </a:r>
            <a:r>
              <a:rPr lang="en-US"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Clock rate of Memory Bus.</a:t>
            </a:r>
            <a:endParaRPr lang="el-GR" sz="2800" dirty="0">
              <a:solidFill>
                <a:srgbClr val="FFFF00"/>
              </a:solidFill>
            </a:endParaRPr>
          </a:p>
        </p:txBody>
      </p:sp>
    </p:spTree>
    <p:extLst>
      <p:ext uri="{BB962C8B-B14F-4D97-AF65-F5344CB8AC3E}">
        <p14:creationId xmlns:p14="http://schemas.microsoft.com/office/powerpoint/2010/main" val="287255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2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3500"/>
                            </p:stCondLst>
                            <p:childTnLst>
                              <p:par>
                                <p:cTn id="11" presetID="1" presetClass="entr" presetSubtype="0" fill="hold" grpId="0" nodeType="afterEffect">
                                  <p:stCondLst>
                                    <p:cond delay="2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500"/>
                            </p:stCondLst>
                            <p:childTnLst>
                              <p:par>
                                <p:cTn id="14" presetID="26" presetClass="emph" presetSubtype="0" repeatCount="2000" fill="hold" grpId="1" nodeType="afterEffect">
                                  <p:stCondLst>
                                    <p:cond delay="500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childTnLst>
                          </p:cTn>
                        </p:par>
                        <p:par>
                          <p:cTn id="17" fill="hold">
                            <p:stCondLst>
                              <p:cond delay="11500"/>
                            </p:stCondLst>
                            <p:childTnLst>
                              <p:par>
                                <p:cTn id="18" presetID="1" presetClass="entr" presetSubtype="0" fill="hold" grpId="0" nodeType="afterEffect">
                                  <p:stCondLst>
                                    <p:cond delay="1000"/>
                                  </p:stCondLst>
                                  <p:childTnLst>
                                    <p:set>
                                      <p:cBhvr>
                                        <p:cTn id="19" dur="1" fill="hold">
                                          <p:stCondLst>
                                            <p:cond delay="0"/>
                                          </p:stCondLst>
                                        </p:cTn>
                                        <p:tgtEl>
                                          <p:spTgt spid="7"/>
                                        </p:tgtEl>
                                        <p:attrNameLst>
                                          <p:attrName>style.visibility</p:attrName>
                                        </p:attrNameLst>
                                      </p:cBhvr>
                                      <p:to>
                                        <p:strVal val="visible"/>
                                      </p:to>
                                    </p:set>
                                  </p:childTnLst>
                                </p:cTn>
                              </p:par>
                            </p:childTnLst>
                          </p:cTn>
                        </p:par>
                        <p:par>
                          <p:cTn id="20" fill="hold">
                            <p:stCondLst>
                              <p:cond delay="12500"/>
                            </p:stCondLst>
                            <p:childTnLst>
                              <p:par>
                                <p:cTn id="21" presetID="27" presetClass="emph" presetSubtype="0" repeatCount="2000" fill="remove" grpId="1" nodeType="afterEffect">
                                  <p:stCondLst>
                                    <p:cond delay="2000"/>
                                  </p:stCondLst>
                                  <p:childTnLst>
                                    <p:animClr clrSpc="rgb" dir="cw">
                                      <p:cBhvr override="childStyle">
                                        <p:cTn id="22" dur="250" autoRev="1" fill="remove"/>
                                        <p:tgtEl>
                                          <p:spTgt spid="7"/>
                                        </p:tgtEl>
                                        <p:attrNameLst>
                                          <p:attrName>style.color</p:attrName>
                                        </p:attrNameLst>
                                      </p:cBhvr>
                                      <p:to>
                                        <a:schemeClr val="bg1"/>
                                      </p:to>
                                    </p:animClr>
                                    <p:animClr clrSpc="rgb" dir="cw">
                                      <p:cBhvr>
                                        <p:cTn id="23" dur="250" autoRev="1" fill="remove"/>
                                        <p:tgtEl>
                                          <p:spTgt spid="7"/>
                                        </p:tgtEl>
                                        <p:attrNameLst>
                                          <p:attrName>fillcolor</p:attrName>
                                        </p:attrNameLst>
                                      </p:cBhvr>
                                      <p:to>
                                        <a:schemeClr val="bg1"/>
                                      </p:to>
                                    </p:animClr>
                                    <p:set>
                                      <p:cBhvr>
                                        <p:cTn id="24" dur="250" autoRev="1" fill="remove"/>
                                        <p:tgtEl>
                                          <p:spTgt spid="7"/>
                                        </p:tgtEl>
                                        <p:attrNameLst>
                                          <p:attrName>fill.type</p:attrName>
                                        </p:attrNameLst>
                                      </p:cBhvr>
                                      <p:to>
                                        <p:strVal val="solid"/>
                                      </p:to>
                                    </p:set>
                                    <p:set>
                                      <p:cBhvr>
                                        <p:cTn id="25"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7" grpId="0"/>
      <p:bldP spid="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5794" y="1367246"/>
            <a:ext cx="4519749" cy="3640182"/>
          </a:xfrm>
          <a:ln>
            <a:noFill/>
          </a:ln>
          <a:effectLst/>
        </p:spPr>
        <p:txBody>
          <a:bodyPr>
            <a:noAutofit/>
          </a:bodyPr>
          <a:lstStyle/>
          <a:p>
            <a:r>
              <a:rPr lang="el-GR" sz="32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Σύγκριση:</a:t>
            </a:r>
            <a:br>
              <a:rPr lang="el-GR" sz="32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br>
            <a:r>
              <a:rPr lang="en-US" sz="32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Clock Rates, Multipliers,</a:t>
            </a:r>
            <a:r>
              <a:rPr lang="el-GR" sz="32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r>
            <a:br>
              <a:rPr lang="el-GR" sz="32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br>
            <a:r>
              <a:rPr lang="en-US" sz="3200" cap="none"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Prefetches</a:t>
            </a:r>
            <a:r>
              <a:rPr lang="en-US" sz="32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a:t>
            </a:r>
            <a:r>
              <a:rPr lang="el-GR" sz="32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r>
            <a:br>
              <a:rPr lang="el-GR" sz="32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br>
            <a:r>
              <a:rPr lang="en-US" sz="32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Transfer Rates </a:t>
            </a:r>
            <a:r>
              <a:rPr lang="el-GR" sz="32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και </a:t>
            </a:r>
            <a:r>
              <a:rPr lang="en-US" sz="32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Bandwidths</a:t>
            </a:r>
            <a:r>
              <a:rPr lang="el-GR" sz="32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r>
            <a:br>
              <a:rPr lang="el-GR" sz="32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br>
            <a:r>
              <a:rPr lang="el-GR" sz="32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από την </a:t>
            </a:r>
            <a:r>
              <a:rPr lang="en-US" sz="32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Wikipedia</a:t>
            </a:r>
            <a:endParaRPr lang="el-GR" sz="3200" cap="none"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0072" y="181154"/>
            <a:ext cx="6596042" cy="6581051"/>
          </a:xfrm>
          <a:prstGeom prst="rect">
            <a:avLst/>
          </a:prstGeom>
        </p:spPr>
      </p:pic>
      <p:grpSp>
        <p:nvGrpSpPr>
          <p:cNvPr id="10" name="Ομάδα 9"/>
          <p:cNvGrpSpPr/>
          <p:nvPr/>
        </p:nvGrpSpPr>
        <p:grpSpPr>
          <a:xfrm>
            <a:off x="8061065" y="6411248"/>
            <a:ext cx="676788" cy="523220"/>
            <a:chOff x="8061065" y="6411248"/>
            <a:chExt cx="676788" cy="523220"/>
          </a:xfrm>
        </p:grpSpPr>
        <p:sp>
          <p:nvSpPr>
            <p:cNvPr id="4" name="TextBox 3"/>
            <p:cNvSpPr txBox="1"/>
            <p:nvPr/>
          </p:nvSpPr>
          <p:spPr>
            <a:xfrm>
              <a:off x="8061065" y="6411248"/>
              <a:ext cx="676788" cy="523220"/>
            </a:xfrm>
            <a:prstGeom prst="rect">
              <a:avLst/>
            </a:prstGeom>
            <a:noFill/>
          </p:spPr>
          <p:txBody>
            <a:bodyPr wrap="none" rtlCol="0">
              <a:spAutoFit/>
            </a:bodyPr>
            <a:lstStyle/>
            <a:p>
              <a:pPr algn="ctr"/>
              <a:r>
                <a:rPr lang="en-US" sz="1400" b="1" dirty="0" smtClean="0">
                  <a:solidFill>
                    <a:schemeClr val="accent2">
                      <a:lumMod val="40000"/>
                      <a:lumOff val="60000"/>
                    </a:schemeClr>
                  </a:solidFill>
                </a:rPr>
                <a:t>X2</a:t>
              </a:r>
            </a:p>
            <a:p>
              <a:pPr algn="ctr"/>
              <a:r>
                <a:rPr lang="en-US" sz="1400" b="1" dirty="0" smtClean="0">
                  <a:solidFill>
                    <a:schemeClr val="accent2">
                      <a:lumMod val="40000"/>
                      <a:lumOff val="60000"/>
                    </a:schemeClr>
                  </a:solidFill>
                </a:rPr>
                <a:t>(DDR)</a:t>
              </a:r>
              <a:endParaRPr lang="el-GR" sz="1400" b="1" dirty="0">
                <a:solidFill>
                  <a:schemeClr val="accent2">
                    <a:lumMod val="40000"/>
                    <a:lumOff val="60000"/>
                  </a:schemeClr>
                </a:solidFill>
              </a:endParaRPr>
            </a:p>
          </p:txBody>
        </p:sp>
        <p:cxnSp>
          <p:nvCxnSpPr>
            <p:cNvPr id="6" name="Ευθεία γραμμή σύνδεσης 5"/>
            <p:cNvCxnSpPr/>
            <p:nvPr/>
          </p:nvCxnSpPr>
          <p:spPr>
            <a:xfrm>
              <a:off x="8168093" y="6477268"/>
              <a:ext cx="118657" cy="94982"/>
            </a:xfrm>
            <a:prstGeom prst="line">
              <a:avLst/>
            </a:prstGeom>
            <a:ln w="38100">
              <a:solidFill>
                <a:schemeClr val="accent2">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flipH="1">
              <a:off x="8541279" y="6463576"/>
              <a:ext cx="192727" cy="108674"/>
            </a:xfrm>
            <a:prstGeom prst="line">
              <a:avLst/>
            </a:prstGeom>
            <a:ln w="38100">
              <a:solidFill>
                <a:schemeClr val="accent2">
                  <a:lumMod val="60000"/>
                  <a:lumOff val="40000"/>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20" name="Ομάδα 19"/>
          <p:cNvGrpSpPr/>
          <p:nvPr/>
        </p:nvGrpSpPr>
        <p:grpSpPr>
          <a:xfrm>
            <a:off x="8834477" y="-85133"/>
            <a:ext cx="640477" cy="602994"/>
            <a:chOff x="8834477" y="-85133"/>
            <a:chExt cx="640477" cy="602994"/>
          </a:xfrm>
        </p:grpSpPr>
        <p:sp>
          <p:nvSpPr>
            <p:cNvPr id="11" name="TextBox 10"/>
            <p:cNvSpPr txBox="1"/>
            <p:nvPr/>
          </p:nvSpPr>
          <p:spPr>
            <a:xfrm>
              <a:off x="8899155" y="-85133"/>
              <a:ext cx="575799" cy="461665"/>
            </a:xfrm>
            <a:prstGeom prst="rect">
              <a:avLst/>
            </a:prstGeom>
            <a:noFill/>
          </p:spPr>
          <p:txBody>
            <a:bodyPr wrap="none" rtlCol="0">
              <a:spAutoFit/>
            </a:bodyPr>
            <a:lstStyle/>
            <a:p>
              <a:pPr algn="ctr"/>
              <a:r>
                <a:rPr lang="en-US" sz="1200" b="1" dirty="0" smtClean="0">
                  <a:solidFill>
                    <a:schemeClr val="accent6">
                      <a:lumMod val="75000"/>
                    </a:schemeClr>
                  </a:solidFill>
                </a:rPr>
                <a:t>X8</a:t>
              </a:r>
            </a:p>
            <a:p>
              <a:pPr algn="ctr"/>
              <a:r>
                <a:rPr lang="en-US" sz="1200" b="1" dirty="0" smtClean="0">
                  <a:solidFill>
                    <a:schemeClr val="accent6">
                      <a:lumMod val="75000"/>
                    </a:schemeClr>
                  </a:solidFill>
                </a:rPr>
                <a:t>Bytes</a:t>
              </a:r>
              <a:endParaRPr lang="el-GR" sz="1200" b="1" dirty="0">
                <a:solidFill>
                  <a:schemeClr val="accent6">
                    <a:lumMod val="75000"/>
                  </a:schemeClr>
                </a:solidFill>
              </a:endParaRPr>
            </a:p>
          </p:txBody>
        </p:sp>
        <p:cxnSp>
          <p:nvCxnSpPr>
            <p:cNvPr id="13" name="Ευθεία γραμμή σύνδεσης 12"/>
            <p:cNvCxnSpPr/>
            <p:nvPr/>
          </p:nvCxnSpPr>
          <p:spPr>
            <a:xfrm flipH="1">
              <a:off x="8834477" y="280988"/>
              <a:ext cx="142836" cy="234036"/>
            </a:xfrm>
            <a:prstGeom prst="line">
              <a:avLst/>
            </a:prstGeom>
            <a:ln w="28575">
              <a:solidFill>
                <a:srgbClr val="920000">
                  <a:alpha val="60000"/>
                </a:srgbClr>
              </a:solidFill>
            </a:ln>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p:cNvCxnSpPr/>
            <p:nvPr/>
          </p:nvCxnSpPr>
          <p:spPr>
            <a:xfrm>
              <a:off x="9391650" y="323850"/>
              <a:ext cx="34818" cy="194011"/>
            </a:xfrm>
            <a:prstGeom prst="line">
              <a:avLst/>
            </a:prstGeom>
            <a:ln w="28575">
              <a:solidFill>
                <a:srgbClr val="920000">
                  <a:alpha val="60000"/>
                </a:srgbClr>
              </a:solidFill>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9736863" y="2635840"/>
            <a:ext cx="832279" cy="246221"/>
          </a:xfrm>
          <a:prstGeom prst="rect">
            <a:avLst/>
          </a:prstGeom>
          <a:noFill/>
        </p:spPr>
        <p:txBody>
          <a:bodyPr wrap="none" rtlCol="0">
            <a:spAutoFit/>
          </a:bodyPr>
          <a:lstStyle/>
          <a:p>
            <a:r>
              <a:rPr lang="el-GR" sz="1000" b="1" dirty="0">
                <a:solidFill>
                  <a:schemeClr val="bg1"/>
                </a:solidFill>
              </a:rPr>
              <a:t>10.666,688</a:t>
            </a:r>
          </a:p>
        </p:txBody>
      </p:sp>
      <p:sp>
        <p:nvSpPr>
          <p:cNvPr id="15" name="TextBox 14"/>
          <p:cNvSpPr txBox="1"/>
          <p:nvPr/>
        </p:nvSpPr>
        <p:spPr>
          <a:xfrm>
            <a:off x="9736863" y="5687242"/>
            <a:ext cx="832279" cy="246221"/>
          </a:xfrm>
          <a:prstGeom prst="rect">
            <a:avLst/>
          </a:prstGeom>
          <a:noFill/>
        </p:spPr>
        <p:txBody>
          <a:bodyPr wrap="square" rtlCol="0">
            <a:spAutoFit/>
          </a:bodyPr>
          <a:lstStyle/>
          <a:p>
            <a:r>
              <a:rPr lang="el-GR" sz="1000" b="1" dirty="0">
                <a:solidFill>
                  <a:schemeClr val="bg1"/>
                </a:solidFill>
              </a:rPr>
              <a:t>42.666,624</a:t>
            </a:r>
          </a:p>
        </p:txBody>
      </p:sp>
      <p:cxnSp>
        <p:nvCxnSpPr>
          <p:cNvPr id="9" name="Ευθύγραμμο βέλος σύνδεσης 8"/>
          <p:cNvCxnSpPr/>
          <p:nvPr/>
        </p:nvCxnSpPr>
        <p:spPr>
          <a:xfrm flipH="1">
            <a:off x="9572625" y="2758950"/>
            <a:ext cx="257107" cy="69975"/>
          </a:xfrm>
          <a:prstGeom prst="straightConnector1">
            <a:avLst/>
          </a:prstGeom>
          <a:ln w="1905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Ορθογώνιο 17"/>
          <p:cNvSpPr/>
          <p:nvPr/>
        </p:nvSpPr>
        <p:spPr>
          <a:xfrm>
            <a:off x="5426586" y="3244334"/>
            <a:ext cx="1338828" cy="369332"/>
          </a:xfrm>
          <a:prstGeom prst="rect">
            <a:avLst/>
          </a:prstGeom>
        </p:spPr>
        <p:txBody>
          <a:bodyPr wrap="none">
            <a:spAutoFit/>
          </a:bodyPr>
          <a:lstStyle/>
          <a:p>
            <a:r>
              <a:rPr lang="el-GR" dirty="0"/>
              <a:t>42.666,624</a:t>
            </a:r>
          </a:p>
        </p:txBody>
      </p:sp>
      <p:sp>
        <p:nvSpPr>
          <p:cNvPr id="19" name="Ορθογώνιο 18"/>
          <p:cNvSpPr/>
          <p:nvPr/>
        </p:nvSpPr>
        <p:spPr>
          <a:xfrm>
            <a:off x="5426586" y="3244334"/>
            <a:ext cx="1338828" cy="369332"/>
          </a:xfrm>
          <a:prstGeom prst="rect">
            <a:avLst/>
          </a:prstGeom>
        </p:spPr>
        <p:txBody>
          <a:bodyPr wrap="none">
            <a:spAutoFit/>
          </a:bodyPr>
          <a:lstStyle/>
          <a:p>
            <a:r>
              <a:rPr lang="el-GR" dirty="0"/>
              <a:t>42.666,624</a:t>
            </a:r>
          </a:p>
        </p:txBody>
      </p:sp>
      <p:cxnSp>
        <p:nvCxnSpPr>
          <p:cNvPr id="21" name="Ευθύγραμμο βέλος σύνδεσης 20"/>
          <p:cNvCxnSpPr>
            <a:stCxn id="15" idx="1"/>
          </p:cNvCxnSpPr>
          <p:nvPr/>
        </p:nvCxnSpPr>
        <p:spPr>
          <a:xfrm flipH="1">
            <a:off x="9572625" y="5810353"/>
            <a:ext cx="164238" cy="0"/>
          </a:xfrm>
          <a:prstGeom prst="straightConnector1">
            <a:avLst/>
          </a:prstGeom>
          <a:ln w="19050">
            <a:solidFill>
              <a:schemeClr val="bg1">
                <a:alpha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40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2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BANKS/RANKS</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Ορθογώνιο 2"/>
          <p:cNvSpPr/>
          <p:nvPr/>
        </p:nvSpPr>
        <p:spPr>
          <a:xfrm>
            <a:off x="371474" y="1276721"/>
            <a:ext cx="11239501" cy="553357"/>
          </a:xfrm>
          <a:prstGeom prst="rect">
            <a:avLst/>
          </a:prstGeom>
        </p:spPr>
        <p:txBody>
          <a:bodyPr wrap="square">
            <a:spAutoFit/>
          </a:bodyPr>
          <a:lstStyle/>
          <a:p>
            <a:pPr>
              <a:lnSpc>
                <a:spcPct val="107000"/>
              </a:lnSpc>
              <a:spcAft>
                <a:spcPts val="800"/>
              </a:spcAft>
            </a:pPr>
            <a:r>
              <a:rPr lang="en-US" sz="2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BANK</a:t>
            </a:r>
            <a:r>
              <a:rPr lang="el-GR" sz="2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Μεγάλο πλήθος συγκεκριμένων πραγμάτων, π.χ. από </a:t>
            </a:r>
            <a:r>
              <a:rPr lang="en-US" sz="2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memory chips</a:t>
            </a:r>
            <a:r>
              <a:rPr lang="el-GR" sz="28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el-GR"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Ορθογώνιο 3"/>
          <p:cNvSpPr/>
          <p:nvPr/>
        </p:nvSpPr>
        <p:spPr>
          <a:xfrm>
            <a:off x="371474" y="2218963"/>
            <a:ext cx="7176516" cy="553357"/>
          </a:xfrm>
          <a:prstGeom prst="rect">
            <a:avLst/>
          </a:prstGeom>
        </p:spPr>
        <p:txBody>
          <a:bodyPr wrap="none">
            <a:spAutoFit/>
          </a:bodyPr>
          <a:lstStyle/>
          <a:p>
            <a:pPr>
              <a:lnSpc>
                <a:spcPct val="107000"/>
              </a:lnSpc>
              <a:spcAft>
                <a:spcPts val="800"/>
              </a:spcAft>
            </a:pPr>
            <a:r>
              <a:rPr lang="en-US" sz="2800" dirty="0">
                <a:solidFill>
                  <a:srgbClr val="7030A0"/>
                </a:solidFill>
                <a:latin typeface="Calibri" panose="020F0502020204030204" pitchFamily="34" charset="0"/>
                <a:ea typeface="Calibri" panose="020F0502020204030204" pitchFamily="34" charset="0"/>
                <a:cs typeface="Times New Roman" panose="02020603050405020304" pitchFamily="18" charset="0"/>
              </a:rPr>
              <a:t>RANK</a:t>
            </a:r>
            <a:r>
              <a:rPr lang="el-GR" sz="2800" dirty="0">
                <a:solidFill>
                  <a:srgbClr val="7030A0"/>
                </a:solidFill>
                <a:latin typeface="Calibri" panose="020F0502020204030204" pitchFamily="34" charset="0"/>
                <a:ea typeface="Calibri" panose="020F0502020204030204" pitchFamily="34" charset="0"/>
                <a:cs typeface="Times New Roman" panose="02020603050405020304" pitchFamily="18" charset="0"/>
              </a:rPr>
              <a:t>: Μια γραμμή στρατιωτών / αστυνομικών.</a:t>
            </a:r>
            <a:endParaRPr lang="el-GR" sz="2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p:cNvSpPr/>
          <p:nvPr/>
        </p:nvSpPr>
        <p:spPr>
          <a:xfrm>
            <a:off x="371474" y="3161205"/>
            <a:ext cx="7233903" cy="532903"/>
          </a:xfrm>
          <a:prstGeom prst="rect">
            <a:avLst/>
          </a:prstGeom>
        </p:spPr>
        <p:txBody>
          <a:bodyPr wrap="none">
            <a:spAutoFit/>
          </a:bodyPr>
          <a:lstStyle/>
          <a:p>
            <a:pPr>
              <a:lnSpc>
                <a:spcPct val="107000"/>
              </a:lnSpc>
              <a:spcAft>
                <a:spcPts val="800"/>
              </a:spcAft>
            </a:pPr>
            <a:r>
              <a:rPr lang="el-GR" sz="2800" b="1" dirty="0">
                <a:latin typeface="Calibri" panose="020F0502020204030204" pitchFamily="34" charset="0"/>
                <a:ea typeface="Calibri" panose="020F0502020204030204" pitchFamily="34" charset="0"/>
                <a:cs typeface="Times New Roman" panose="02020603050405020304" pitchFamily="18" charset="0"/>
              </a:rPr>
              <a:t>Το κάθε </a:t>
            </a:r>
            <a:r>
              <a:rPr lang="en-US" sz="2800" b="1" dirty="0">
                <a:latin typeface="Calibri" panose="020F0502020204030204" pitchFamily="34" charset="0"/>
                <a:ea typeface="Calibri" panose="020F0502020204030204" pitchFamily="34" charset="0"/>
                <a:cs typeface="Times New Roman" panose="02020603050405020304" pitchFamily="18" charset="0"/>
              </a:rPr>
              <a:t>DIMM </a:t>
            </a:r>
            <a:r>
              <a:rPr lang="el-GR" sz="2800" b="1" dirty="0">
                <a:latin typeface="Calibri" panose="020F0502020204030204" pitchFamily="34" charset="0"/>
                <a:ea typeface="Calibri" panose="020F0502020204030204" pitchFamily="34" charset="0"/>
                <a:cs typeface="Times New Roman" panose="02020603050405020304" pitchFamily="18" charset="0"/>
              </a:rPr>
              <a:t>αποτελείται από </a:t>
            </a:r>
            <a:r>
              <a:rPr lang="en-US" sz="2800" b="1" dirty="0">
                <a:latin typeface="Calibri" panose="020F0502020204030204" pitchFamily="34" charset="0"/>
                <a:ea typeface="Calibri" panose="020F0502020204030204" pitchFamily="34" charset="0"/>
                <a:cs typeface="Times New Roman" panose="02020603050405020304" pitchFamily="18" charset="0"/>
              </a:rPr>
              <a:t>memory chips</a:t>
            </a:r>
            <a:r>
              <a:rPr lang="el-GR" sz="2800" b="1" dirty="0">
                <a:latin typeface="Calibri" panose="020F0502020204030204" pitchFamily="34" charset="0"/>
                <a:ea typeface="Calibri" panose="020F0502020204030204" pitchFamily="34" charset="0"/>
                <a:cs typeface="Times New Roman" panose="02020603050405020304" pitchFamily="18" charset="0"/>
              </a:rPr>
              <a:t>.</a:t>
            </a:r>
            <a:endParaRPr lang="el-GR" sz="2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Εικόνα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180" y="4052891"/>
            <a:ext cx="5582788" cy="1186342"/>
          </a:xfrm>
          <a:prstGeom prst="rect">
            <a:avLst/>
          </a:prstGeom>
        </p:spPr>
      </p:pic>
      <p:sp>
        <p:nvSpPr>
          <p:cNvPr id="7" name="Ορθογώνιο 6"/>
          <p:cNvSpPr/>
          <p:nvPr/>
        </p:nvSpPr>
        <p:spPr>
          <a:xfrm>
            <a:off x="371474" y="5658221"/>
            <a:ext cx="11258551" cy="1014380"/>
          </a:xfrm>
          <a:prstGeom prst="rect">
            <a:avLst/>
          </a:prstGeom>
        </p:spPr>
        <p:txBody>
          <a:bodyPr wrap="square">
            <a:spAutoFit/>
          </a:bodyPr>
          <a:lstStyle/>
          <a:p>
            <a:pPr algn="ctr">
              <a:lnSpc>
                <a:spcPct val="107000"/>
              </a:lnSpc>
              <a:spcAft>
                <a:spcPts val="800"/>
              </a:spcAft>
            </a:pPr>
            <a:r>
              <a:rPr lang="el-GR" sz="2800" b="1" dirty="0">
                <a:latin typeface="Calibri" panose="020F0502020204030204" pitchFamily="34" charset="0"/>
                <a:ea typeface="Calibri" panose="020F0502020204030204" pitchFamily="34" charset="0"/>
                <a:cs typeface="Times New Roman" panose="02020603050405020304" pitchFamily="18" charset="0"/>
              </a:rPr>
              <a:t>Η ομαδοποίηση και οργάνωση των </a:t>
            </a:r>
            <a:r>
              <a:rPr lang="en-US" sz="2800" b="1" dirty="0">
                <a:latin typeface="Calibri" panose="020F0502020204030204" pitchFamily="34" charset="0"/>
                <a:ea typeface="Calibri" panose="020F0502020204030204" pitchFamily="34" charset="0"/>
                <a:cs typeface="Times New Roman" panose="02020603050405020304" pitchFamily="18" charset="0"/>
              </a:rPr>
              <a:t>memory chips </a:t>
            </a:r>
            <a:r>
              <a:rPr lang="el-GR" sz="2800" b="1" dirty="0">
                <a:latin typeface="Calibri" panose="020F0502020204030204" pitchFamily="34" charset="0"/>
                <a:ea typeface="Calibri" panose="020F0502020204030204" pitchFamily="34" charset="0"/>
                <a:cs typeface="Times New Roman" panose="02020603050405020304" pitchFamily="18" charset="0"/>
              </a:rPr>
              <a:t>του </a:t>
            </a:r>
            <a:r>
              <a:rPr lang="en-US" sz="2800" b="1" dirty="0">
                <a:latin typeface="Calibri" panose="020F0502020204030204" pitchFamily="34" charset="0"/>
                <a:ea typeface="Calibri" panose="020F0502020204030204" pitchFamily="34" charset="0"/>
                <a:cs typeface="Times New Roman" panose="02020603050405020304" pitchFamily="18" charset="0"/>
              </a:rPr>
              <a:t>DIMM </a:t>
            </a:r>
            <a:r>
              <a:rPr lang="el-GR" sz="2800" b="1" dirty="0">
                <a:latin typeface="Calibri" panose="020F0502020204030204" pitchFamily="34" charset="0"/>
                <a:ea typeface="Calibri" panose="020F0502020204030204" pitchFamily="34" charset="0"/>
                <a:cs typeface="Times New Roman" panose="02020603050405020304" pitchFamily="18" charset="0"/>
              </a:rPr>
              <a:t>αφορούν την έννοια του </a:t>
            </a:r>
            <a:r>
              <a:rPr lang="en-US" sz="2800" b="1" dirty="0">
                <a:latin typeface="Calibri" panose="020F0502020204030204" pitchFamily="34" charset="0"/>
                <a:ea typeface="Calibri" panose="020F0502020204030204" pitchFamily="34" charset="0"/>
                <a:cs typeface="Times New Roman" panose="02020603050405020304" pitchFamily="18" charset="0"/>
              </a:rPr>
              <a:t>rank</a:t>
            </a:r>
            <a:r>
              <a:rPr lang="el-GR" sz="2800" b="1" dirty="0">
                <a:latin typeface="Calibri" panose="020F0502020204030204" pitchFamily="34" charset="0"/>
                <a:ea typeface="Calibri" panose="020F0502020204030204" pitchFamily="34" charset="0"/>
                <a:cs typeface="Times New Roman" panose="02020603050405020304" pitchFamily="18" charset="0"/>
              </a:rPr>
              <a:t>.</a:t>
            </a:r>
            <a:endParaRPr lang="el-GR"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506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 presetClass="entr" presetSubtype="0" fill="hold" grpId="0" nodeType="afterEffect">
                                  <p:stCondLst>
                                    <p:cond delay="1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3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grpId="0" nodeType="afterEffect">
                                  <p:stCondLst>
                                    <p:cond delay="3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80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8500"/>
                            </p:stCondLst>
                            <p:childTnLst>
                              <p:par>
                                <p:cTn id="19" presetID="1" presetClass="entr" presetSubtype="0" fill="hold" grpId="0" nodeType="afterEffect">
                                  <p:stCondLst>
                                    <p:cond delay="325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Ορθογώνιο 1"/>
              <p:cNvSpPr/>
              <p:nvPr/>
            </p:nvSpPr>
            <p:spPr>
              <a:xfrm>
                <a:off x="133350" y="1134177"/>
                <a:ext cx="11868150" cy="1937390"/>
              </a:xfrm>
              <a:prstGeom prst="rect">
                <a:avLst/>
              </a:prstGeom>
            </p:spPr>
            <p:txBody>
              <a:bodyPr wrap="square">
                <a:spAutoFit/>
              </a:bodyPr>
              <a:lstStyle/>
              <a:p>
                <a:pPr>
                  <a:lnSpc>
                    <a:spcPct val="107000"/>
                  </a:lnSpc>
                  <a:spcAft>
                    <a:spcPts val="800"/>
                  </a:spcAft>
                </a:pPr>
                <a:r>
                  <a:rPr lang="el-GR" sz="2800" dirty="0">
                    <a:latin typeface="Calibri" panose="020F0502020204030204" pitchFamily="34" charset="0"/>
                    <a:ea typeface="Calibri" panose="020F0502020204030204" pitchFamily="34" charset="0"/>
                    <a:cs typeface="Times New Roman" panose="02020603050405020304" pitchFamily="18" charset="0"/>
                  </a:rPr>
                  <a:t>Η τεχνική έννοια του </a:t>
                </a:r>
                <a:r>
                  <a:rPr lang="en-US" sz="2800" dirty="0">
                    <a:effectLst/>
                    <a:latin typeface="Calibri" panose="020F0502020204030204" pitchFamily="34" charset="0"/>
                    <a:ea typeface="Calibri" panose="020F0502020204030204" pitchFamily="34" charset="0"/>
                    <a:cs typeface="Times New Roman" panose="02020603050405020304" pitchFamily="18" charset="0"/>
                  </a:rPr>
                  <a:t>rank </a:t>
                </a:r>
                <a:r>
                  <a:rPr lang="el-GR" sz="2800" dirty="0">
                    <a:effectLst/>
                    <a:latin typeface="Calibri" panose="020F0502020204030204" pitchFamily="34" charset="0"/>
                    <a:ea typeface="Calibri" panose="020F0502020204030204" pitchFamily="34" charset="0"/>
                    <a:cs typeface="Times New Roman" panose="02020603050405020304" pitchFamily="18" charset="0"/>
                  </a:rPr>
                  <a:t>είναι ότι αυτό αποτελεί μια ομάδα από </a:t>
                </a:r>
                <a:r>
                  <a:rPr lang="en-US" sz="2800" dirty="0">
                    <a:effectLst/>
                    <a:latin typeface="Calibri" panose="020F0502020204030204" pitchFamily="34" charset="0"/>
                    <a:ea typeface="Calibri" panose="020F0502020204030204" pitchFamily="34" charset="0"/>
                    <a:cs typeface="Times New Roman" panose="02020603050405020304" pitchFamily="18" charset="0"/>
                  </a:rPr>
                  <a:t>memory chips </a:t>
                </a:r>
                <a:r>
                  <a:rPr lang="el-GR" sz="2800" dirty="0">
                    <a:effectLst/>
                    <a:latin typeface="Calibri" panose="020F0502020204030204" pitchFamily="34" charset="0"/>
                    <a:ea typeface="Calibri" panose="020F0502020204030204" pitchFamily="34" charset="0"/>
                    <a:cs typeface="Times New Roman" panose="02020603050405020304" pitchFamily="18" charset="0"/>
                  </a:rPr>
                  <a:t>του </a:t>
                </a:r>
                <a:r>
                  <a:rPr lang="en-US" sz="2800" dirty="0">
                    <a:effectLst/>
                    <a:latin typeface="Calibri" panose="020F0502020204030204" pitchFamily="34" charset="0"/>
                    <a:ea typeface="Calibri" panose="020F0502020204030204" pitchFamily="34" charset="0"/>
                    <a:cs typeface="Times New Roman" panose="02020603050405020304" pitchFamily="18" charset="0"/>
                  </a:rPr>
                  <a:t>DIMM</a:t>
                </a:r>
                <a:r>
                  <a:rPr lang="el-GR" sz="2800" dirty="0">
                    <a:effectLst/>
                    <a:latin typeface="Calibri" panose="020F0502020204030204" pitchFamily="34" charset="0"/>
                    <a:ea typeface="Calibri" panose="020F0502020204030204" pitchFamily="34" charset="0"/>
                    <a:cs typeface="Times New Roman" panose="02020603050405020304" pitchFamily="18" charset="0"/>
                  </a:rPr>
                  <a:t> τα οποία επιλέγονται ταυτόχρονα από ένα σήμα </a:t>
                </a:r>
                <a:r>
                  <a:rPr lang="en-US" sz="2800" dirty="0">
                    <a:effectLst/>
                    <a:latin typeface="Calibri" panose="020F0502020204030204" pitchFamily="34" charset="0"/>
                    <a:ea typeface="Calibri" panose="020F0502020204030204" pitchFamily="34" charset="0"/>
                    <a:cs typeface="Times New Roman" panose="02020603050405020304" pitchFamily="18" charset="0"/>
                  </a:rPr>
                  <a:t>Chip Select</a:t>
                </a:r>
                <a:r>
                  <a:rPr lang="el-GR" sz="2800"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l-GR" sz="2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800" i="1">
                            <a:effectLst/>
                            <a:latin typeface="Cambria Math" panose="02040503050406030204" pitchFamily="18" charset="0"/>
                            <a:ea typeface="Calibri" panose="020F0502020204030204" pitchFamily="34" charset="0"/>
                            <a:cs typeface="Times New Roman" panose="02020603050405020304" pitchFamily="18" charset="0"/>
                          </a:rPr>
                          <m:t>𝐶𝑆</m:t>
                        </m:r>
                      </m:e>
                    </m:acc>
                  </m:oMath>
                </a14:m>
                <a:r>
                  <a:rPr lang="el-GR" sz="2800" dirty="0">
                    <a:effectLst/>
                    <a:latin typeface="Calibri" panose="020F0502020204030204" pitchFamily="34" charset="0"/>
                    <a:ea typeface="Calibri" panose="020F0502020204030204" pitchFamily="34" charset="0"/>
                    <a:cs typeface="Times New Roman" panose="02020603050405020304" pitchFamily="18" charset="0"/>
                  </a:rPr>
                  <a:t>) και παρέχει στο </a:t>
                </a:r>
                <a:r>
                  <a:rPr lang="en-US" sz="2800" dirty="0">
                    <a:effectLst/>
                    <a:latin typeface="Calibri" panose="020F0502020204030204" pitchFamily="34" charset="0"/>
                    <a:ea typeface="Calibri" panose="020F0502020204030204" pitchFamily="34" charset="0"/>
                    <a:cs typeface="Times New Roman" panose="02020603050405020304" pitchFamily="18" charset="0"/>
                  </a:rPr>
                  <a:t>Data Bus </a:t>
                </a:r>
                <a:r>
                  <a:rPr lang="el-GR" sz="2800" dirty="0">
                    <a:effectLst/>
                    <a:latin typeface="Calibri" panose="020F0502020204030204" pitchFamily="34" charset="0"/>
                    <a:ea typeface="Calibri" panose="020F0502020204030204" pitchFamily="34" charset="0"/>
                    <a:cs typeface="Times New Roman" panose="02020603050405020304" pitchFamily="18" charset="0"/>
                  </a:rPr>
                  <a:t>του αρθρώματος (</a:t>
                </a:r>
                <a:r>
                  <a:rPr lang="en-US" sz="2800" dirty="0">
                    <a:effectLst/>
                    <a:latin typeface="Calibri" panose="020F0502020204030204" pitchFamily="34" charset="0"/>
                    <a:ea typeface="Calibri" panose="020F0502020204030204" pitchFamily="34" charset="0"/>
                    <a:cs typeface="Times New Roman" panose="02020603050405020304" pitchFamily="18" charset="0"/>
                  </a:rPr>
                  <a:t>DIMM</a:t>
                </a:r>
                <a:r>
                  <a:rPr lang="el-GR" sz="2800" dirty="0">
                    <a:effectLst/>
                    <a:latin typeface="Calibri" panose="020F0502020204030204" pitchFamily="34" charset="0"/>
                    <a:ea typeface="Calibri" panose="020F0502020204030204" pitchFamily="34" charset="0"/>
                    <a:cs typeface="Times New Roman" panose="02020603050405020304" pitchFamily="18" charset="0"/>
                  </a:rPr>
                  <a:t>) μια λέξη (</a:t>
                </a:r>
                <a:r>
                  <a:rPr lang="en-US" sz="2800" dirty="0">
                    <a:effectLst/>
                    <a:latin typeface="Calibri" panose="020F0502020204030204" pitchFamily="34" charset="0"/>
                    <a:ea typeface="Calibri" panose="020F0502020204030204" pitchFamily="34" charset="0"/>
                    <a:cs typeface="Times New Roman" panose="02020603050405020304" pitchFamily="18" charset="0"/>
                  </a:rPr>
                  <a:t>word</a:t>
                </a:r>
                <a:r>
                  <a:rPr lang="el-GR" sz="2800" dirty="0">
                    <a:effectLst/>
                    <a:latin typeface="Calibri" panose="020F0502020204030204" pitchFamily="34" charset="0"/>
                    <a:ea typeface="Calibri" panose="020F0502020204030204" pitchFamily="34" charset="0"/>
                    <a:cs typeface="Times New Roman" panose="02020603050405020304" pitchFamily="18" charset="0"/>
                  </a:rPr>
                  <a:t>) δεδομένων μήκους 64</a:t>
                </a:r>
                <a:r>
                  <a:rPr lang="en-US" sz="2800" dirty="0">
                    <a:effectLst/>
                    <a:latin typeface="Calibri" panose="020F0502020204030204" pitchFamily="34" charset="0"/>
                    <a:ea typeface="Calibri" panose="020F0502020204030204" pitchFamily="34" charset="0"/>
                    <a:cs typeface="Times New Roman" panose="02020603050405020304" pitchFamily="18" charset="0"/>
                  </a:rPr>
                  <a:t>bits</a:t>
                </a:r>
                <a:r>
                  <a:rPr lang="el-GR" sz="2800" dirty="0">
                    <a:effectLst/>
                    <a:latin typeface="Calibri" panose="020F0502020204030204" pitchFamily="34" charset="0"/>
                    <a:ea typeface="Calibri" panose="020F0502020204030204" pitchFamily="34" charset="0"/>
                    <a:cs typeface="Times New Roman" panose="02020603050405020304" pitchFamily="18" charset="0"/>
                  </a:rPr>
                  <a:t>.</a:t>
                </a:r>
              </a:p>
            </p:txBody>
          </p:sp>
        </mc:Choice>
        <mc:Fallback xmlns="">
          <p:sp>
            <p:nvSpPr>
              <p:cNvPr id="2" name="Ορθογώνιο 1"/>
              <p:cNvSpPr>
                <a:spLocks noRot="1" noChangeAspect="1" noMove="1" noResize="1" noEditPoints="1" noAdjustHandles="1" noChangeArrowheads="1" noChangeShapeType="1" noTextEdit="1"/>
              </p:cNvSpPr>
              <p:nvPr/>
            </p:nvSpPr>
            <p:spPr>
              <a:xfrm>
                <a:off x="133350" y="1134177"/>
                <a:ext cx="11868150" cy="1937390"/>
              </a:xfrm>
              <a:prstGeom prst="rect">
                <a:avLst/>
              </a:prstGeom>
              <a:blipFill rotWithShape="0">
                <a:blip r:embed="rId2"/>
                <a:stretch>
                  <a:fillRect l="-1079" t="-2516" r="-1181" b="-6918"/>
                </a:stretch>
              </a:blipFill>
            </p:spPr>
            <p:txBody>
              <a:bodyPr/>
              <a:lstStyle/>
              <a:p>
                <a:r>
                  <a:rPr lang="el-GR">
                    <a:noFill/>
                  </a:rPr>
                  <a:t> </a:t>
                </a:r>
              </a:p>
            </p:txBody>
          </p:sp>
        </mc:Fallback>
      </mc:AlternateContent>
      <p:sp>
        <p:nvSpPr>
          <p:cNvPr id="3"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BANKS/RANKS</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pic>
        <p:nvPicPr>
          <p:cNvPr id="5" name="Εικόνα 4"/>
          <p:cNvPicPr>
            <a:picLocks noChangeAspect="1"/>
          </p:cNvPicPr>
          <p:nvPr/>
        </p:nvPicPr>
        <p:blipFill>
          <a:blip r:embed="rId3"/>
          <a:stretch>
            <a:fillRect/>
          </a:stretch>
        </p:blipFill>
        <p:spPr>
          <a:xfrm>
            <a:off x="3743325" y="2674721"/>
            <a:ext cx="8372475" cy="4081582"/>
          </a:xfrm>
          <a:prstGeom prst="rect">
            <a:avLst/>
          </a:prstGeom>
        </p:spPr>
      </p:pic>
    </p:spTree>
    <p:extLst>
      <p:ext uri="{BB962C8B-B14F-4D97-AF65-F5344CB8AC3E}">
        <p14:creationId xmlns:p14="http://schemas.microsoft.com/office/powerpoint/2010/main" val="255613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2" presetClass="entr" presetSubtype="4" fill="hold" nodeType="afterEffect">
                                  <p:stCondLst>
                                    <p:cond delay="40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ppt_x"/>
                                          </p:val>
                                        </p:tav>
                                        <p:tav tm="100000">
                                          <p:val>
                                            <p:strVal val="#ppt_x"/>
                                          </p:val>
                                        </p:tav>
                                      </p:tavLst>
                                    </p:anim>
                                    <p:anim calcmode="lin" valueType="num">
                                      <p:cBhvr additive="base">
                                        <p:cTn id="11"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BANKS/RANKS</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4" name="Ορθογώνιο 3"/>
          <p:cNvSpPr/>
          <p:nvPr/>
        </p:nvSpPr>
        <p:spPr>
          <a:xfrm>
            <a:off x="171449" y="1166990"/>
            <a:ext cx="11858626" cy="882678"/>
          </a:xfrm>
          <a:prstGeom prst="rect">
            <a:avLst/>
          </a:prstGeom>
        </p:spPr>
        <p:txBody>
          <a:bodyPr wrap="square">
            <a:spAutoFit/>
          </a:bodyPr>
          <a:lstStyle/>
          <a:p>
            <a:pPr>
              <a:lnSpc>
                <a:spcPct val="107000"/>
              </a:lnSpc>
              <a:spcAft>
                <a:spcPts val="800"/>
              </a:spcAft>
            </a:pPr>
            <a:r>
              <a:rPr lang="el-GR"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Η έννοια του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rank </a:t>
            </a:r>
            <a:r>
              <a:rPr lang="el-GR"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προτάθηκε από το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JEDEC</a:t>
            </a:r>
            <a:r>
              <a:rPr lang="el-GR"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Joint Electronic Devices Engineering Council</a:t>
            </a:r>
            <a:r>
              <a:rPr lang="el-GR"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για να υπάρχει διάκριση από τα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banks </a:t>
            </a:r>
            <a:r>
              <a:rPr lang="el-GR"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των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memory chips</a:t>
            </a:r>
            <a:r>
              <a:rPr lang="el-GR"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endParaRPr lang="el-GR" sz="2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p:cNvSpPr/>
          <p:nvPr/>
        </p:nvSpPr>
        <p:spPr>
          <a:xfrm>
            <a:off x="171449" y="2562523"/>
            <a:ext cx="11593018" cy="882678"/>
          </a:xfrm>
          <a:prstGeom prst="rect">
            <a:avLst/>
          </a:prstGeom>
        </p:spPr>
        <p:txBody>
          <a:bodyPr wrap="square">
            <a:spAutoFit/>
          </a:bodyPr>
          <a:lstStyle/>
          <a:p>
            <a:pPr>
              <a:lnSpc>
                <a:spcPct val="107000"/>
              </a:lnSpc>
              <a:spcAft>
                <a:spcPts val="800"/>
              </a:spcAft>
            </a:pPr>
            <a:r>
              <a:rPr lang="el-GR"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Αρχικά είχαμε </a:t>
            </a:r>
            <a:r>
              <a:rPr lang="en-US"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banks </a:t>
            </a:r>
            <a:r>
              <a:rPr lang="el-GR"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(ομάδα από </a:t>
            </a:r>
            <a:r>
              <a:rPr lang="en-US"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memory chips</a:t>
            </a:r>
            <a:r>
              <a:rPr lang="el-GR"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σε επίπεδο </a:t>
            </a:r>
            <a:r>
              <a:rPr lang="en-US"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DIMM </a:t>
            </a:r>
            <a:r>
              <a:rPr lang="el-GR"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και </a:t>
            </a:r>
            <a:r>
              <a:rPr lang="en-US"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banks </a:t>
            </a:r>
            <a:r>
              <a:rPr lang="el-GR"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σε επίπεδο </a:t>
            </a:r>
            <a:r>
              <a:rPr lang="en-US"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memory chips</a:t>
            </a:r>
            <a:r>
              <a:rPr lang="el-GR"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a:t>
            </a:r>
            <a:endParaRPr lang="el-GR" sz="24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Ορθογώνιο 6"/>
          <p:cNvSpPr/>
          <p:nvPr/>
        </p:nvSpPr>
        <p:spPr>
          <a:xfrm>
            <a:off x="171449" y="3975561"/>
            <a:ext cx="7959487" cy="461665"/>
          </a:xfrm>
          <a:prstGeom prst="rect">
            <a:avLst/>
          </a:prstGeom>
        </p:spPr>
        <p:txBody>
          <a:bodyPr wrap="none">
            <a:spAutoFit/>
          </a:bodyPr>
          <a:lstStyle/>
          <a:p>
            <a:r>
              <a:rPr lang="el-GR" sz="2400" b="1" dirty="0">
                <a:solidFill>
                  <a:srgbClr val="92D050"/>
                </a:solidFill>
                <a:latin typeface="Calibri" panose="020F0502020204030204" pitchFamily="34" charset="0"/>
                <a:ea typeface="Calibri" panose="020F0502020204030204" pitchFamily="34" charset="0"/>
                <a:cs typeface="Times New Roman" panose="02020603050405020304" pitchFamily="18" charset="0"/>
              </a:rPr>
              <a:t>Τα </a:t>
            </a:r>
            <a:r>
              <a:rPr lang="en-US" sz="2400" b="1" dirty="0">
                <a:solidFill>
                  <a:srgbClr val="92D050"/>
                </a:solidFill>
                <a:latin typeface="Calibri" panose="020F0502020204030204" pitchFamily="34" charset="0"/>
                <a:ea typeface="Calibri" panose="020F0502020204030204" pitchFamily="34" charset="0"/>
                <a:cs typeface="Times New Roman" panose="02020603050405020304" pitchFamily="18" charset="0"/>
              </a:rPr>
              <a:t>memory chips</a:t>
            </a:r>
            <a:r>
              <a:rPr lang="el-GR" sz="2400" b="1" dirty="0">
                <a:solidFill>
                  <a:srgbClr val="92D050"/>
                </a:solidFill>
                <a:latin typeface="Calibri" panose="020F0502020204030204" pitchFamily="34" charset="0"/>
                <a:ea typeface="Calibri" panose="020F0502020204030204" pitchFamily="34" charset="0"/>
                <a:cs typeface="Times New Roman" panose="02020603050405020304" pitchFamily="18" charset="0"/>
              </a:rPr>
              <a:t> περιέχουν, συνήθως </a:t>
            </a:r>
            <a:r>
              <a:rPr lang="en-US" sz="2400" b="1" dirty="0" smtClean="0">
                <a:solidFill>
                  <a:srgbClr val="92D050"/>
                </a:solidFill>
                <a:latin typeface="Calibri" panose="020F0502020204030204" pitchFamily="34" charset="0"/>
                <a:ea typeface="Calibri" panose="020F0502020204030204" pitchFamily="34" charset="0"/>
                <a:cs typeface="Times New Roman" panose="02020603050405020304" pitchFamily="18" charset="0"/>
              </a:rPr>
              <a:t>x</a:t>
            </a:r>
            <a:r>
              <a:rPr lang="el-GR" sz="2400" b="1" dirty="0" smtClean="0">
                <a:solidFill>
                  <a:srgbClr val="92D050"/>
                </a:solidFill>
                <a:latin typeface="Calibri" panose="020F0502020204030204" pitchFamily="34" charset="0"/>
                <a:ea typeface="Calibri" panose="020F0502020204030204" pitchFamily="34" charset="0"/>
                <a:cs typeface="Times New Roman" panose="02020603050405020304" pitchFamily="18" charset="0"/>
              </a:rPr>
              <a:t>4</a:t>
            </a:r>
            <a:r>
              <a:rPr lang="el-GR" sz="2400" b="1" dirty="0">
                <a:solidFill>
                  <a:srgbClr val="92D050"/>
                </a:solidFill>
                <a:latin typeface="Calibri" panose="020F0502020204030204" pitchFamily="34" charset="0"/>
                <a:ea typeface="Calibri" panose="020F0502020204030204" pitchFamily="34" charset="0"/>
                <a:cs typeface="Times New Roman" panose="02020603050405020304" pitchFamily="18" charset="0"/>
              </a:rPr>
              <a:t>, </a:t>
            </a:r>
            <a:r>
              <a:rPr lang="en-US" sz="2400" b="1" dirty="0" smtClean="0">
                <a:solidFill>
                  <a:srgbClr val="92D050"/>
                </a:solidFill>
                <a:latin typeface="Calibri" panose="020F0502020204030204" pitchFamily="34" charset="0"/>
                <a:ea typeface="Calibri" panose="020F0502020204030204" pitchFamily="34" charset="0"/>
                <a:cs typeface="Times New Roman" panose="02020603050405020304" pitchFamily="18" charset="0"/>
              </a:rPr>
              <a:t>x</a:t>
            </a:r>
            <a:r>
              <a:rPr lang="el-GR" sz="2400" b="1" dirty="0" smtClean="0">
                <a:solidFill>
                  <a:srgbClr val="92D050"/>
                </a:solidFill>
                <a:latin typeface="Calibri" panose="020F0502020204030204" pitchFamily="34" charset="0"/>
                <a:ea typeface="Calibri" panose="020F0502020204030204" pitchFamily="34" charset="0"/>
                <a:cs typeface="Times New Roman" panose="02020603050405020304" pitchFamily="18" charset="0"/>
              </a:rPr>
              <a:t>8 </a:t>
            </a:r>
            <a:r>
              <a:rPr lang="el-GR" sz="2400" b="1" dirty="0">
                <a:solidFill>
                  <a:srgbClr val="92D050"/>
                </a:solidFill>
                <a:latin typeface="Calibri" panose="020F0502020204030204" pitchFamily="34" charset="0"/>
                <a:ea typeface="Calibri" panose="020F0502020204030204" pitchFamily="34" charset="0"/>
                <a:cs typeface="Times New Roman" panose="02020603050405020304" pitchFamily="18" charset="0"/>
              </a:rPr>
              <a:t>και </a:t>
            </a:r>
            <a:r>
              <a:rPr lang="en-US" sz="2400" b="1" dirty="0" smtClean="0">
                <a:solidFill>
                  <a:srgbClr val="92D050"/>
                </a:solidFill>
                <a:latin typeface="Calibri" panose="020F0502020204030204" pitchFamily="34" charset="0"/>
                <a:ea typeface="Calibri" panose="020F0502020204030204" pitchFamily="34" charset="0"/>
                <a:cs typeface="Times New Roman" panose="02020603050405020304" pitchFamily="18" charset="0"/>
              </a:rPr>
              <a:t>x</a:t>
            </a:r>
            <a:r>
              <a:rPr lang="el-GR" sz="2400" b="1" dirty="0" smtClean="0">
                <a:solidFill>
                  <a:srgbClr val="92D050"/>
                </a:solidFill>
                <a:latin typeface="Calibri" panose="020F0502020204030204" pitchFamily="34" charset="0"/>
                <a:ea typeface="Calibri" panose="020F0502020204030204" pitchFamily="34" charset="0"/>
                <a:cs typeface="Times New Roman" panose="02020603050405020304" pitchFamily="18" charset="0"/>
              </a:rPr>
              <a:t>16 </a:t>
            </a:r>
            <a:r>
              <a:rPr lang="en-US" sz="2400" b="1" dirty="0">
                <a:solidFill>
                  <a:srgbClr val="92D050"/>
                </a:solidFill>
                <a:latin typeface="Calibri" panose="020F0502020204030204" pitchFamily="34" charset="0"/>
                <a:ea typeface="Calibri" panose="020F0502020204030204" pitchFamily="34" charset="0"/>
                <a:cs typeface="Times New Roman" panose="02020603050405020304" pitchFamily="18" charset="0"/>
              </a:rPr>
              <a:t>banks</a:t>
            </a:r>
            <a:r>
              <a:rPr lang="el-GR" sz="2400" b="1" dirty="0">
                <a:solidFill>
                  <a:srgbClr val="92D050"/>
                </a:solidFill>
                <a:latin typeface="Calibri" panose="020F0502020204030204" pitchFamily="34" charset="0"/>
                <a:ea typeface="Calibri" panose="020F0502020204030204" pitchFamily="34" charset="0"/>
                <a:cs typeface="Times New Roman" panose="02020603050405020304" pitchFamily="18" charset="0"/>
              </a:rPr>
              <a:t>. </a:t>
            </a:r>
            <a:endParaRPr lang="el-GR" sz="2400" b="1" dirty="0">
              <a:solidFill>
                <a:srgbClr val="92D050"/>
              </a:solidFill>
            </a:endParaRPr>
          </a:p>
        </p:txBody>
      </p:sp>
      <p:sp>
        <p:nvSpPr>
          <p:cNvPr id="8" name="Ορθογώνιο 7"/>
          <p:cNvSpPr/>
          <p:nvPr/>
        </p:nvSpPr>
        <p:spPr>
          <a:xfrm>
            <a:off x="171449" y="4967585"/>
            <a:ext cx="11593018" cy="830997"/>
          </a:xfrm>
          <a:prstGeom prst="rect">
            <a:avLst/>
          </a:prstGeom>
        </p:spPr>
        <p:txBody>
          <a:bodyPr wrap="square">
            <a:spAutoFit/>
          </a:bodyPr>
          <a:lstStyle/>
          <a:p>
            <a:r>
              <a:rPr lang="el-GR" sz="2400" b="1" dirty="0">
                <a:latin typeface="Calibri" panose="020F0502020204030204" pitchFamily="34" charset="0"/>
                <a:ea typeface="Calibri" panose="020F0502020204030204" pitchFamily="34" charset="0"/>
                <a:cs typeface="Times New Roman" panose="02020603050405020304" pitchFamily="18" charset="0"/>
              </a:rPr>
              <a:t>Αυτή την εποχή τα κυριαρχούν τα </a:t>
            </a:r>
            <a:r>
              <a:rPr lang="en-US" sz="2400" b="1" dirty="0">
                <a:latin typeface="Calibri" panose="020F0502020204030204" pitchFamily="34" charset="0"/>
                <a:ea typeface="Calibri" panose="020F0502020204030204" pitchFamily="34" charset="0"/>
                <a:cs typeface="Times New Roman" panose="02020603050405020304" pitchFamily="18" charset="0"/>
              </a:rPr>
              <a:t>memory chips </a:t>
            </a:r>
            <a:r>
              <a:rPr lang="el-GR" sz="2400" b="1" dirty="0">
                <a:latin typeface="Calibri" panose="020F0502020204030204" pitchFamily="34" charset="0"/>
                <a:ea typeface="Calibri" panose="020F0502020204030204" pitchFamily="34" charset="0"/>
                <a:cs typeface="Times New Roman" panose="02020603050405020304" pitchFamily="18" charset="0"/>
              </a:rPr>
              <a:t>των </a:t>
            </a:r>
            <a:r>
              <a:rPr lang="en-US" sz="2400" b="1" dirty="0" smtClean="0">
                <a:latin typeface="Calibri" panose="020F0502020204030204" pitchFamily="34" charset="0"/>
                <a:ea typeface="Calibri" panose="020F0502020204030204" pitchFamily="34" charset="0"/>
                <a:cs typeface="Times New Roman" panose="02020603050405020304" pitchFamily="18" charset="0"/>
              </a:rPr>
              <a:t>x</a:t>
            </a:r>
            <a:r>
              <a:rPr lang="el-GR" sz="2400" b="1" dirty="0" smtClean="0">
                <a:latin typeface="Calibri" panose="020F0502020204030204" pitchFamily="34" charset="0"/>
                <a:ea typeface="Calibri" panose="020F0502020204030204" pitchFamily="34" charset="0"/>
                <a:cs typeface="Times New Roman" panose="02020603050405020304" pitchFamily="18" charset="0"/>
              </a:rPr>
              <a:t>8 </a:t>
            </a:r>
            <a:r>
              <a:rPr lang="en-US" sz="2400" b="1" dirty="0">
                <a:latin typeface="Calibri" panose="020F0502020204030204" pitchFamily="34" charset="0"/>
                <a:ea typeface="Calibri" panose="020F0502020204030204" pitchFamily="34" charset="0"/>
                <a:cs typeface="Times New Roman" panose="02020603050405020304" pitchFamily="18" charset="0"/>
              </a:rPr>
              <a:t>banks</a:t>
            </a:r>
            <a:r>
              <a:rPr lang="el-GR" sz="2400" b="1" dirty="0" smtClean="0">
                <a:latin typeface="Calibri" panose="020F0502020204030204" pitchFamily="34" charset="0"/>
                <a:ea typeface="Calibri" panose="020F0502020204030204" pitchFamily="34" charset="0"/>
                <a:cs typeface="Times New Roman" panose="02020603050405020304" pitchFamily="18" charset="0"/>
              </a:rPr>
              <a:t>,</a:t>
            </a:r>
            <a:endParaRPr lang="en-US" sz="2400" b="1" dirty="0" smtClean="0">
              <a:latin typeface="Calibri" panose="020F0502020204030204" pitchFamily="34" charset="0"/>
              <a:ea typeface="Calibri" panose="020F0502020204030204" pitchFamily="34" charset="0"/>
              <a:cs typeface="Times New Roman" panose="02020603050405020304" pitchFamily="18" charset="0"/>
            </a:endParaRPr>
          </a:p>
          <a:p>
            <a:r>
              <a:rPr lang="el-GR" sz="2400" b="1" dirty="0" smtClean="0">
                <a:latin typeface="Calibri" panose="020F0502020204030204" pitchFamily="34" charset="0"/>
                <a:ea typeface="Calibri" panose="020F0502020204030204" pitchFamily="34" charset="0"/>
                <a:cs typeface="Times New Roman" panose="02020603050405020304" pitchFamily="18" charset="0"/>
              </a:rPr>
              <a:t>ενώ </a:t>
            </a:r>
            <a:r>
              <a:rPr lang="el-GR" sz="2400" b="1" dirty="0">
                <a:latin typeface="Calibri" panose="020F0502020204030204" pitchFamily="34" charset="0"/>
                <a:ea typeface="Calibri" panose="020F0502020204030204" pitchFamily="34" charset="0"/>
                <a:cs typeface="Times New Roman" panose="02020603050405020304" pitchFamily="18" charset="0"/>
              </a:rPr>
              <a:t>αυτά των </a:t>
            </a:r>
            <a:r>
              <a:rPr lang="en-US" sz="2400" b="1" dirty="0" smtClean="0">
                <a:latin typeface="Calibri" panose="020F0502020204030204" pitchFamily="34" charset="0"/>
                <a:ea typeface="Calibri" panose="020F0502020204030204" pitchFamily="34" charset="0"/>
                <a:cs typeface="Times New Roman" panose="02020603050405020304" pitchFamily="18" charset="0"/>
              </a:rPr>
              <a:t>x</a:t>
            </a:r>
            <a:r>
              <a:rPr lang="el-GR" sz="2400" b="1" dirty="0" smtClean="0">
                <a:latin typeface="Calibri" panose="020F0502020204030204" pitchFamily="34" charset="0"/>
                <a:ea typeface="Calibri" panose="020F0502020204030204" pitchFamily="34" charset="0"/>
                <a:cs typeface="Times New Roman" panose="02020603050405020304" pitchFamily="18" charset="0"/>
              </a:rPr>
              <a:t>16 </a:t>
            </a:r>
            <a:r>
              <a:rPr lang="en-US" sz="2400" b="1" dirty="0">
                <a:latin typeface="Calibri" panose="020F0502020204030204" pitchFamily="34" charset="0"/>
                <a:ea typeface="Calibri" panose="020F0502020204030204" pitchFamily="34" charset="0"/>
                <a:cs typeface="Times New Roman" panose="02020603050405020304" pitchFamily="18" charset="0"/>
              </a:rPr>
              <a:t>banks</a:t>
            </a:r>
            <a:r>
              <a:rPr lang="el-GR" sz="2400" b="1" dirty="0">
                <a:latin typeface="Calibri" panose="020F0502020204030204" pitchFamily="34" charset="0"/>
                <a:ea typeface="Calibri" panose="020F0502020204030204" pitchFamily="34" charset="0"/>
                <a:cs typeface="Times New Roman" panose="02020603050405020304" pitchFamily="18" charset="0"/>
              </a:rPr>
              <a:t> χρησιμοποιούνται σε αρθρώματα για Η/Υ υψηλών απαιτήσεων.</a:t>
            </a:r>
            <a:endParaRPr lang="el-GR" sz="2400" b="1" dirty="0"/>
          </a:p>
        </p:txBody>
      </p:sp>
    </p:spTree>
    <p:extLst>
      <p:ext uri="{BB962C8B-B14F-4D97-AF65-F5344CB8AC3E}">
        <p14:creationId xmlns:p14="http://schemas.microsoft.com/office/powerpoint/2010/main" val="51116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6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6500"/>
                            </p:stCondLst>
                            <p:childTnLst>
                              <p:par>
                                <p:cTn id="11" presetID="1" presetClass="entr" presetSubtype="0" fill="hold" grpId="0" nodeType="afterEffect">
                                  <p:stCondLst>
                                    <p:cond delay="4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0500"/>
                            </p:stCondLst>
                            <p:childTnLst>
                              <p:par>
                                <p:cTn id="14" presetID="1" presetClass="entr" presetSubtype="0" fill="hold" grpId="0" nodeType="afterEffect">
                                  <p:stCondLst>
                                    <p:cond delay="400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7988461" y="5848658"/>
            <a:ext cx="3344091" cy="646331"/>
          </a:xfrm>
          <a:prstGeom prst="rect">
            <a:avLst/>
          </a:prstGeom>
        </p:spPr>
        <p:txBody>
          <a:bodyPr wrap="square">
            <a:spAutoFit/>
          </a:bodyPr>
          <a:lstStyle/>
          <a:p>
            <a:r>
              <a:rPr lang="en-US" dirty="0">
                <a:hlinkClick r:id="rId2"/>
              </a:rPr>
              <a:t>https://www.youtube.com/watch?v=8qZEQIX7VY8</a:t>
            </a:r>
            <a:endParaRPr lang="el-GR" dirty="0"/>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07" y="4332268"/>
            <a:ext cx="5305425" cy="2390775"/>
          </a:xfrm>
          <a:prstGeom prst="rect">
            <a:avLst/>
          </a:prstGeo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507" y="2487276"/>
            <a:ext cx="3810000" cy="2857500"/>
          </a:xfrm>
          <a:prstGeom prst="rect">
            <a:avLst/>
          </a:prstGeom>
        </p:spPr>
      </p:pic>
      <p:pic>
        <p:nvPicPr>
          <p:cNvPr id="6" name="Εικόνα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3140" y="2122980"/>
            <a:ext cx="2243955" cy="1995971"/>
          </a:xfrm>
          <a:prstGeom prst="rect">
            <a:avLst/>
          </a:prstGeom>
        </p:spPr>
      </p:pic>
      <p:sp>
        <p:nvSpPr>
          <p:cNvPr id="7" name="Τίτλος 1"/>
          <p:cNvSpPr>
            <a:spLocks noGrp="1"/>
          </p:cNvSpPr>
          <p:nvPr>
            <p:ph type="title"/>
          </p:nvPr>
        </p:nvSpPr>
        <p:spPr>
          <a:xfrm>
            <a:off x="3201492" y="16495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RAM </a:t>
            </a:r>
            <a:r>
              <a:rPr lang="en-US" sz="5400" cap="none"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vs</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sam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8" name="TextBox 7"/>
          <p:cNvSpPr txBox="1"/>
          <p:nvPr/>
        </p:nvSpPr>
        <p:spPr>
          <a:xfrm>
            <a:off x="7533964" y="1371725"/>
            <a:ext cx="4253087" cy="461665"/>
          </a:xfrm>
          <a:prstGeom prst="rect">
            <a:avLst/>
          </a:prstGeom>
          <a:noFill/>
        </p:spPr>
        <p:txBody>
          <a:bodyPr wrap="none" rtlCol="0">
            <a:spAutoFit/>
          </a:bodyPr>
          <a:lstStyle/>
          <a:p>
            <a:r>
              <a:rPr lang="en-US" sz="2400" b="1" dirty="0" smtClean="0">
                <a:solidFill>
                  <a:srgbClr val="FFFF00"/>
                </a:solidFill>
              </a:rPr>
              <a:t>Sequential Access Memory</a:t>
            </a:r>
            <a:endParaRPr lang="el-GR" sz="2400" b="1" dirty="0">
              <a:solidFill>
                <a:srgbClr val="FFFF00"/>
              </a:solidFill>
            </a:endParaRPr>
          </a:p>
        </p:txBody>
      </p:sp>
      <p:sp>
        <p:nvSpPr>
          <p:cNvPr id="9" name="TextBox 8"/>
          <p:cNvSpPr txBox="1"/>
          <p:nvPr/>
        </p:nvSpPr>
        <p:spPr>
          <a:xfrm>
            <a:off x="651209" y="1187060"/>
            <a:ext cx="4427815" cy="830997"/>
          </a:xfrm>
          <a:prstGeom prst="rect">
            <a:avLst/>
          </a:prstGeom>
          <a:noFill/>
        </p:spPr>
        <p:txBody>
          <a:bodyPr wrap="none" rtlCol="0">
            <a:spAutoFit/>
          </a:bodyPr>
          <a:lstStyle/>
          <a:p>
            <a:pPr algn="just"/>
            <a:r>
              <a:rPr lang="en-US" sz="2400" b="1" dirty="0" smtClean="0">
                <a:solidFill>
                  <a:srgbClr val="FFC000"/>
                </a:solidFill>
              </a:rPr>
              <a:t>Random Access </a:t>
            </a:r>
            <a:r>
              <a:rPr lang="en-US" sz="2400" b="1" dirty="0" smtClean="0">
                <a:solidFill>
                  <a:srgbClr val="FFC000"/>
                </a:solidFill>
              </a:rPr>
              <a:t>of Track</a:t>
            </a:r>
          </a:p>
          <a:p>
            <a:pPr algn="just"/>
            <a:r>
              <a:rPr lang="en-US" sz="2400" b="1" dirty="0" smtClean="0">
                <a:solidFill>
                  <a:srgbClr val="FFFF00"/>
                </a:solidFill>
              </a:rPr>
              <a:t>Sequential Access on Sector</a:t>
            </a:r>
            <a:endParaRPr lang="el-GR" sz="2400" b="1" dirty="0">
              <a:solidFill>
                <a:srgbClr val="FFFF00"/>
              </a:solidFill>
            </a:endParaRPr>
          </a:p>
        </p:txBody>
      </p:sp>
    </p:spTree>
    <p:extLst>
      <p:ext uri="{BB962C8B-B14F-4D97-AF65-F5344CB8AC3E}">
        <p14:creationId xmlns:p14="http://schemas.microsoft.com/office/powerpoint/2010/main" val="358710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0"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2000"/>
                            </p:stCondLst>
                            <p:childTnLst>
                              <p:par>
                                <p:cTn id="9" presetID="42"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4000"/>
                            </p:stCondLst>
                            <p:childTnLst>
                              <p:par>
                                <p:cTn id="15" presetID="42" presetClass="entr" presetSubtype="0" fill="hold" nodeType="afterEffect">
                                  <p:stCondLst>
                                    <p:cond delay="2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7000"/>
                            </p:stCondLst>
                            <p:childTnLst>
                              <p:par>
                                <p:cTn id="23" presetID="42" presetClass="entr" presetSubtype="0" fill="hold" nodeType="after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9000"/>
                            </p:stCondLst>
                            <p:childTnLst>
                              <p:par>
                                <p:cTn id="29" presetID="1" presetClass="entr" presetSubtype="0" fill="hold" grpId="0" nodeType="afterEffect">
                                  <p:stCondLst>
                                    <p:cond delay="100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BANKS/RANKS</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Ορθογώνιο 2"/>
          <p:cNvSpPr/>
          <p:nvPr/>
        </p:nvSpPr>
        <p:spPr>
          <a:xfrm>
            <a:off x="223837" y="1166990"/>
            <a:ext cx="11744326" cy="1384995"/>
          </a:xfrm>
          <a:prstGeom prst="rect">
            <a:avLst/>
          </a:prstGeom>
        </p:spPr>
        <p:txBody>
          <a:bodyPr wrap="square">
            <a:spAutoFit/>
          </a:bodyPr>
          <a:lstStyle/>
          <a:p>
            <a:r>
              <a:rPr lang="el-GR" sz="2800" b="1" dirty="0">
                <a:latin typeface="Calibri" panose="020F0502020204030204" pitchFamily="34" charset="0"/>
                <a:ea typeface="Calibri" panose="020F0502020204030204" pitchFamily="34" charset="0"/>
                <a:cs typeface="Times New Roman" panose="02020603050405020304" pitchFamily="18" charset="0"/>
              </a:rPr>
              <a:t>Το κάθε </a:t>
            </a:r>
            <a:r>
              <a:rPr lang="en-US" sz="2800" b="1" dirty="0">
                <a:latin typeface="Calibri" panose="020F0502020204030204" pitchFamily="34" charset="0"/>
                <a:ea typeface="Calibri" panose="020F0502020204030204" pitchFamily="34" charset="0"/>
                <a:cs typeface="Times New Roman" panose="02020603050405020304" pitchFamily="18" charset="0"/>
              </a:rPr>
              <a:t>bank </a:t>
            </a:r>
            <a:r>
              <a:rPr lang="el-GR" sz="2800" b="1" dirty="0">
                <a:latin typeface="Calibri" panose="020F0502020204030204" pitchFamily="34" charset="0"/>
                <a:ea typeface="Calibri" panose="020F0502020204030204" pitchFamily="34" charset="0"/>
                <a:cs typeface="Times New Roman" panose="02020603050405020304" pitchFamily="18" charset="0"/>
              </a:rPr>
              <a:t>ενός </a:t>
            </a:r>
            <a:r>
              <a:rPr lang="en-US" sz="2800" b="1" dirty="0">
                <a:latin typeface="Calibri" panose="020F0502020204030204" pitchFamily="34" charset="0"/>
                <a:ea typeface="Calibri" panose="020F0502020204030204" pitchFamily="34" charset="0"/>
                <a:cs typeface="Times New Roman" panose="02020603050405020304" pitchFamily="18" charset="0"/>
              </a:rPr>
              <a:t>memory chip </a:t>
            </a:r>
            <a:r>
              <a:rPr lang="el-GR" sz="2800" b="1" dirty="0">
                <a:latin typeface="Calibri" panose="020F0502020204030204" pitchFamily="34" charset="0"/>
                <a:ea typeface="Calibri" panose="020F0502020204030204" pitchFamily="34" charset="0"/>
                <a:cs typeface="Times New Roman" panose="02020603050405020304" pitchFamily="18" charset="0"/>
              </a:rPr>
              <a:t>περιέχει ένα σύνολο από </a:t>
            </a:r>
            <a:r>
              <a:rPr lang="en-US" sz="2800" b="1" dirty="0">
                <a:latin typeface="Calibri" panose="020F0502020204030204" pitchFamily="34" charset="0"/>
                <a:ea typeface="Calibri" panose="020F0502020204030204" pitchFamily="34" charset="0"/>
                <a:cs typeface="Times New Roman" panose="02020603050405020304" pitchFamily="18" charset="0"/>
              </a:rPr>
              <a:t>arrays </a:t>
            </a:r>
            <a:r>
              <a:rPr lang="el-GR" sz="2800" b="1" dirty="0">
                <a:latin typeface="Calibri" panose="020F0502020204030204" pitchFamily="34" charset="0"/>
                <a:ea typeface="Calibri" panose="020F0502020204030204" pitchFamily="34" charset="0"/>
                <a:cs typeface="Times New Roman" panose="02020603050405020304" pitchFamily="18" charset="0"/>
              </a:rPr>
              <a:t>«κυττάρων» μνήμης. Το κάθε κύτταρο μνήμης αποθηκεύει ένα </a:t>
            </a:r>
            <a:r>
              <a:rPr lang="en-US" sz="2800" b="1" dirty="0">
                <a:latin typeface="Calibri" panose="020F0502020204030204" pitchFamily="34" charset="0"/>
                <a:ea typeface="Calibri" panose="020F0502020204030204" pitchFamily="34" charset="0"/>
                <a:cs typeface="Times New Roman" panose="02020603050405020304" pitchFamily="18" charset="0"/>
              </a:rPr>
              <a:t>bit</a:t>
            </a:r>
            <a:r>
              <a:rPr lang="el-GR" sz="2800" b="1" dirty="0">
                <a:latin typeface="Calibri" panose="020F0502020204030204" pitchFamily="34" charset="0"/>
                <a:ea typeface="Calibri" panose="020F0502020204030204" pitchFamily="34" charset="0"/>
                <a:cs typeface="Times New Roman" panose="02020603050405020304" pitchFamily="18" charset="0"/>
              </a:rPr>
              <a:t> και διευθυνσιοδοτείται από τη τομή των διευθύνσεων </a:t>
            </a:r>
            <a:r>
              <a:rPr lang="en-US" sz="2800" b="1" dirty="0">
                <a:latin typeface="Calibri" panose="020F0502020204030204" pitchFamily="34" charset="0"/>
                <a:ea typeface="Calibri" panose="020F0502020204030204" pitchFamily="34" charset="0"/>
                <a:cs typeface="Times New Roman" panose="02020603050405020304" pitchFamily="18" charset="0"/>
              </a:rPr>
              <a:t>row </a:t>
            </a:r>
            <a:r>
              <a:rPr lang="el-GR" sz="2800" b="1" dirty="0">
                <a:latin typeface="Calibri" panose="020F0502020204030204" pitchFamily="34" charset="0"/>
                <a:ea typeface="Calibri" panose="020F0502020204030204" pitchFamily="34" charset="0"/>
                <a:cs typeface="Times New Roman" panose="02020603050405020304" pitchFamily="18" charset="0"/>
              </a:rPr>
              <a:t>και </a:t>
            </a:r>
            <a:r>
              <a:rPr lang="en-US" sz="2800" b="1" dirty="0">
                <a:latin typeface="Calibri" panose="020F0502020204030204" pitchFamily="34" charset="0"/>
                <a:ea typeface="Calibri" panose="020F0502020204030204" pitchFamily="34" charset="0"/>
                <a:cs typeface="Times New Roman" panose="02020603050405020304" pitchFamily="18" charset="0"/>
              </a:rPr>
              <a:t>column</a:t>
            </a:r>
            <a:r>
              <a:rPr lang="el-GR" sz="2800" b="1" dirty="0">
                <a:latin typeface="Calibri" panose="020F0502020204030204" pitchFamily="34" charset="0"/>
                <a:ea typeface="Calibri" panose="020F0502020204030204" pitchFamily="34" charset="0"/>
                <a:cs typeface="Times New Roman" panose="02020603050405020304" pitchFamily="18" charset="0"/>
              </a:rPr>
              <a:t>.</a:t>
            </a:r>
            <a:endParaRPr lang="el-GR" sz="2800" b="1" dirty="0"/>
          </a:p>
        </p:txBody>
      </p:sp>
      <p:pic>
        <p:nvPicPr>
          <p:cNvPr id="4" name="Εικόνα 3"/>
          <p:cNvPicPr>
            <a:picLocks noChangeAspect="1"/>
          </p:cNvPicPr>
          <p:nvPr/>
        </p:nvPicPr>
        <p:blipFill>
          <a:blip r:embed="rId2"/>
          <a:stretch>
            <a:fillRect/>
          </a:stretch>
        </p:blipFill>
        <p:spPr>
          <a:xfrm>
            <a:off x="916781" y="2666285"/>
            <a:ext cx="10358438" cy="4046442"/>
          </a:xfrm>
          <a:prstGeom prst="rect">
            <a:avLst/>
          </a:prstGeom>
        </p:spPr>
      </p:pic>
    </p:spTree>
    <p:extLst>
      <p:ext uri="{BB962C8B-B14F-4D97-AF65-F5344CB8AC3E}">
        <p14:creationId xmlns:p14="http://schemas.microsoft.com/office/powerpoint/2010/main" val="205993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2" presetClass="entr" presetSubtype="4"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RANKS</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Ορθογώνιο 2"/>
          <p:cNvSpPr/>
          <p:nvPr/>
        </p:nvSpPr>
        <p:spPr>
          <a:xfrm>
            <a:off x="473524" y="1166990"/>
            <a:ext cx="10769241" cy="421654"/>
          </a:xfrm>
          <a:prstGeom prst="rect">
            <a:avLst/>
          </a:prstGeom>
        </p:spPr>
        <p:txBody>
          <a:bodyPr wrap="square">
            <a:spAutoFit/>
          </a:bodyPr>
          <a:lstStyle/>
          <a:p>
            <a:pPr>
              <a:lnSpc>
                <a:spcPct val="107000"/>
              </a:lnSpc>
              <a:spcAft>
                <a:spcPts val="800"/>
              </a:spcAft>
            </a:pP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Μια αναφορά της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CPU </a:t>
            </a: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στη μνήμη (μέσω του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Memory Controller</a:t>
            </a: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«ιεραρχικά» συμβαίνει ως εξής:</a:t>
            </a:r>
            <a:endParaRPr lang="el-GR" sz="20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Ορθογώνιο 3"/>
          <p:cNvSpPr/>
          <p:nvPr/>
        </p:nvSpPr>
        <p:spPr>
          <a:xfrm>
            <a:off x="691237" y="1896167"/>
            <a:ext cx="7904123" cy="421654"/>
          </a:xfrm>
          <a:prstGeom prst="rect">
            <a:avLst/>
          </a:prstGeom>
        </p:spPr>
        <p:txBody>
          <a:bodyPr wrap="square">
            <a:spAutoFit/>
          </a:bodyPr>
          <a:lstStyle/>
          <a:p>
            <a:pPr>
              <a:lnSpc>
                <a:spcPct val="107000"/>
              </a:lnSpc>
              <a:spcAft>
                <a:spcPts val="800"/>
              </a:spcAft>
            </a:pP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Memory Channel</a:t>
            </a:r>
            <a:r>
              <a:rPr lang="el-GR"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(για μητρικές με </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Dual </a:t>
            </a:r>
            <a:r>
              <a:rPr lang="el-GR"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και παραπάνω </a:t>
            </a:r>
            <a:r>
              <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channels </a:t>
            </a:r>
            <a:r>
              <a:rPr lang="el-GR"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μνήμης)</a:t>
            </a:r>
            <a:endParaRPr lang="el-GR" sz="20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p:cNvSpPr/>
          <p:nvPr/>
        </p:nvSpPr>
        <p:spPr>
          <a:xfrm>
            <a:off x="6990784" y="6271229"/>
            <a:ext cx="5068389" cy="421654"/>
          </a:xfrm>
          <a:prstGeom prst="rect">
            <a:avLst/>
          </a:prstGeom>
        </p:spPr>
        <p:txBody>
          <a:bodyPr wrap="square">
            <a:spAutoFit/>
          </a:bodyPr>
          <a:lstStyle/>
          <a:p>
            <a:pPr>
              <a:lnSpc>
                <a:spcPct val="107000"/>
              </a:lnSpc>
              <a:spcAft>
                <a:spcPts val="800"/>
              </a:spcAft>
            </a:pPr>
            <a:r>
              <a:rPr lang="en-US" sz="2000" b="1" dirty="0" smtClean="0">
                <a:latin typeface="Calibri" panose="020F0502020204030204" pitchFamily="34" charset="0"/>
                <a:ea typeface="Calibri" panose="020F0502020204030204" pitchFamily="34" charset="0"/>
                <a:cs typeface="Times New Roman" panose="02020603050405020304" pitchFamily="18" charset="0"/>
              </a:rPr>
              <a:t>the </a:t>
            </a:r>
            <a:r>
              <a:rPr lang="en-US" sz="2000" b="1" dirty="0">
                <a:latin typeface="Calibri" panose="020F0502020204030204" pitchFamily="34" charset="0"/>
                <a:ea typeface="Calibri" panose="020F0502020204030204" pitchFamily="34" charset="0"/>
                <a:cs typeface="Times New Roman" panose="02020603050405020304" pitchFamily="18" charset="0"/>
              </a:rPr>
              <a:t>same column of all the arrays of the Bank</a:t>
            </a:r>
            <a:endParaRPr lang="el-GR"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Ορθογώνιο 5"/>
          <p:cNvSpPr/>
          <p:nvPr/>
        </p:nvSpPr>
        <p:spPr>
          <a:xfrm>
            <a:off x="850793" y="2625344"/>
            <a:ext cx="864339" cy="421654"/>
          </a:xfrm>
          <a:prstGeom prst="rect">
            <a:avLst/>
          </a:prstGeom>
        </p:spPr>
        <p:txBody>
          <a:bodyPr wrap="none">
            <a:spAutoFit/>
          </a:bodyPr>
          <a:lstStyle/>
          <a:p>
            <a:pPr>
              <a:lnSpc>
                <a:spcPct val="107000"/>
              </a:lnSpc>
              <a:spcAft>
                <a:spcPts val="800"/>
              </a:spcAft>
            </a:pPr>
            <a:r>
              <a:rPr lang="en-US"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DIMM</a:t>
            </a:r>
            <a:endParaRPr lang="el-GR"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Ορθογώνιο 6"/>
          <p:cNvSpPr/>
          <p:nvPr/>
        </p:nvSpPr>
        <p:spPr>
          <a:xfrm>
            <a:off x="1309722" y="3354521"/>
            <a:ext cx="716863" cy="421654"/>
          </a:xfrm>
          <a:prstGeom prst="rect">
            <a:avLst/>
          </a:prstGeom>
        </p:spPr>
        <p:txBody>
          <a:bodyPr wrap="none">
            <a:spAutoFit/>
          </a:bodyPr>
          <a:lstStyle/>
          <a:p>
            <a:pPr>
              <a:lnSpc>
                <a:spcPct val="107000"/>
              </a:lnSpc>
              <a:spcAft>
                <a:spcPts val="800"/>
              </a:spcAft>
            </a:pPr>
            <a:r>
              <a:rPr lang="en-US" sz="2000" b="1"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Rank</a:t>
            </a:r>
            <a:endParaRPr lang="el-GR" sz="2000" b="1"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Ορθογώνιο 7"/>
          <p:cNvSpPr/>
          <p:nvPr/>
        </p:nvSpPr>
        <p:spPr>
          <a:xfrm>
            <a:off x="1569154" y="4083698"/>
            <a:ext cx="3278333" cy="421654"/>
          </a:xfrm>
          <a:prstGeom prst="rect">
            <a:avLst/>
          </a:prstGeom>
        </p:spPr>
        <p:txBody>
          <a:bodyPr wrap="none">
            <a:spAutoFit/>
          </a:bodyPr>
          <a:lstStyle/>
          <a:p>
            <a:pPr>
              <a:lnSpc>
                <a:spcPct val="107000"/>
              </a:lnSpc>
              <a:spcAft>
                <a:spcPts val="800"/>
              </a:spcAft>
            </a:pPr>
            <a:r>
              <a:rPr lang="en-US" sz="2000" b="1"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all m</a:t>
            </a:r>
            <a:r>
              <a:rPr lang="en-US" sz="2000" b="1" dirty="0" smtClean="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emory chips </a:t>
            </a:r>
            <a:r>
              <a:rPr lang="en-US" sz="2000" b="1"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of the R</a:t>
            </a:r>
            <a:r>
              <a:rPr lang="en-US" sz="2000" b="1" dirty="0" smtClean="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ank</a:t>
            </a:r>
            <a:endParaRPr lang="el-GR" sz="2000" b="1" dirty="0">
              <a:solidFill>
                <a:schemeClr val="accent5">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Ορθογώνιο 8"/>
          <p:cNvSpPr/>
          <p:nvPr/>
        </p:nvSpPr>
        <p:spPr>
          <a:xfrm>
            <a:off x="2642169" y="4812875"/>
            <a:ext cx="5449953" cy="421654"/>
          </a:xfrm>
          <a:prstGeom prst="rect">
            <a:avLst/>
          </a:prstGeom>
        </p:spPr>
        <p:txBody>
          <a:bodyPr wrap="none">
            <a:spAutoFit/>
          </a:bodyPr>
          <a:lstStyle/>
          <a:p>
            <a:pPr>
              <a:lnSpc>
                <a:spcPct val="107000"/>
              </a:lnSpc>
              <a:spcAft>
                <a:spcPts val="800"/>
              </a:spcAft>
            </a:pPr>
            <a:r>
              <a:rPr lang="en-US" sz="20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the same Bank on every </a:t>
            </a:r>
            <a:r>
              <a:rPr lang="en-US" sz="2000" b="1" dirty="0" smtClean="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memory chip </a:t>
            </a:r>
            <a:r>
              <a:rPr lang="en-US" sz="20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of the </a:t>
            </a:r>
            <a:r>
              <a:rPr lang="en-US" sz="2000" b="1" dirty="0" smtClean="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Rank</a:t>
            </a:r>
            <a:endParaRPr lang="el-GR" sz="2000" b="1" dirty="0">
              <a:solidFill>
                <a:schemeClr val="accent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Ορθογώνιο 9"/>
          <p:cNvSpPr/>
          <p:nvPr/>
        </p:nvSpPr>
        <p:spPr>
          <a:xfrm>
            <a:off x="5195747" y="5542052"/>
            <a:ext cx="4627101" cy="421654"/>
          </a:xfrm>
          <a:prstGeom prst="rect">
            <a:avLst/>
          </a:prstGeom>
        </p:spPr>
        <p:txBody>
          <a:bodyPr wrap="none">
            <a:spAutoFit/>
          </a:bodyPr>
          <a:lstStyle/>
          <a:p>
            <a:pPr>
              <a:lnSpc>
                <a:spcPct val="107000"/>
              </a:lnSpc>
              <a:spcAft>
                <a:spcPts val="800"/>
              </a:spcAft>
            </a:pPr>
            <a:r>
              <a:rPr lang="en-US" sz="2000" b="1"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rPr>
              <a:t>the same row of all the arrays of the Bank</a:t>
            </a:r>
            <a:endParaRPr lang="el-GR" sz="2000" b="1"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944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00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100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3000"/>
                            </p:stCondLst>
                            <p:childTnLst>
                              <p:par>
                                <p:cTn id="18" presetID="1" presetClass="entr" presetSubtype="0" fill="hold" grpId="0" nodeType="afterEffect">
                                  <p:stCondLst>
                                    <p:cond delay="100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4000"/>
                            </p:stCondLst>
                            <p:childTnLst>
                              <p:par>
                                <p:cTn id="21" presetID="1" presetClass="entr" presetSubtype="0" fill="hold" grpId="0" nodeType="afterEffect">
                                  <p:stCondLst>
                                    <p:cond delay="300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7000"/>
                            </p:stCondLst>
                            <p:childTnLst>
                              <p:par>
                                <p:cTn id="24" presetID="1" presetClass="entr" presetSubtype="0" fill="hold" grpId="0" nodeType="afterEffect">
                                  <p:stCondLst>
                                    <p:cond delay="400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11000"/>
                            </p:stCondLst>
                            <p:childTnLst>
                              <p:par>
                                <p:cTn id="27" presetID="1" presetClass="entr" presetSubtype="0" fill="hold" grpId="0" nodeType="afterEffect">
                                  <p:stCondLst>
                                    <p:cond delay="300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RANKS</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4" name="Ορθογώνιο 3"/>
          <p:cNvSpPr/>
          <p:nvPr/>
        </p:nvSpPr>
        <p:spPr>
          <a:xfrm>
            <a:off x="148043" y="1160505"/>
            <a:ext cx="11767147" cy="1277850"/>
          </a:xfrm>
          <a:prstGeom prst="rect">
            <a:avLst/>
          </a:prstGeom>
        </p:spPr>
        <p:txBody>
          <a:bodyPr wrap="square">
            <a:spAutoFit/>
          </a:bodyPr>
          <a:lstStyle/>
          <a:p>
            <a:pPr>
              <a:lnSpc>
                <a:spcPct val="107000"/>
              </a:lnSpc>
              <a:spcAft>
                <a:spcPts val="800"/>
              </a:spcAft>
            </a:pPr>
            <a:r>
              <a:rPr lang="el-GR"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Η</a:t>
            </a:r>
            <a:r>
              <a:rPr lang="el-GR" sz="24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 κύρια ανάγκη </a:t>
            </a:r>
            <a:r>
              <a:rPr lang="el-GR"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δημιουργίας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ranks </a:t>
            </a:r>
            <a:r>
              <a:rPr lang="el-GR"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στα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DIMMs</a:t>
            </a:r>
            <a:r>
              <a:rPr lang="el-GR"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είναι η αύξηση της πυκνότητας της χωρητικότητας στο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Memory Channel </a:t>
            </a:r>
            <a:r>
              <a:rPr lang="el-GR"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με την υπάρχουσα τεχνολογία κατασκευής των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memory chips</a:t>
            </a:r>
            <a:r>
              <a:rPr lang="el-GR"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p>
        </p:txBody>
      </p:sp>
      <p:pic>
        <p:nvPicPr>
          <p:cNvPr id="6" name="Εικόνα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410" y="2509157"/>
            <a:ext cx="6076950" cy="4191000"/>
          </a:xfrm>
          <a:prstGeom prst="rect">
            <a:avLst/>
          </a:prstGeom>
        </p:spPr>
      </p:pic>
      <p:sp>
        <p:nvSpPr>
          <p:cNvPr id="7" name="TextBox 6"/>
          <p:cNvSpPr txBox="1"/>
          <p:nvPr/>
        </p:nvSpPr>
        <p:spPr>
          <a:xfrm>
            <a:off x="148043" y="2586445"/>
            <a:ext cx="5484533" cy="1323439"/>
          </a:xfrm>
          <a:prstGeom prst="rect">
            <a:avLst/>
          </a:prstGeom>
          <a:noFill/>
        </p:spPr>
        <p:txBody>
          <a:bodyPr wrap="square" rtlCol="0">
            <a:spAutoFit/>
          </a:bodyPr>
          <a:lstStyle/>
          <a:p>
            <a:r>
              <a:rPr lang="el-GR" sz="2000" b="1" dirty="0" smtClean="0">
                <a:solidFill>
                  <a:srgbClr val="FFC000"/>
                </a:solidFill>
              </a:rPr>
              <a:t>Όταν το </a:t>
            </a:r>
            <a:r>
              <a:rPr lang="en-US" sz="2000" b="1" dirty="0" smtClean="0">
                <a:solidFill>
                  <a:srgbClr val="FFC000"/>
                </a:solidFill>
              </a:rPr>
              <a:t>DIMM </a:t>
            </a:r>
            <a:r>
              <a:rPr lang="el-GR" sz="2000" b="1" dirty="0" smtClean="0">
                <a:solidFill>
                  <a:srgbClr val="FFC000"/>
                </a:solidFill>
              </a:rPr>
              <a:t>έχει </a:t>
            </a:r>
            <a:r>
              <a:rPr lang="en-US" sz="2000" b="1" dirty="0" smtClean="0">
                <a:solidFill>
                  <a:srgbClr val="FFC000"/>
                </a:solidFill>
              </a:rPr>
              <a:t>memory chips</a:t>
            </a:r>
            <a:r>
              <a:rPr lang="el-GR" sz="2000" b="1" dirty="0" smtClean="0">
                <a:solidFill>
                  <a:srgbClr val="FFC000"/>
                </a:solidFill>
              </a:rPr>
              <a:t> μόνο από τη μια πλευρά του τυπωμένου κυκλώματος (</a:t>
            </a:r>
            <a:r>
              <a:rPr lang="en-US" sz="2000" b="1" dirty="0" smtClean="0">
                <a:solidFill>
                  <a:srgbClr val="FFC000"/>
                </a:solidFill>
              </a:rPr>
              <a:t>Printed Circuit Board)</a:t>
            </a:r>
            <a:r>
              <a:rPr lang="el-GR" sz="2000" b="1" dirty="0" smtClean="0">
                <a:solidFill>
                  <a:srgbClr val="FFC000"/>
                </a:solidFill>
              </a:rPr>
              <a:t>, τότε </a:t>
            </a:r>
            <a:r>
              <a:rPr lang="el-GR" sz="2000" b="1" u="sng" dirty="0" smtClean="0">
                <a:solidFill>
                  <a:srgbClr val="FFC000"/>
                </a:solidFill>
              </a:rPr>
              <a:t>είναι</a:t>
            </a:r>
            <a:r>
              <a:rPr lang="el-GR" sz="2000" b="1" dirty="0" smtClean="0">
                <a:solidFill>
                  <a:srgbClr val="FFC000"/>
                </a:solidFill>
              </a:rPr>
              <a:t> σίγουρα </a:t>
            </a:r>
            <a:r>
              <a:rPr lang="en-US" sz="2000" b="1" dirty="0" smtClean="0">
                <a:solidFill>
                  <a:srgbClr val="FFC000"/>
                </a:solidFill>
              </a:rPr>
              <a:t>Single Rank. </a:t>
            </a:r>
            <a:endParaRPr lang="el-GR" sz="2000" b="1" dirty="0">
              <a:solidFill>
                <a:srgbClr val="FFC000"/>
              </a:solidFill>
            </a:endParaRPr>
          </a:p>
        </p:txBody>
      </p:sp>
      <p:sp>
        <p:nvSpPr>
          <p:cNvPr id="9" name="TextBox 8"/>
          <p:cNvSpPr txBox="1"/>
          <p:nvPr/>
        </p:nvSpPr>
        <p:spPr>
          <a:xfrm>
            <a:off x="148043" y="4604657"/>
            <a:ext cx="5484533" cy="1015663"/>
          </a:xfrm>
          <a:prstGeom prst="rect">
            <a:avLst/>
          </a:prstGeom>
          <a:noFill/>
        </p:spPr>
        <p:txBody>
          <a:bodyPr wrap="square" rtlCol="0">
            <a:spAutoFit/>
          </a:bodyPr>
          <a:lstStyle/>
          <a:p>
            <a:r>
              <a:rPr lang="el-GR" sz="2000" b="1" dirty="0" smtClean="0">
                <a:solidFill>
                  <a:schemeClr val="accent4">
                    <a:lumMod val="40000"/>
                    <a:lumOff val="60000"/>
                  </a:schemeClr>
                </a:solidFill>
              </a:rPr>
              <a:t>Όταν το </a:t>
            </a:r>
            <a:r>
              <a:rPr lang="en-US" sz="2000" b="1" dirty="0" smtClean="0">
                <a:solidFill>
                  <a:schemeClr val="accent4">
                    <a:lumMod val="40000"/>
                    <a:lumOff val="60000"/>
                  </a:schemeClr>
                </a:solidFill>
              </a:rPr>
              <a:t>DIMM </a:t>
            </a:r>
            <a:r>
              <a:rPr lang="el-GR" sz="2000" b="1" dirty="0" smtClean="0">
                <a:solidFill>
                  <a:schemeClr val="accent4">
                    <a:lumMod val="40000"/>
                    <a:lumOff val="60000"/>
                  </a:schemeClr>
                </a:solidFill>
              </a:rPr>
              <a:t>έχει </a:t>
            </a:r>
            <a:r>
              <a:rPr lang="en-US" sz="2000" b="1" dirty="0" smtClean="0">
                <a:solidFill>
                  <a:schemeClr val="accent4">
                    <a:lumMod val="40000"/>
                    <a:lumOff val="60000"/>
                  </a:schemeClr>
                </a:solidFill>
              </a:rPr>
              <a:t>memory chips</a:t>
            </a:r>
            <a:r>
              <a:rPr lang="el-GR" sz="2000" b="1" dirty="0" smtClean="0">
                <a:solidFill>
                  <a:schemeClr val="accent4">
                    <a:lumMod val="40000"/>
                    <a:lumOff val="60000"/>
                  </a:schemeClr>
                </a:solidFill>
              </a:rPr>
              <a:t> και στις δύο πλευρές του τυπωμένου κυκλώματος (</a:t>
            </a:r>
            <a:r>
              <a:rPr lang="en-US" sz="2000" b="1" dirty="0" smtClean="0">
                <a:solidFill>
                  <a:schemeClr val="accent4">
                    <a:lumMod val="40000"/>
                    <a:lumOff val="60000"/>
                  </a:schemeClr>
                </a:solidFill>
              </a:rPr>
              <a:t>PCB)</a:t>
            </a:r>
            <a:r>
              <a:rPr lang="el-GR" sz="2000" b="1" dirty="0" smtClean="0">
                <a:solidFill>
                  <a:schemeClr val="accent4">
                    <a:lumMod val="40000"/>
                    <a:lumOff val="60000"/>
                  </a:schemeClr>
                </a:solidFill>
              </a:rPr>
              <a:t>, τότε </a:t>
            </a:r>
            <a:r>
              <a:rPr lang="el-GR" sz="2000" b="1" u="sng" dirty="0" smtClean="0">
                <a:solidFill>
                  <a:schemeClr val="accent4">
                    <a:lumMod val="40000"/>
                    <a:lumOff val="60000"/>
                  </a:schemeClr>
                </a:solidFill>
              </a:rPr>
              <a:t>δεν είναι</a:t>
            </a:r>
            <a:r>
              <a:rPr lang="el-GR" sz="2000" b="1" dirty="0" smtClean="0">
                <a:solidFill>
                  <a:schemeClr val="accent4">
                    <a:lumMod val="40000"/>
                    <a:lumOff val="60000"/>
                  </a:schemeClr>
                </a:solidFill>
              </a:rPr>
              <a:t> σίγουρα </a:t>
            </a:r>
            <a:r>
              <a:rPr lang="en-US" sz="2000" b="1" dirty="0" smtClean="0">
                <a:solidFill>
                  <a:schemeClr val="accent4">
                    <a:lumMod val="40000"/>
                    <a:lumOff val="60000"/>
                  </a:schemeClr>
                </a:solidFill>
              </a:rPr>
              <a:t>Dual Rank. </a:t>
            </a:r>
            <a:endParaRPr lang="el-GR" sz="2000" b="1" dirty="0">
              <a:solidFill>
                <a:schemeClr val="accent4">
                  <a:lumMod val="40000"/>
                  <a:lumOff val="60000"/>
                </a:schemeClr>
              </a:solidFill>
            </a:endParaRPr>
          </a:p>
        </p:txBody>
      </p:sp>
    </p:spTree>
    <p:extLst>
      <p:ext uri="{BB962C8B-B14F-4D97-AF65-F5344CB8AC3E}">
        <p14:creationId xmlns:p14="http://schemas.microsoft.com/office/powerpoint/2010/main" val="75568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2" presetClass="entr" presetSubtype="4" fill="hold" nodeType="afterEffect">
                                  <p:stCondLst>
                                    <p:cond delay="50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6500"/>
                            </p:stCondLst>
                            <p:childTnLst>
                              <p:par>
                                <p:cTn id="13" presetID="1" presetClass="entr" presetSubtype="0" fill="hold" grpId="0" nodeType="afterEffect">
                                  <p:stCondLst>
                                    <p:cond delay="400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10500"/>
                            </p:stCondLst>
                            <p:childTnLst>
                              <p:par>
                                <p:cTn id="16" presetID="1" presetClass="entr" presetSubtype="0" fill="hold" grpId="0" nodeType="afterEffect">
                                  <p:stCondLst>
                                    <p:cond delay="500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BANKS/RANKS</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pic>
        <p:nvPicPr>
          <p:cNvPr id="3" name="Εικόνα 2"/>
          <p:cNvPicPr>
            <a:picLocks noChangeAspect="1"/>
          </p:cNvPicPr>
          <p:nvPr/>
        </p:nvPicPr>
        <p:blipFill>
          <a:blip r:embed="rId2"/>
          <a:stretch>
            <a:fillRect/>
          </a:stretch>
        </p:blipFill>
        <p:spPr>
          <a:xfrm>
            <a:off x="6060048" y="1077845"/>
            <a:ext cx="5937376" cy="1613703"/>
          </a:xfrm>
          <a:prstGeom prst="rect">
            <a:avLst/>
          </a:prstGeom>
        </p:spPr>
      </p:pic>
      <p:sp>
        <p:nvSpPr>
          <p:cNvPr id="4" name="Ορθογώνιο 3"/>
          <p:cNvSpPr/>
          <p:nvPr/>
        </p:nvSpPr>
        <p:spPr>
          <a:xfrm>
            <a:off x="87901" y="6315212"/>
            <a:ext cx="4946468" cy="487506"/>
          </a:xfrm>
          <a:prstGeom prst="rect">
            <a:avLst/>
          </a:prstGeom>
        </p:spPr>
        <p:txBody>
          <a:bodyPr wrap="square">
            <a:spAutoFit/>
          </a:bodyPr>
          <a:lstStyle/>
          <a:p>
            <a:pPr>
              <a:lnSpc>
                <a:spcPct val="107000"/>
              </a:lnSpc>
              <a:spcAft>
                <a:spcPts val="800"/>
              </a:spcAft>
            </a:pPr>
            <a:r>
              <a:rPr lang="el-GR" sz="24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και </a:t>
            </a:r>
            <a:r>
              <a:rPr lang="el-GR"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οκτώ </a:t>
            </a:r>
            <a:r>
              <a:rPr lang="en-US"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ranks</a:t>
            </a:r>
            <a:r>
              <a:rPr lang="el-GR"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a:t>
            </a:r>
            <a:r>
              <a:rPr lang="el-GR" sz="24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8</a:t>
            </a:r>
            <a:r>
              <a:rPr lang="en-US" sz="24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Rx</a:t>
            </a:r>
            <a:r>
              <a:rPr lang="el-GR" sz="24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 </a:t>
            </a:r>
            <a:r>
              <a:rPr lang="el-GR"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(για </a:t>
            </a:r>
            <a:r>
              <a:rPr lang="en-US"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servers</a:t>
            </a:r>
            <a:r>
              <a:rPr lang="el-GR"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a:t>
            </a:r>
          </a:p>
        </p:txBody>
      </p:sp>
      <p:pic>
        <p:nvPicPr>
          <p:cNvPr id="5" name="Εικόνα 4"/>
          <p:cNvPicPr>
            <a:picLocks noChangeAspect="1"/>
          </p:cNvPicPr>
          <p:nvPr/>
        </p:nvPicPr>
        <p:blipFill>
          <a:blip r:embed="rId3"/>
          <a:stretch>
            <a:fillRect/>
          </a:stretch>
        </p:blipFill>
        <p:spPr>
          <a:xfrm>
            <a:off x="6060048" y="2729184"/>
            <a:ext cx="5937376" cy="1501910"/>
          </a:xfrm>
          <a:prstGeom prst="rect">
            <a:avLst/>
          </a:prstGeom>
        </p:spPr>
      </p:pic>
      <p:pic>
        <p:nvPicPr>
          <p:cNvPr id="6" name="Εικόνα 5"/>
          <p:cNvPicPr>
            <a:picLocks noChangeAspect="1"/>
          </p:cNvPicPr>
          <p:nvPr/>
        </p:nvPicPr>
        <p:blipFill>
          <a:blip r:embed="rId4"/>
          <a:stretch>
            <a:fillRect/>
          </a:stretch>
        </p:blipFill>
        <p:spPr>
          <a:xfrm>
            <a:off x="6060048" y="4268730"/>
            <a:ext cx="5937376" cy="1926582"/>
          </a:xfrm>
          <a:prstGeom prst="rect">
            <a:avLst/>
          </a:prstGeom>
        </p:spPr>
      </p:pic>
      <p:sp>
        <p:nvSpPr>
          <p:cNvPr id="7" name="Ορθογώνιο 6"/>
          <p:cNvSpPr/>
          <p:nvPr/>
        </p:nvSpPr>
        <p:spPr>
          <a:xfrm>
            <a:off x="228632" y="1608017"/>
            <a:ext cx="5247655" cy="553357"/>
          </a:xfrm>
          <a:prstGeom prst="rect">
            <a:avLst/>
          </a:prstGeom>
        </p:spPr>
        <p:txBody>
          <a:bodyPr wrap="none">
            <a:spAutoFit/>
          </a:bodyPr>
          <a:lstStyle/>
          <a:p>
            <a:pPr>
              <a:lnSpc>
                <a:spcPct val="107000"/>
              </a:lnSpc>
              <a:spcAft>
                <a:spcPts val="800"/>
              </a:spcAft>
            </a:pPr>
            <a:r>
              <a:rPr lang="el-GR" sz="2800" b="1" dirty="0" err="1">
                <a:solidFill>
                  <a:srgbClr val="FFC000"/>
                </a:solidFill>
                <a:latin typeface="Calibri" panose="020F0502020204030204" pitchFamily="34" charset="0"/>
                <a:ea typeface="Calibri" panose="020F0502020204030204" pitchFamily="34" charset="0"/>
                <a:cs typeface="Times New Roman" panose="02020603050405020304" pitchFamily="18" charset="0"/>
              </a:rPr>
              <a:t>Εχουμε</a:t>
            </a:r>
            <a:r>
              <a:rPr lang="el-GR"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DIMMs </a:t>
            </a:r>
            <a:r>
              <a:rPr lang="el-GR"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με ένα </a:t>
            </a:r>
            <a:r>
              <a:rPr lang="en-US"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rank </a:t>
            </a:r>
            <a:r>
              <a:rPr lang="el-GR"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a:t>
            </a:r>
            <a:r>
              <a:rPr lang="el-GR" sz="28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1</a:t>
            </a:r>
            <a:r>
              <a:rPr lang="en-US" sz="28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Rx</a:t>
            </a:r>
            <a:r>
              <a:rPr lang="el-GR" sz="28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Ορθογώνιο 7"/>
          <p:cNvSpPr/>
          <p:nvPr/>
        </p:nvSpPr>
        <p:spPr>
          <a:xfrm>
            <a:off x="1536844" y="3203460"/>
            <a:ext cx="2631233" cy="553357"/>
          </a:xfrm>
          <a:prstGeom prst="rect">
            <a:avLst/>
          </a:prstGeom>
        </p:spPr>
        <p:txBody>
          <a:bodyPr wrap="none">
            <a:spAutoFit/>
          </a:bodyPr>
          <a:lstStyle/>
          <a:p>
            <a:pPr>
              <a:lnSpc>
                <a:spcPct val="107000"/>
              </a:lnSpc>
              <a:spcAft>
                <a:spcPts val="800"/>
              </a:spcAft>
            </a:pPr>
            <a:r>
              <a:rPr lang="el-GR" sz="28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δύο </a:t>
            </a:r>
            <a:r>
              <a:rPr lang="en-US" sz="28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ranks </a:t>
            </a:r>
            <a:r>
              <a:rPr lang="el-GR" sz="28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(2</a:t>
            </a:r>
            <a:r>
              <a:rPr lang="en-US" sz="28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Rx</a:t>
            </a:r>
            <a:r>
              <a:rPr lang="el-GR" sz="28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Ορθογώνιο 8"/>
          <p:cNvSpPr/>
          <p:nvPr/>
        </p:nvSpPr>
        <p:spPr>
          <a:xfrm>
            <a:off x="1244873" y="4955342"/>
            <a:ext cx="3215176" cy="553357"/>
          </a:xfrm>
          <a:prstGeom prst="rect">
            <a:avLst/>
          </a:prstGeom>
        </p:spPr>
        <p:txBody>
          <a:bodyPr wrap="none">
            <a:spAutoFit/>
          </a:bodyPr>
          <a:lstStyle/>
          <a:p>
            <a:pPr>
              <a:lnSpc>
                <a:spcPct val="107000"/>
              </a:lnSpc>
              <a:spcAft>
                <a:spcPts val="800"/>
              </a:spcAft>
            </a:pPr>
            <a:r>
              <a:rPr lang="el-GR"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τέσσερα </a:t>
            </a:r>
            <a:r>
              <a:rPr lang="en-US"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ranks </a:t>
            </a:r>
            <a:r>
              <a:rPr lang="el-GR"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a:t>
            </a:r>
            <a:r>
              <a:rPr lang="el-GR" sz="28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4</a:t>
            </a:r>
            <a:r>
              <a:rPr lang="en-US" sz="28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Rx</a:t>
            </a:r>
            <a:r>
              <a:rPr lang="el-GR" sz="28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p:cNvSpPr txBox="1"/>
          <p:nvPr/>
        </p:nvSpPr>
        <p:spPr>
          <a:xfrm>
            <a:off x="5876640" y="6205022"/>
            <a:ext cx="6304191" cy="707886"/>
          </a:xfrm>
          <a:prstGeom prst="rect">
            <a:avLst/>
          </a:prstGeom>
          <a:noFill/>
        </p:spPr>
        <p:txBody>
          <a:bodyPr wrap="square" rtlCol="0">
            <a:spAutoFit/>
          </a:bodyPr>
          <a:lstStyle/>
          <a:p>
            <a:pPr algn="ct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Ο αριθμός μετά το </a:t>
            </a:r>
            <a:r>
              <a:rPr lang="en-US"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x </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δηλώνει το πλήθος των </a:t>
            </a:r>
            <a:r>
              <a:rPr lang="en-US"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banks </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των </a:t>
            </a:r>
            <a:r>
              <a:rPr lang="en-US"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memory chips.</a:t>
            </a:r>
          </a:p>
        </p:txBody>
      </p:sp>
    </p:spTree>
    <p:extLst>
      <p:ext uri="{BB962C8B-B14F-4D97-AF65-F5344CB8AC3E}">
        <p14:creationId xmlns:p14="http://schemas.microsoft.com/office/powerpoint/2010/main" val="420426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2" presetClass="entr" presetSubtype="4" fill="hold" nodeType="afterEffect">
                                  <p:stCondLst>
                                    <p:cond delay="1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1" presetClass="entr" presetSubtype="0" fill="hold" grpId="0" nodeType="afterEffect">
                                  <p:stCondLst>
                                    <p:cond delay="200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4500"/>
                            </p:stCondLst>
                            <p:childTnLst>
                              <p:par>
                                <p:cTn id="16" presetID="2" presetClass="entr" presetSubtype="4" fill="hold" nodeType="afterEffect">
                                  <p:stCondLst>
                                    <p:cond delay="200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7000"/>
                            </p:stCondLst>
                            <p:childTnLst>
                              <p:par>
                                <p:cTn id="21" presetID="1" presetClass="entr" presetSubtype="0" fill="hold" grpId="0" nodeType="afterEffect">
                                  <p:stCondLst>
                                    <p:cond delay="250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9500"/>
                            </p:stCondLst>
                            <p:childTnLst>
                              <p:par>
                                <p:cTn id="24" presetID="2" presetClass="entr" presetSubtype="4" fill="hold" nodeType="afterEffect">
                                  <p:stCondLst>
                                    <p:cond delay="125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11250"/>
                            </p:stCondLst>
                            <p:childTnLst>
                              <p:par>
                                <p:cTn id="29" presetID="53" presetClass="entr" presetSubtype="16" fill="hold" grpId="0" nodeType="afterEffect">
                                  <p:stCondLst>
                                    <p:cond delay="100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par>
                          <p:cTn id="34" fill="hold">
                            <p:stCondLst>
                              <p:cond delay="12750"/>
                            </p:stCondLst>
                            <p:childTnLst>
                              <p:par>
                                <p:cTn id="35" presetID="1" presetClass="entr" presetSubtype="0" fill="hold" grpId="0" nodeType="afterEffect">
                                  <p:stCondLst>
                                    <p:cond delay="150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4488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RANKS</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Ορθογώνιο 2"/>
          <p:cNvSpPr/>
          <p:nvPr/>
        </p:nvSpPr>
        <p:spPr>
          <a:xfrm>
            <a:off x="-1" y="5986873"/>
            <a:ext cx="7119257" cy="421654"/>
          </a:xfrm>
          <a:prstGeom prst="rect">
            <a:avLst/>
          </a:prstGeom>
        </p:spPr>
        <p:txBody>
          <a:bodyPr wrap="square">
            <a:spAutoFit/>
          </a:bodyPr>
          <a:lstStyle/>
          <a:p>
            <a:pPr>
              <a:lnSpc>
                <a:spcPct val="107000"/>
              </a:lnSpc>
              <a:spcAft>
                <a:spcPts val="800"/>
              </a:spcAft>
            </a:pPr>
            <a:r>
              <a:rPr lang="el-GR" sz="2000" b="1" dirty="0" smtClean="0">
                <a:latin typeface="Calibri" panose="020F0502020204030204" pitchFamily="34" charset="0"/>
                <a:ea typeface="Calibri" panose="020F0502020204030204" pitchFamily="34" charset="0"/>
                <a:cs typeface="Times New Roman" panose="02020603050405020304" pitchFamily="18" charset="0"/>
              </a:rPr>
              <a:t>Γενικά </a:t>
            </a:r>
            <a:r>
              <a:rPr lang="el-GR" sz="2000" b="1" dirty="0">
                <a:latin typeface="Calibri" panose="020F0502020204030204" pitchFamily="34" charset="0"/>
                <a:ea typeface="Calibri" panose="020F0502020204030204" pitchFamily="34" charset="0"/>
                <a:cs typeface="Times New Roman" panose="02020603050405020304" pitchFamily="18" charset="0"/>
              </a:rPr>
              <a:t>το </a:t>
            </a:r>
            <a:r>
              <a:rPr lang="en-US" sz="2000" b="1" dirty="0">
                <a:latin typeface="Calibri" panose="020F0502020204030204" pitchFamily="34" charset="0"/>
                <a:ea typeface="Calibri" panose="020F0502020204030204" pitchFamily="34" charset="0"/>
                <a:cs typeface="Times New Roman" panose="02020603050405020304" pitchFamily="18" charset="0"/>
              </a:rPr>
              <a:t>S</a:t>
            </a:r>
            <a:r>
              <a:rPr lang="en-US" sz="2000" b="1" dirty="0" smtClean="0">
                <a:latin typeface="Calibri" panose="020F0502020204030204" pitchFamily="34" charset="0"/>
                <a:ea typeface="Calibri" panose="020F0502020204030204" pitchFamily="34" charset="0"/>
                <a:cs typeface="Times New Roman" panose="02020603050405020304" pitchFamily="18" charset="0"/>
              </a:rPr>
              <a:t>ingle </a:t>
            </a:r>
            <a:r>
              <a:rPr lang="en-US" sz="2000" b="1" dirty="0">
                <a:latin typeface="Calibri" panose="020F0502020204030204" pitchFamily="34" charset="0"/>
                <a:ea typeface="Calibri" panose="020F0502020204030204" pitchFamily="34" charset="0"/>
                <a:cs typeface="Times New Roman" panose="02020603050405020304" pitchFamily="18" charset="0"/>
              </a:rPr>
              <a:t>R</a:t>
            </a:r>
            <a:r>
              <a:rPr lang="en-US" sz="2000" b="1" dirty="0" smtClean="0">
                <a:latin typeface="Calibri" panose="020F0502020204030204" pitchFamily="34" charset="0"/>
                <a:ea typeface="Calibri" panose="020F0502020204030204" pitchFamily="34" charset="0"/>
                <a:cs typeface="Times New Roman" panose="02020603050405020304" pitchFamily="18" charset="0"/>
              </a:rPr>
              <a:t>ank </a:t>
            </a:r>
            <a:r>
              <a:rPr lang="el-GR" sz="2000" b="1" dirty="0">
                <a:latin typeface="Calibri" panose="020F0502020204030204" pitchFamily="34" charset="0"/>
                <a:ea typeface="Calibri" panose="020F0502020204030204" pitchFamily="34" charset="0"/>
                <a:cs typeface="Times New Roman" panose="02020603050405020304" pitchFamily="18" charset="0"/>
              </a:rPr>
              <a:t>αποτελεί νεότερη προσέγγισή στα </a:t>
            </a:r>
            <a:r>
              <a:rPr lang="en-US" sz="2000" b="1" dirty="0">
                <a:latin typeface="Calibri" panose="020F0502020204030204" pitchFamily="34" charset="0"/>
                <a:ea typeface="Calibri" panose="020F0502020204030204" pitchFamily="34" charset="0"/>
                <a:cs typeface="Times New Roman" panose="02020603050405020304" pitchFamily="18" charset="0"/>
              </a:rPr>
              <a:t>DIMMs</a:t>
            </a:r>
            <a:r>
              <a:rPr lang="el-GR" sz="2000" b="1" dirty="0">
                <a:latin typeface="Calibri" panose="020F0502020204030204" pitchFamily="34" charset="0"/>
                <a:ea typeface="Calibri" panose="020F0502020204030204" pitchFamily="34" charset="0"/>
                <a:cs typeface="Times New Roman" panose="02020603050405020304" pitchFamily="18" charset="0"/>
              </a:rPr>
              <a:t>.</a:t>
            </a:r>
            <a:endParaRPr lang="el-GR"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Ορθογώνιο 3"/>
          <p:cNvSpPr/>
          <p:nvPr/>
        </p:nvSpPr>
        <p:spPr>
          <a:xfrm>
            <a:off x="-1" y="1993599"/>
            <a:ext cx="12192001" cy="1285480"/>
          </a:xfrm>
          <a:prstGeom prst="rect">
            <a:avLst/>
          </a:prstGeom>
        </p:spPr>
        <p:txBody>
          <a:bodyPr wrap="square">
            <a:spAutoFit/>
          </a:bodyPr>
          <a:lstStyle/>
          <a:p>
            <a:pPr>
              <a:lnSpc>
                <a:spcPct val="107000"/>
              </a:lnSpc>
              <a:spcAft>
                <a:spcPts val="800"/>
              </a:spcAft>
            </a:pP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Ναι μεν, τα περισσότερα </a:t>
            </a:r>
            <a:r>
              <a:rPr lang="en-US"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ranks </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ανά </a:t>
            </a:r>
            <a:r>
              <a:rPr lang="en-US"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DIMM</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αυξάνουν τη χωρητικότητα </a:t>
            </a:r>
            <a:r>
              <a:rPr lang="el-GR" sz="20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αυτού,</a:t>
            </a:r>
            <a:endParaRPr lang="en-US" sz="20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20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αλλά </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η </a:t>
            </a:r>
            <a:r>
              <a:rPr lang="en-US"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CPU</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a:t>
            </a:r>
            <a:r>
              <a:rPr lang="en-US"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Memory Controller </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μπορεί να έχει πρόσβαση σ’ ένα μόνο </a:t>
            </a:r>
            <a:r>
              <a:rPr lang="en-US"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rank </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σε δεδομένη χρονική στιγμή </a:t>
            </a:r>
            <a:r>
              <a:rPr lang="el-GR" sz="20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και</a:t>
            </a:r>
            <a:endParaRPr lang="en-US" sz="20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20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η </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εναλλαγή των </a:t>
            </a:r>
            <a:r>
              <a:rPr lang="en-US"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ranks </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προσθέτει φόρτο </a:t>
            </a:r>
            <a:r>
              <a:rPr lang="el-GR" sz="20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εργασίας, μειώνοντας τη </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ταχύτητα διαμεταγωγής του </a:t>
            </a:r>
            <a:r>
              <a:rPr lang="en-US"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Memory Channel</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5" name="Ορθογώνιο 4"/>
          <p:cNvSpPr/>
          <p:nvPr/>
        </p:nvSpPr>
        <p:spPr>
          <a:xfrm>
            <a:off x="-1" y="3795674"/>
            <a:ext cx="9274629" cy="421654"/>
          </a:xfrm>
          <a:prstGeom prst="rect">
            <a:avLst/>
          </a:prstGeom>
        </p:spPr>
        <p:txBody>
          <a:bodyPr wrap="square">
            <a:spAutoFit/>
          </a:bodyPr>
          <a:lstStyle/>
          <a:p>
            <a:pPr>
              <a:lnSpc>
                <a:spcPct val="107000"/>
              </a:lnSpc>
              <a:spcAft>
                <a:spcPts val="800"/>
              </a:spcAft>
            </a:pPr>
            <a:r>
              <a:rPr lang="el-GR"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Το </a:t>
            </a:r>
            <a:r>
              <a:rPr lang="en-US"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DIMM </a:t>
            </a:r>
            <a:r>
              <a:rPr lang="el-GR"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με (</a:t>
            </a:r>
            <a:r>
              <a:rPr lang="el-GR" sz="2000" b="1"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rPr>
              <a:t>1</a:t>
            </a:r>
            <a:r>
              <a:rPr lang="en-US" sz="2000" b="1"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rPr>
              <a:t>Rx</a:t>
            </a:r>
            <a:r>
              <a:rPr lang="el-GR" sz="2000" b="1"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el-GR"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έχει μεγαλύτερη ταχύτητα διαμεταγωγής από ένα </a:t>
            </a:r>
            <a:r>
              <a:rPr lang="en-US"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DIMM</a:t>
            </a:r>
            <a:r>
              <a:rPr lang="el-GR"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 με (</a:t>
            </a:r>
            <a:r>
              <a:rPr lang="el-GR" sz="2000" b="1"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rPr>
              <a:t>2</a:t>
            </a:r>
            <a:r>
              <a:rPr lang="en-US" sz="2000" b="1"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rPr>
              <a:t>Rx</a:t>
            </a:r>
            <a:r>
              <a:rPr lang="el-GR" sz="2000" b="1"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rPr>
              <a:t>).</a:t>
            </a:r>
            <a:endParaRPr lang="el-GR" sz="2000" b="1"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Ορθογώνιο 5"/>
          <p:cNvSpPr/>
          <p:nvPr/>
        </p:nvSpPr>
        <p:spPr>
          <a:xfrm>
            <a:off x="-1" y="4733923"/>
            <a:ext cx="10493828" cy="750975"/>
          </a:xfrm>
          <a:prstGeom prst="rect">
            <a:avLst/>
          </a:prstGeom>
        </p:spPr>
        <p:txBody>
          <a:bodyPr wrap="square">
            <a:spAutoFit/>
          </a:bodyPr>
          <a:lstStyle/>
          <a:p>
            <a:pPr>
              <a:lnSpc>
                <a:spcPct val="107000"/>
              </a:lnSpc>
              <a:spcAft>
                <a:spcPts val="800"/>
              </a:spcAft>
            </a:pPr>
            <a:r>
              <a:rPr lang="el-GR"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Όμως, ένα </a:t>
            </a:r>
            <a:r>
              <a:rPr lang="en-US"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DIMM </a:t>
            </a:r>
            <a:r>
              <a:rPr lang="el-GR"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με (</a:t>
            </a:r>
            <a:r>
              <a:rPr lang="el-GR" sz="2000" b="1" dirty="0" smtClean="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1</a:t>
            </a:r>
            <a:r>
              <a:rPr lang="en-US" sz="2000" b="1" dirty="0" smtClean="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Rx</a:t>
            </a:r>
            <a:r>
              <a:rPr lang="el-GR" sz="2000" b="1" dirty="0" smtClean="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l-GR"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για να έχει συγκρίσιμη χωρητικότητα μ’ ένα </a:t>
            </a:r>
            <a:r>
              <a:rPr lang="en-US"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DIMM</a:t>
            </a:r>
            <a:r>
              <a:rPr lang="el-GR"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με (</a:t>
            </a:r>
            <a:r>
              <a:rPr lang="el-GR" sz="2000" b="1" dirty="0" smtClean="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2</a:t>
            </a:r>
            <a:r>
              <a:rPr lang="en-US" sz="2000" b="1" dirty="0" smtClean="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Rx</a:t>
            </a:r>
            <a:r>
              <a:rPr lang="el-GR" sz="2000" b="1" dirty="0" smtClean="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l-GR"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θα πρέπει να χρησιμοποιεί </a:t>
            </a:r>
            <a:r>
              <a:rPr lang="en-US"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memory chips </a:t>
            </a:r>
            <a:r>
              <a:rPr lang="el-GR"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με μεγαλύτερη πυκνότητα χωρητικότητας.</a:t>
            </a:r>
          </a:p>
        </p:txBody>
      </p:sp>
      <p:sp>
        <p:nvSpPr>
          <p:cNvPr id="7" name="Ορθογώνιο 6"/>
          <p:cNvSpPr/>
          <p:nvPr/>
        </p:nvSpPr>
        <p:spPr>
          <a:xfrm>
            <a:off x="-1" y="1055350"/>
            <a:ext cx="11720493" cy="421654"/>
          </a:xfrm>
          <a:prstGeom prst="rect">
            <a:avLst/>
          </a:prstGeom>
        </p:spPr>
        <p:txBody>
          <a:bodyPr wrap="square">
            <a:spAutoFit/>
          </a:bodyPr>
          <a:lstStyle/>
          <a:p>
            <a:pPr>
              <a:lnSpc>
                <a:spcPct val="107000"/>
              </a:lnSpc>
              <a:spcAft>
                <a:spcPts val="800"/>
              </a:spcAft>
            </a:pPr>
            <a:r>
              <a:rPr lang="el-GR" sz="20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Σε </a:t>
            </a: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ακριβούς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Personal Computers</a:t>
            </a: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High</a:t>
            </a: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End</a:t>
            </a: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μπορούμε να βρούμε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DIMMs </a:t>
            </a: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με μέχρι (</a:t>
            </a:r>
            <a:r>
              <a:rPr lang="el-GR" sz="20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4</a:t>
            </a:r>
            <a:r>
              <a:rPr lang="en-US" sz="20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Rx</a:t>
            </a:r>
            <a:r>
              <a:rPr lang="el-GR" sz="20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a:t>
            </a:r>
            <a:endParaRPr lang="el-GR" sz="20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776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3000"/>
                                  </p:stCondLst>
                                  <p:childTnLst>
                                    <p:set>
                                      <p:cBhvr>
                                        <p:cTn id="17" dur="1" fill="hold">
                                          <p:stCondLst>
                                            <p:cond delay="0"/>
                                          </p:stCondLst>
                                        </p:cTn>
                                        <p:tgtEl>
                                          <p:spTgt spid="6"/>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500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08515" y="144882"/>
            <a:ext cx="7109926" cy="1022108"/>
          </a:xfrm>
          <a:ln>
            <a:noFill/>
          </a:ln>
          <a:effectLst/>
        </p:spPr>
        <p:txBody>
          <a:bodyPr>
            <a:normAutofit fontScale="90000"/>
          </a:bodyPr>
          <a:lstStyle/>
          <a:p>
            <a:pPr algn="ctr"/>
            <a:r>
              <a:rPr lang="en-US"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RANKS’ INTERLEAVING</a:t>
            </a:r>
          </a:p>
        </p:txBody>
      </p:sp>
      <p:sp>
        <p:nvSpPr>
          <p:cNvPr id="3" name="Ορθογώνιο 2"/>
          <p:cNvSpPr/>
          <p:nvPr/>
        </p:nvSpPr>
        <p:spPr>
          <a:xfrm>
            <a:off x="304799" y="3356348"/>
            <a:ext cx="11695612" cy="1557542"/>
          </a:xfrm>
          <a:prstGeom prst="rect">
            <a:avLst/>
          </a:prstGeom>
        </p:spPr>
        <p:txBody>
          <a:bodyPr wrap="square">
            <a:spAutoFit/>
          </a:bodyPr>
          <a:lstStyle/>
          <a:p>
            <a:pPr>
              <a:lnSpc>
                <a:spcPct val="107000"/>
              </a:lnSpc>
              <a:spcAft>
                <a:spcPts val="800"/>
              </a:spcAft>
            </a:pPr>
            <a:r>
              <a:rPr lang="el-GR" sz="28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Επίσης</a:t>
            </a:r>
            <a:r>
              <a:rPr lang="el-GR"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η </a:t>
            </a:r>
            <a:r>
              <a:rPr lang="en-US"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CPU</a:t>
            </a:r>
            <a:r>
              <a:rPr lang="el-GR"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a:t>
            </a:r>
            <a:r>
              <a:rPr lang="en-US"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Memory Controller </a:t>
            </a:r>
            <a:r>
              <a:rPr lang="el-GR"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μπορεί να γράφει σ’ ένα </a:t>
            </a:r>
            <a:r>
              <a:rPr lang="en-US"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rank</a:t>
            </a:r>
            <a:r>
              <a:rPr lang="el-GR" sz="28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28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ενώ </a:t>
            </a:r>
            <a:r>
              <a:rPr lang="el-GR"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αναμένει την ανταπόκριση μιας προηγούμενης εντολή ανάγνωσης σ’ ένα άλλο </a:t>
            </a:r>
            <a:r>
              <a:rPr lang="en-US"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rank</a:t>
            </a:r>
            <a:r>
              <a:rPr lang="el-GR" sz="28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a:t>
            </a:r>
            <a:endParaRPr lang="el-GR" sz="28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657" y="4742003"/>
            <a:ext cx="3288342" cy="1973005"/>
          </a:xfrm>
          <a:prstGeom prst="rect">
            <a:avLst/>
          </a:prstGeom>
        </p:spPr>
      </p:pic>
      <p:sp>
        <p:nvSpPr>
          <p:cNvPr id="5" name="Ορθογώνιο 4"/>
          <p:cNvSpPr/>
          <p:nvPr/>
        </p:nvSpPr>
        <p:spPr>
          <a:xfrm>
            <a:off x="304799" y="1439661"/>
            <a:ext cx="11042469" cy="1096519"/>
          </a:xfrm>
          <a:prstGeom prst="rect">
            <a:avLst/>
          </a:prstGeom>
        </p:spPr>
        <p:txBody>
          <a:bodyPr wrap="square">
            <a:spAutoFit/>
          </a:bodyPr>
          <a:lstStyle/>
          <a:p>
            <a:pPr>
              <a:lnSpc>
                <a:spcPct val="107000"/>
              </a:lnSpc>
              <a:spcAft>
                <a:spcPts val="800"/>
              </a:spcAft>
            </a:pPr>
            <a:r>
              <a:rPr lang="el-GR"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Ενώ η </a:t>
            </a:r>
            <a:r>
              <a:rPr lang="en-US"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CPU</a:t>
            </a:r>
            <a:r>
              <a:rPr lang="el-GR"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en-US"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Memory Controller </a:t>
            </a:r>
            <a:r>
              <a:rPr lang="el-GR"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μπορεί να γράφει / διαβάζει σ’ ένα </a:t>
            </a:r>
            <a:r>
              <a:rPr lang="en-US"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rank</a:t>
            </a:r>
            <a:r>
              <a:rPr lang="el-GR" sz="28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28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ο </a:t>
            </a:r>
            <a:r>
              <a:rPr lang="en-US"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Memory Controller </a:t>
            </a:r>
            <a:r>
              <a:rPr lang="el-GR"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μπορεί να κάνει </a:t>
            </a:r>
            <a:r>
              <a:rPr lang="en-US"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refresh </a:t>
            </a:r>
            <a:r>
              <a:rPr lang="el-GR"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σ’ ένα άλλο </a:t>
            </a:r>
            <a:r>
              <a:rPr lang="en-US"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rank</a:t>
            </a:r>
            <a:r>
              <a:rPr lang="el-GR" sz="28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61423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41037" y="144882"/>
            <a:ext cx="7109926" cy="1022108"/>
          </a:xfrm>
          <a:ln>
            <a:noFill/>
          </a:ln>
          <a:effectLst/>
        </p:spPr>
        <p:txBody>
          <a:bodyPr>
            <a:normAutofit/>
          </a:bodyPr>
          <a:lstStyle/>
          <a:p>
            <a:pPr algn="ctr"/>
            <a:r>
              <a:rPr lang="en-US" sz="5400"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Cas</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L</a:t>
            </a:r>
            <a:r>
              <a:rPr lang="en-US" sz="54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atency</a:t>
            </a:r>
            <a:endParaRPr lang="en-US" sz="5400" cap="none"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Ορθογώνιο 2"/>
          <p:cNvSpPr/>
          <p:nvPr/>
        </p:nvSpPr>
        <p:spPr>
          <a:xfrm>
            <a:off x="288896" y="1033437"/>
            <a:ext cx="11749377" cy="729430"/>
          </a:xfrm>
          <a:prstGeom prst="rect">
            <a:avLst/>
          </a:prstGeom>
        </p:spPr>
        <p:txBody>
          <a:bodyPr wrap="square">
            <a:spAutoFit/>
          </a:bodyPr>
          <a:lstStyle/>
          <a:p>
            <a:pPr>
              <a:lnSpc>
                <a:spcPct val="115000"/>
              </a:lnSpc>
              <a:spcAft>
                <a:spcPts val="1000"/>
              </a:spcAft>
            </a:pPr>
            <a:r>
              <a:rPr lang="el-GR" dirty="0">
                <a:latin typeface="Calibri" panose="020F0502020204030204" pitchFamily="34" charset="0"/>
                <a:ea typeface="Calibri" panose="020F0502020204030204" pitchFamily="34" charset="0"/>
                <a:cs typeface="Times New Roman" panose="02020603050405020304" pitchFamily="18" charset="0"/>
              </a:rPr>
              <a:t>Τα </a:t>
            </a:r>
            <a:r>
              <a:rPr lang="en-US" dirty="0">
                <a:latin typeface="Calibri" panose="020F0502020204030204" pitchFamily="34" charset="0"/>
                <a:ea typeface="Calibri" panose="020F0502020204030204" pitchFamily="34" charset="0"/>
                <a:cs typeface="Times New Roman" panose="02020603050405020304" pitchFamily="18" charset="0"/>
              </a:rPr>
              <a:t>DIMMs </a:t>
            </a:r>
            <a:r>
              <a:rPr lang="el-GR" dirty="0">
                <a:latin typeface="Calibri" panose="020F0502020204030204" pitchFamily="34" charset="0"/>
                <a:ea typeface="Calibri" panose="020F0502020204030204" pitchFamily="34" charset="0"/>
                <a:cs typeface="Times New Roman" panose="02020603050405020304" pitchFamily="18" charset="0"/>
              </a:rPr>
              <a:t>της </a:t>
            </a:r>
            <a:r>
              <a:rPr lang="en-US" dirty="0">
                <a:latin typeface="Calibri" panose="020F0502020204030204" pitchFamily="34" charset="0"/>
                <a:ea typeface="Calibri" panose="020F0502020204030204" pitchFamily="34" charset="0"/>
                <a:cs typeface="Times New Roman" panose="02020603050405020304" pitchFamily="18" charset="0"/>
              </a:rPr>
              <a:t>RAM</a:t>
            </a:r>
            <a:r>
              <a:rPr lang="el-GR" dirty="0">
                <a:latin typeface="Calibri" panose="020F0502020204030204" pitchFamily="34" charset="0"/>
                <a:ea typeface="Calibri" panose="020F0502020204030204" pitchFamily="34" charset="0"/>
                <a:cs typeface="Times New Roman" panose="02020603050405020304" pitchFamily="18" charset="0"/>
              </a:rPr>
              <a:t> χαρακτηρίζονται και από κάποια τεχνικά χαρακτηριστικά χρονισμού τα σημαντικότερα των οποίων φαίνονται παρακάτω:</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p:cNvSpPr/>
          <p:nvPr/>
        </p:nvSpPr>
        <p:spPr>
          <a:xfrm>
            <a:off x="288896" y="1867927"/>
            <a:ext cx="4640912" cy="923330"/>
          </a:xfrm>
          <a:prstGeom prst="rect">
            <a:avLst/>
          </a:prstGeom>
        </p:spPr>
        <p:txBody>
          <a:bodyPr wrap="square">
            <a:spAutoFit/>
          </a:bodyPr>
          <a:lstStyle/>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CAS Latency (CL)</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is the time it takes to read the first bit of memory from a DRAM with the correct row already open.</a:t>
            </a:r>
            <a:endParaRPr lang="el-GR" dirty="0">
              <a:solidFill>
                <a:srgbClr val="FFFF00"/>
              </a:solidFill>
            </a:endParaRPr>
          </a:p>
        </p:txBody>
      </p:sp>
      <p:sp>
        <p:nvSpPr>
          <p:cNvPr id="6" name="Ορθογώνιο 5"/>
          <p:cNvSpPr/>
          <p:nvPr/>
        </p:nvSpPr>
        <p:spPr>
          <a:xfrm>
            <a:off x="288896" y="3041414"/>
            <a:ext cx="4696571" cy="646331"/>
          </a:xfrm>
          <a:prstGeom prst="rect">
            <a:avLst/>
          </a:prstGeom>
        </p:spPr>
        <p:txBody>
          <a:bodyPr wrap="square">
            <a:spAutoFit/>
          </a:bodyPr>
          <a:lstStyle/>
          <a:p>
            <a:r>
              <a:rPr lang="en-US" dirty="0">
                <a:solidFill>
                  <a:srgbClr val="FFC000"/>
                </a:solidFill>
                <a:latin typeface="Calibri" panose="020F0502020204030204" pitchFamily="34" charset="0"/>
                <a:ea typeface="Calibri" panose="020F0502020204030204" pitchFamily="34" charset="0"/>
                <a:cs typeface="Times New Roman" panose="02020603050405020304" pitchFamily="18" charset="0"/>
              </a:rPr>
              <a:t>The time to read the first bit of memory from a DRAM without any active row </a:t>
            </a:r>
            <a:r>
              <a:rPr lang="en-US"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is: </a:t>
            </a:r>
            <a:r>
              <a:rPr lang="en-US" b="1" dirty="0" err="1">
                <a:solidFill>
                  <a:srgbClr val="FFC000"/>
                </a:solidFill>
                <a:latin typeface="Calibri" panose="020F0502020204030204" pitchFamily="34" charset="0"/>
                <a:ea typeface="Calibri" panose="020F0502020204030204" pitchFamily="34" charset="0"/>
                <a:cs typeface="Times New Roman" panose="02020603050405020304" pitchFamily="18" charset="0"/>
              </a:rPr>
              <a:t>tRCD</a:t>
            </a:r>
            <a:r>
              <a:rPr lang="en-US"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 CL.</a:t>
            </a:r>
            <a:endParaRPr lang="el-GR" dirty="0">
              <a:solidFill>
                <a:srgbClr val="FFC000"/>
              </a:solidFill>
            </a:endParaRPr>
          </a:p>
        </p:txBody>
      </p:sp>
      <p:sp>
        <p:nvSpPr>
          <p:cNvPr id="7" name="Ορθογώνιο 6"/>
          <p:cNvSpPr/>
          <p:nvPr/>
        </p:nvSpPr>
        <p:spPr>
          <a:xfrm>
            <a:off x="288896" y="3937902"/>
            <a:ext cx="4227444" cy="923330"/>
          </a:xfrm>
          <a:prstGeom prst="rect">
            <a:avLst/>
          </a:prstGeom>
        </p:spPr>
        <p:txBody>
          <a:bodyPr wrap="square">
            <a:spAutoFit/>
          </a:bodyPr>
          <a:lstStyle/>
          <a:p>
            <a:r>
              <a:rPr lang="en-US" dirty="0">
                <a:solidFill>
                  <a:srgbClr val="7030A0"/>
                </a:solidFill>
                <a:latin typeface="Calibri" panose="020F0502020204030204" pitchFamily="34" charset="0"/>
                <a:ea typeface="Calibri" panose="020F0502020204030204" pitchFamily="34" charset="0"/>
                <a:cs typeface="Times New Roman" panose="02020603050405020304" pitchFamily="18" charset="0"/>
              </a:rPr>
              <a:t>The time to read the first bit of memory from a DRAM with the wrong row open </a:t>
            </a:r>
            <a:r>
              <a:rPr lang="en-US" dirty="0" smtClean="0">
                <a:solidFill>
                  <a:srgbClr val="7030A0"/>
                </a:solidFill>
                <a:latin typeface="Calibri" panose="020F0502020204030204" pitchFamily="34" charset="0"/>
                <a:ea typeface="Calibri" panose="020F0502020204030204" pitchFamily="34" charset="0"/>
                <a:cs typeface="Times New Roman" panose="02020603050405020304" pitchFamily="18" charset="0"/>
              </a:rPr>
              <a:t>is: </a:t>
            </a:r>
            <a:r>
              <a:rPr lang="en-US" b="1" dirty="0" err="1">
                <a:solidFill>
                  <a:srgbClr val="7030A0"/>
                </a:solidFill>
                <a:latin typeface="Calibri" panose="020F0502020204030204" pitchFamily="34" charset="0"/>
                <a:ea typeface="Calibri" panose="020F0502020204030204" pitchFamily="34" charset="0"/>
                <a:cs typeface="Times New Roman" panose="02020603050405020304" pitchFamily="18" charset="0"/>
              </a:rPr>
              <a:t>tRP</a:t>
            </a:r>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 + </a:t>
            </a:r>
            <a:r>
              <a:rPr lang="en-US" b="1" dirty="0" err="1">
                <a:solidFill>
                  <a:srgbClr val="7030A0"/>
                </a:solidFill>
                <a:latin typeface="Calibri" panose="020F0502020204030204" pitchFamily="34" charset="0"/>
                <a:ea typeface="Calibri" panose="020F0502020204030204" pitchFamily="34" charset="0"/>
                <a:cs typeface="Times New Roman" panose="02020603050405020304" pitchFamily="18" charset="0"/>
              </a:rPr>
              <a:t>tRCD</a:t>
            </a:r>
            <a:r>
              <a:rPr lang="en-US"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 + CL.</a:t>
            </a:r>
            <a:endParaRPr lang="el-GR" dirty="0">
              <a:solidFill>
                <a:srgbClr val="7030A0"/>
              </a:solidFill>
            </a:endParaRPr>
          </a:p>
        </p:txBody>
      </p:sp>
      <p:sp>
        <p:nvSpPr>
          <p:cNvPr id="8" name="Ορθογώνιο 7"/>
          <p:cNvSpPr/>
          <p:nvPr/>
        </p:nvSpPr>
        <p:spPr>
          <a:xfrm>
            <a:off x="288896" y="4966292"/>
            <a:ext cx="4537546" cy="923330"/>
          </a:xfrm>
          <a:prstGeom prst="rect">
            <a:avLst/>
          </a:prstGeom>
        </p:spPr>
        <p:txBody>
          <a:bodyPr wrap="square">
            <a:spAutoFit/>
          </a:bodyPr>
          <a:lstStyle/>
          <a:p>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The number of clock cycles required between an “Active” command and issuing the “</a:t>
            </a:r>
            <a:r>
              <a:rPr lang="en-US"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Precharge</a:t>
            </a:r>
            <a:r>
              <a:rPr lang="en-US"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command </a:t>
            </a:r>
            <a:r>
              <a:rPr lang="en-US" dirty="0" smtClean="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is: </a:t>
            </a:r>
            <a:r>
              <a:rPr lang="en-US" b="1" dirty="0" err="1">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tRAS</a:t>
            </a:r>
            <a:endParaRPr lang="el-GR" dirty="0">
              <a:solidFill>
                <a:schemeClr val="accent6">
                  <a:lumMod val="60000"/>
                  <a:lumOff val="40000"/>
                </a:schemeClr>
              </a:solidFill>
            </a:endParaRPr>
          </a:p>
        </p:txBody>
      </p:sp>
      <p:pic>
        <p:nvPicPr>
          <p:cNvPr id="4" name="Εικόνα 3" descr="https://www.eenewseurope.com/sites/default/files/images/01-edit-photos-uploads/2012/2012-06-june/2012-06-25-eetimes-freescale-memory4.jpg"/>
          <p:cNvPicPr/>
          <p:nvPr/>
        </p:nvPicPr>
        <p:blipFill>
          <a:blip r:embed="rId2">
            <a:extLst>
              <a:ext uri="{28A0092B-C50C-407E-A947-70E740481C1C}">
                <a14:useLocalDpi xmlns:a14="http://schemas.microsoft.com/office/drawing/2010/main" val="0"/>
              </a:ext>
            </a:extLst>
          </a:blip>
          <a:srcRect/>
          <a:stretch>
            <a:fillRect/>
          </a:stretch>
        </p:blipFill>
        <p:spPr bwMode="auto">
          <a:xfrm>
            <a:off x="4826442" y="1455297"/>
            <a:ext cx="7316401" cy="5353947"/>
          </a:xfrm>
          <a:prstGeom prst="rect">
            <a:avLst/>
          </a:prstGeom>
          <a:noFill/>
          <a:ln>
            <a:noFill/>
          </a:ln>
        </p:spPr>
      </p:pic>
      <p:cxnSp>
        <p:nvCxnSpPr>
          <p:cNvPr id="10" name="Ευθύγραμμο βέλος σύνδεσης 9"/>
          <p:cNvCxnSpPr/>
          <p:nvPr/>
        </p:nvCxnSpPr>
        <p:spPr>
          <a:xfrm flipV="1">
            <a:off x="7720028" y="5295208"/>
            <a:ext cx="1265180" cy="8966"/>
          </a:xfrm>
          <a:prstGeom prst="straightConnector1">
            <a:avLst/>
          </a:prstGeom>
          <a:ln w="38100">
            <a:solidFill>
              <a:srgbClr val="FFFF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p:nvPr/>
        </p:nvCxnSpPr>
        <p:spPr>
          <a:xfrm flipV="1">
            <a:off x="6449973" y="4164155"/>
            <a:ext cx="2530359" cy="4483"/>
          </a:xfrm>
          <a:prstGeom prst="straightConnector1">
            <a:avLst/>
          </a:prstGeom>
          <a:ln w="38100">
            <a:solidFill>
              <a:srgbClr val="FFC0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p:nvPr/>
        </p:nvCxnSpPr>
        <p:spPr>
          <a:xfrm flipV="1">
            <a:off x="5246174" y="3913428"/>
            <a:ext cx="3795538" cy="10461"/>
          </a:xfrm>
          <a:prstGeom prst="straightConnector1">
            <a:avLst/>
          </a:prstGeom>
          <a:ln w="38100">
            <a:solidFill>
              <a:srgbClr val="7030A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16"/>
          <p:cNvCxnSpPr/>
          <p:nvPr/>
        </p:nvCxnSpPr>
        <p:spPr>
          <a:xfrm flipV="1">
            <a:off x="6449973" y="3228618"/>
            <a:ext cx="4228363" cy="2"/>
          </a:xfrm>
          <a:prstGeom prst="straightConnector1">
            <a:avLst/>
          </a:prstGeom>
          <a:ln w="38100">
            <a:solidFill>
              <a:schemeClr val="accent6">
                <a:lumMod val="75000"/>
                <a:alpha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Ορθογώνιο 27"/>
          <p:cNvSpPr/>
          <p:nvPr/>
        </p:nvSpPr>
        <p:spPr>
          <a:xfrm>
            <a:off x="288896" y="5994682"/>
            <a:ext cx="4330587" cy="729430"/>
          </a:xfrm>
          <a:prstGeom prst="rect">
            <a:avLst/>
          </a:prstGeom>
        </p:spPr>
        <p:txBody>
          <a:bodyPr wrap="square">
            <a:spAutoFit/>
          </a:bodyPr>
          <a:lstStyle/>
          <a:p>
            <a:pPr>
              <a:lnSpc>
                <a:spcPct val="115000"/>
              </a:lnSpc>
              <a:spcAft>
                <a:spcPts val="1000"/>
              </a:spcAft>
            </a:pPr>
            <a:r>
              <a:rPr lang="el-GR" dirty="0">
                <a:latin typeface="Calibri" panose="020F0502020204030204" pitchFamily="34" charset="0"/>
                <a:ea typeface="Calibri" panose="020F0502020204030204" pitchFamily="34" charset="0"/>
                <a:cs typeface="Times New Roman" panose="02020603050405020304" pitchFamily="18" charset="0"/>
              </a:rPr>
              <a:t>Οι μονάδες μέτρησης των τιμών αυτών είναι κύκλοι ρολογιού.</a:t>
            </a:r>
            <a:endParaRPr lang="el-G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510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750"/>
                            </p:stCondLst>
                            <p:childTnLst>
                              <p:par>
                                <p:cTn id="8" presetID="2" presetClass="entr" presetSubtype="4" fill="hold" nodeType="afterEffect">
                                  <p:stCondLst>
                                    <p:cond delay="75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0"/>
                            </p:stCondLst>
                            <p:childTnLst>
                              <p:par>
                                <p:cTn id="17" presetID="53" presetClass="entr" presetSubtype="16" fill="hold" nodeType="afterEffect">
                                  <p:stCondLst>
                                    <p:cond delay="30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0"/>
                            </p:stCondLst>
                            <p:childTnLst>
                              <p:par>
                                <p:cTn id="27" presetID="53" presetClass="entr" presetSubtype="16" fill="hold" nodeType="afterEffect">
                                  <p:stCondLst>
                                    <p:cond delay="300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par>
                          <p:cTn id="36" fill="hold">
                            <p:stCondLst>
                              <p:cond delay="0"/>
                            </p:stCondLst>
                            <p:childTnLst>
                              <p:par>
                                <p:cTn id="37" presetID="53" presetClass="entr" presetSubtype="16" fill="hold" nodeType="afterEffect">
                                  <p:stCondLst>
                                    <p:cond delay="300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0"/>
                            </p:stCondLst>
                            <p:childTnLst>
                              <p:par>
                                <p:cTn id="47" presetID="53" presetClass="entr" presetSubtype="16" fill="hold" nodeType="afterEffect">
                                  <p:stCondLst>
                                    <p:cond delay="300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par>
                          <p:cTn id="52" fill="hold">
                            <p:stCondLst>
                              <p:cond delay="3500"/>
                            </p:stCondLst>
                            <p:childTnLst>
                              <p:par>
                                <p:cTn id="53" presetID="1" presetClass="entr" presetSubtype="0" fill="hold" grpId="0" nodeType="afterEffect">
                                  <p:stCondLst>
                                    <p:cond delay="200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41037" y="144882"/>
            <a:ext cx="7109926" cy="1022108"/>
          </a:xfrm>
          <a:ln>
            <a:noFill/>
          </a:ln>
          <a:effectLst/>
        </p:spPr>
        <p:txBody>
          <a:bodyPr>
            <a:normAutofit/>
          </a:bodyPr>
          <a:lstStyle/>
          <a:p>
            <a:pPr algn="ctr"/>
            <a:r>
              <a:rPr lang="en-US" sz="5400"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Cas</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L</a:t>
            </a:r>
            <a:r>
              <a:rPr lang="en-US" sz="54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atency</a:t>
            </a:r>
            <a:endParaRPr lang="en-US" sz="5400" cap="none"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Ορθογώνιο 2"/>
          <p:cNvSpPr/>
          <p:nvPr/>
        </p:nvSpPr>
        <p:spPr>
          <a:xfrm>
            <a:off x="296174" y="4610819"/>
            <a:ext cx="9213892" cy="800219"/>
          </a:xfrm>
          <a:prstGeom prst="rect">
            <a:avLst/>
          </a:prstGeom>
        </p:spPr>
        <p:txBody>
          <a:bodyPr wrap="square">
            <a:spAutoFit/>
          </a:bodyPr>
          <a:lstStyle/>
          <a:p>
            <a:pPr>
              <a:lnSpc>
                <a:spcPct val="115000"/>
              </a:lnSpc>
              <a:spcAft>
                <a:spcPts val="1000"/>
              </a:spcAft>
            </a:pPr>
            <a:r>
              <a:rPr lang="el-GR" sz="2000" b="1" dirty="0" smtClean="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Όμως</a:t>
            </a:r>
            <a:r>
              <a:rPr lang="el-GR" sz="2000" b="1"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το </a:t>
            </a:r>
            <a:r>
              <a:rPr lang="en-US" sz="2000" b="1"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CL</a:t>
            </a:r>
            <a:r>
              <a:rPr lang="el-GR" sz="2000" b="1"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εξαρτάται από τη συχνότητα (</a:t>
            </a:r>
            <a:r>
              <a:rPr lang="en-US" sz="2000" b="1"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clock rate</a:t>
            </a:r>
            <a:r>
              <a:rPr lang="el-GR" sz="2000" b="1"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του </a:t>
            </a:r>
            <a:r>
              <a:rPr lang="en-US" sz="2000" b="1"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Memory Bus </a:t>
            </a:r>
            <a:r>
              <a:rPr lang="el-GR" sz="2000" b="1"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του </a:t>
            </a:r>
            <a:r>
              <a:rPr lang="en-US" sz="2000" b="1"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DIMM</a:t>
            </a:r>
            <a:r>
              <a:rPr lang="el-GR" sz="2000" b="1" dirty="0">
                <a:solidFill>
                  <a:schemeClr val="accent6">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και πιο συγκεκριμένα από την περίοδο αυτού.</a:t>
            </a:r>
            <a:endParaRPr lang="el-GR" sz="2000" b="1" dirty="0">
              <a:solidFill>
                <a:schemeClr val="accent6">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Ορθογώνιο 3"/>
          <p:cNvSpPr/>
          <p:nvPr/>
        </p:nvSpPr>
        <p:spPr>
          <a:xfrm>
            <a:off x="296173" y="1271471"/>
            <a:ext cx="11159705" cy="800219"/>
          </a:xfrm>
          <a:prstGeom prst="rect">
            <a:avLst/>
          </a:prstGeom>
        </p:spPr>
        <p:txBody>
          <a:bodyPr wrap="square">
            <a:spAutoFit/>
          </a:bodyPr>
          <a:lstStyle/>
          <a:p>
            <a:pPr>
              <a:lnSpc>
                <a:spcPct val="115000"/>
              </a:lnSpc>
              <a:spcAft>
                <a:spcPts val="1000"/>
              </a:spcAft>
            </a:pP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Εννοείται, ότι όσο πιο μικρές είναι οι τιμές αυτών των μεγεθών τόσο πιο «γρήγορη» είναι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RAM</a:t>
            </a:r>
            <a:r>
              <a:rPr lang="el-GR" sz="20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 Δηλαδή</a:t>
            </a: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τόσο πιο γρήγορα αποκρίνεται στις εντολές ανάγνωσης/εγγραφής της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CPU</a:t>
            </a: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5" name="Ορθογώνιο 4"/>
          <p:cNvSpPr/>
          <p:nvPr/>
        </p:nvSpPr>
        <p:spPr>
          <a:xfrm>
            <a:off x="296174" y="2355142"/>
            <a:ext cx="9940505" cy="446276"/>
          </a:xfrm>
          <a:prstGeom prst="rect">
            <a:avLst/>
          </a:prstGeom>
        </p:spPr>
        <p:txBody>
          <a:bodyPr wrap="square">
            <a:spAutoFit/>
          </a:bodyPr>
          <a:lstStyle/>
          <a:p>
            <a:pPr>
              <a:lnSpc>
                <a:spcPct val="115000"/>
              </a:lnSpc>
              <a:spcAft>
                <a:spcPts val="1000"/>
              </a:spcAft>
            </a:pP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Το πιο σημαντικό από αυτά είναι το </a:t>
            </a:r>
            <a:r>
              <a:rPr lang="en-US"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CAS </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a:t>
            </a:r>
            <a:r>
              <a:rPr lang="en-US"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Column Address Strobe</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ή </a:t>
            </a:r>
            <a:r>
              <a:rPr lang="en-US"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CAS Latency </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ή </a:t>
            </a:r>
            <a:r>
              <a:rPr lang="en-US"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CL</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6" name="Ορθογώνιο 5"/>
          <p:cNvSpPr/>
          <p:nvPr/>
        </p:nvSpPr>
        <p:spPr>
          <a:xfrm>
            <a:off x="296173" y="3306009"/>
            <a:ext cx="11159706" cy="800219"/>
          </a:xfrm>
          <a:prstGeom prst="rect">
            <a:avLst/>
          </a:prstGeom>
        </p:spPr>
        <p:txBody>
          <a:bodyPr wrap="square">
            <a:spAutoFit/>
          </a:bodyPr>
          <a:lstStyle/>
          <a:p>
            <a:pPr>
              <a:lnSpc>
                <a:spcPct val="115000"/>
              </a:lnSpc>
              <a:spcAft>
                <a:spcPts val="1000"/>
              </a:spcAft>
            </a:pPr>
            <a:r>
              <a:rPr lang="el-GR"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Εκτός από τη Διαμεταγωγή των Δεδομένων (δηλαδή, τη </a:t>
            </a:r>
            <a:r>
              <a:rPr lang="el-GR" sz="2000" b="1" dirty="0" smtClean="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«συχνότητα» </a:t>
            </a:r>
            <a:r>
              <a:rPr lang="el-GR"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που αναφέρουμε καταχρηστικά) το </a:t>
            </a:r>
            <a:r>
              <a:rPr lang="en-US"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CL </a:t>
            </a:r>
            <a:r>
              <a:rPr lang="el-GR"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είναι αυτό που επίσης λαμβάνουμε υπ’ όψη κατά την επιλογή του </a:t>
            </a:r>
            <a:r>
              <a:rPr lang="en-US"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DIMM </a:t>
            </a:r>
            <a:r>
              <a:rPr lang="el-GR"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της </a:t>
            </a:r>
            <a:r>
              <a:rPr lang="en-US"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RAM</a:t>
            </a:r>
            <a:r>
              <a:rPr lang="el-GR" sz="20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7" name="Ορθογώνιο 6"/>
          <p:cNvSpPr/>
          <p:nvPr/>
        </p:nvSpPr>
        <p:spPr>
          <a:xfrm>
            <a:off x="296174" y="5915629"/>
            <a:ext cx="8890959" cy="800219"/>
          </a:xfrm>
          <a:prstGeom prst="rect">
            <a:avLst/>
          </a:prstGeom>
        </p:spPr>
        <p:txBody>
          <a:bodyPr wrap="square">
            <a:spAutoFit/>
          </a:bodyPr>
          <a:lstStyle/>
          <a:p>
            <a:pPr>
              <a:lnSpc>
                <a:spcPct val="115000"/>
              </a:lnSpc>
              <a:spcAft>
                <a:spcPts val="1000"/>
              </a:spcAft>
            </a:pPr>
            <a:r>
              <a:rPr lang="el-GR" sz="2000" b="1" dirty="0" err="1" smtClean="0">
                <a:latin typeface="Calibri" panose="020F0502020204030204" pitchFamily="34" charset="0"/>
                <a:ea typeface="Calibri" panose="020F0502020204030204" pitchFamily="34" charset="0"/>
                <a:cs typeface="Times New Roman" panose="02020603050405020304" pitchFamily="18" charset="0"/>
              </a:rPr>
              <a:t>Ετσι</a:t>
            </a:r>
            <a:r>
              <a:rPr lang="el-GR" sz="2000" b="1" dirty="0" smtClean="0">
                <a:latin typeface="Calibri" panose="020F0502020204030204" pitchFamily="34" charset="0"/>
                <a:ea typeface="Calibri" panose="020F0502020204030204" pitchFamily="34" charset="0"/>
                <a:cs typeface="Times New Roman" panose="02020603050405020304" pitchFamily="18" charset="0"/>
              </a:rPr>
              <a:t>, </a:t>
            </a:r>
            <a:r>
              <a:rPr lang="el-GR" sz="2000" b="1" dirty="0">
                <a:latin typeface="Calibri" panose="020F0502020204030204" pitchFamily="34" charset="0"/>
                <a:ea typeface="Calibri" panose="020F0502020204030204" pitchFamily="34" charset="0"/>
                <a:cs typeface="Times New Roman" panose="02020603050405020304" pitchFamily="18" charset="0"/>
              </a:rPr>
              <a:t>δεν είναι σωστό να συγκρίνουμε τις τιμές των </a:t>
            </a:r>
            <a:r>
              <a:rPr lang="en-US" sz="2000" b="1" dirty="0">
                <a:latin typeface="Calibri" panose="020F0502020204030204" pitchFamily="34" charset="0"/>
                <a:ea typeface="Calibri" panose="020F0502020204030204" pitchFamily="34" charset="0"/>
                <a:cs typeface="Times New Roman" panose="02020603050405020304" pitchFamily="18" charset="0"/>
              </a:rPr>
              <a:t>CL</a:t>
            </a:r>
            <a:r>
              <a:rPr lang="el-GR" sz="2000" b="1" dirty="0">
                <a:latin typeface="Calibri" panose="020F0502020204030204" pitchFamily="34" charset="0"/>
                <a:ea typeface="Calibri" panose="020F0502020204030204" pitchFamily="34" charset="0"/>
                <a:cs typeface="Times New Roman" panose="02020603050405020304" pitchFamily="18" charset="0"/>
              </a:rPr>
              <a:t> δύο διαφορετικών </a:t>
            </a:r>
            <a:r>
              <a:rPr lang="en-US" sz="2000" b="1" dirty="0">
                <a:latin typeface="Calibri" panose="020F0502020204030204" pitchFamily="34" charset="0"/>
                <a:ea typeface="Calibri" panose="020F0502020204030204" pitchFamily="34" charset="0"/>
                <a:cs typeface="Times New Roman" panose="02020603050405020304" pitchFamily="18" charset="0"/>
              </a:rPr>
              <a:t>DIMMs</a:t>
            </a:r>
            <a:r>
              <a:rPr lang="el-GR" sz="2000" b="1" dirty="0">
                <a:latin typeface="Calibri" panose="020F0502020204030204" pitchFamily="34" charset="0"/>
                <a:ea typeface="Calibri" panose="020F0502020204030204" pitchFamily="34" charset="0"/>
                <a:cs typeface="Times New Roman" panose="02020603050405020304" pitchFamily="18" charset="0"/>
              </a:rPr>
              <a:t>, παρά μόνο αν έχουν την ίδια Διαμεταγωγή (τη «συχνότητα», που λέγαμε).</a:t>
            </a:r>
            <a:endParaRPr lang="el-GR"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65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500"/>
                            </p:stCondLst>
                            <p:childTnLst>
                              <p:par>
                                <p:cTn id="11" presetID="1" presetClass="entr" presetSubtype="0" fill="hold" grpId="0" nodeType="afterEffect">
                                  <p:stCondLst>
                                    <p:cond delay="3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8500"/>
                            </p:stCondLst>
                            <p:childTnLst>
                              <p:par>
                                <p:cTn id="14" presetID="1" presetClass="entr" presetSubtype="0" fill="hold" grpId="0" nodeType="afterEffect">
                                  <p:stCondLst>
                                    <p:cond delay="500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3500"/>
                            </p:stCondLst>
                            <p:childTnLst>
                              <p:par>
                                <p:cTn id="17" presetID="1" presetClass="entr" presetSubtype="0" fill="hold" grpId="0" nodeType="afterEffect">
                                  <p:stCondLst>
                                    <p:cond delay="500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41037" y="144882"/>
            <a:ext cx="7109926" cy="1022108"/>
          </a:xfrm>
          <a:ln>
            <a:noFill/>
          </a:ln>
          <a:effectLst/>
        </p:spPr>
        <p:txBody>
          <a:bodyPr>
            <a:normAutofit/>
          </a:bodyPr>
          <a:lstStyle/>
          <a:p>
            <a:pPr algn="ctr"/>
            <a:r>
              <a:rPr lang="en-US" sz="5400"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Cas</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L</a:t>
            </a:r>
            <a:r>
              <a:rPr lang="en-US" sz="54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atency</a:t>
            </a:r>
            <a:endParaRPr lang="en-US" sz="5400" cap="none"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Ορθογώνιο 2"/>
          <p:cNvSpPr/>
          <p:nvPr/>
        </p:nvSpPr>
        <p:spPr>
          <a:xfrm>
            <a:off x="299045" y="6142476"/>
            <a:ext cx="10900915" cy="517065"/>
          </a:xfrm>
          <a:prstGeom prst="rect">
            <a:avLst/>
          </a:prstGeom>
        </p:spPr>
        <p:txBody>
          <a:bodyPr wrap="square">
            <a:spAutoFit/>
          </a:bodyPr>
          <a:lstStyle/>
          <a:p>
            <a:pPr>
              <a:lnSpc>
                <a:spcPct val="115000"/>
              </a:lnSpc>
              <a:spcAft>
                <a:spcPts val="1000"/>
              </a:spcAft>
            </a:pPr>
            <a:r>
              <a:rPr lang="el-GR" sz="2400" b="1" dirty="0" smtClean="0">
                <a:effectLst/>
                <a:latin typeface="Calibri" panose="020F0502020204030204" pitchFamily="34" charset="0"/>
                <a:ea typeface="Calibri" panose="020F0502020204030204" pitchFamily="34" charset="0"/>
                <a:cs typeface="Times New Roman" panose="02020603050405020304" pitchFamily="18" charset="0"/>
              </a:rPr>
              <a:t>Μόνο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όταν τα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CL</a:t>
            </a:r>
            <a:r>
              <a:rPr lang="el-GR" sz="2400" b="1" dirty="0">
                <a:effectLst/>
                <a:latin typeface="Calibri" panose="020F0502020204030204" pitchFamily="34" charset="0"/>
                <a:ea typeface="Calibri" panose="020F0502020204030204" pitchFamily="34" charset="0"/>
                <a:cs typeface="Times New Roman" panose="02020603050405020304" pitchFamily="18" charset="0"/>
              </a:rPr>
              <a:t> εκφράζονται σε </a:t>
            </a:r>
            <a:r>
              <a:rPr lang="en-US" sz="2400" b="1" dirty="0" err="1" smtClean="0">
                <a:effectLst/>
                <a:latin typeface="Calibri" panose="020F0502020204030204" pitchFamily="34" charset="0"/>
                <a:ea typeface="Calibri" panose="020F0502020204030204" pitchFamily="34" charset="0"/>
                <a:cs typeface="Times New Roman" panose="02020603050405020304" pitchFamily="18" charset="0"/>
              </a:rPr>
              <a:t>nsec</a:t>
            </a:r>
            <a:r>
              <a:rPr lang="el-GR" sz="2400" b="1" dirty="0" smtClean="0">
                <a:effectLst/>
                <a:latin typeface="Calibri" panose="020F0502020204030204" pitchFamily="34" charset="0"/>
                <a:ea typeface="Calibri" panose="020F0502020204030204" pitchFamily="34" charset="0"/>
                <a:cs typeface="Times New Roman" panose="02020603050405020304" pitchFamily="18" charset="0"/>
              </a:rPr>
              <a:t>,</a:t>
            </a:r>
            <a:r>
              <a:rPr lang="en-US"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μπορούμε να τα συγκρίνουμε μεταξύ τους.</a:t>
            </a:r>
          </a:p>
        </p:txBody>
      </p:sp>
      <p:sp>
        <p:nvSpPr>
          <p:cNvPr id="4" name="Ορθογώνιο 3"/>
          <p:cNvSpPr/>
          <p:nvPr/>
        </p:nvSpPr>
        <p:spPr>
          <a:xfrm>
            <a:off x="299045" y="1067585"/>
            <a:ext cx="10219428" cy="941796"/>
          </a:xfrm>
          <a:prstGeom prst="rect">
            <a:avLst/>
          </a:prstGeom>
        </p:spPr>
        <p:txBody>
          <a:bodyPr wrap="square">
            <a:spAutoFit/>
          </a:bodyPr>
          <a:lstStyle/>
          <a:p>
            <a:pPr>
              <a:lnSpc>
                <a:spcPct val="115000"/>
              </a:lnSpc>
              <a:spcAft>
                <a:spcPts val="1000"/>
              </a:spcAft>
            </a:pPr>
            <a:r>
              <a:rPr lang="el-GR"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Η συχνότητα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clock rate</a:t>
            </a:r>
            <a:r>
              <a:rPr lang="el-GR"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του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Memory Bus</a:t>
            </a:r>
            <a:r>
              <a:rPr lang="el-GR"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όπως έχει αναφερθεί, έχει αριθμητική τιμή το </a:t>
            </a:r>
            <a:r>
              <a:rPr lang="el-GR" sz="2400" b="1"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ήμισυ</a:t>
            </a:r>
            <a:r>
              <a:rPr lang="el-GR"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της τιμής της Διαμεταγωγής (λόγω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DDR</a:t>
            </a:r>
            <a:r>
              <a:rPr lang="el-GR"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5" name="Ορθογώνιο 4"/>
          <p:cNvSpPr/>
          <p:nvPr/>
        </p:nvSpPr>
        <p:spPr>
          <a:xfrm>
            <a:off x="299045" y="2287416"/>
            <a:ext cx="11892955" cy="941796"/>
          </a:xfrm>
          <a:prstGeom prst="rect">
            <a:avLst/>
          </a:prstGeom>
        </p:spPr>
        <p:txBody>
          <a:bodyPr wrap="square">
            <a:spAutoFit/>
          </a:bodyPr>
          <a:lstStyle/>
          <a:p>
            <a:pPr>
              <a:lnSpc>
                <a:spcPct val="115000"/>
              </a:lnSpc>
              <a:spcAft>
                <a:spcPts val="1000"/>
              </a:spcAft>
            </a:pPr>
            <a:r>
              <a:rPr lang="el-GR"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Η περίοδος της συχνότητας (</a:t>
            </a:r>
            <a:r>
              <a:rPr lang="en-US"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clock rate</a:t>
            </a:r>
            <a:r>
              <a:rPr lang="el-GR"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του </a:t>
            </a:r>
            <a:r>
              <a:rPr lang="en-US"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Memory Bus</a:t>
            </a:r>
            <a:r>
              <a:rPr lang="el-GR"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ή η διάρκεια του κύκλου ρολογιού υπολογίζεται από τον γνωστό τύπο της Φυσικής:</a:t>
            </a:r>
          </a:p>
        </p:txBody>
      </p:sp>
      <mc:AlternateContent xmlns:mc="http://schemas.openxmlformats.org/markup-compatibility/2006" xmlns:a14="http://schemas.microsoft.com/office/drawing/2010/main">
        <mc:Choice Requires="a14">
          <p:sp>
            <p:nvSpPr>
              <p:cNvPr id="6" name="Ορθογώνιο 5"/>
              <p:cNvSpPr/>
              <p:nvPr/>
            </p:nvSpPr>
            <p:spPr>
              <a:xfrm>
                <a:off x="5659823" y="3507247"/>
                <a:ext cx="872355" cy="712631"/>
              </a:xfrm>
              <a:prstGeom prst="rect">
                <a:avLst/>
              </a:prstGeom>
            </p:spPr>
            <p:txBody>
              <a:bodyPr wrap="none">
                <a:spAutoFit/>
              </a:bodyPr>
              <a:lstStyle/>
              <a:p>
                <a:r>
                  <a:rPr lang="en-US" sz="28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a:t>
                </a:r>
                <a:r>
                  <a:rPr lang="el-GR"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 </a:t>
                </a:r>
                <a14:m>
                  <m:oMath xmlns:m="http://schemas.openxmlformats.org/officeDocument/2006/math">
                    <m:f>
                      <m:fPr>
                        <m:ctrlPr>
                          <a:rPr lang="el-GR"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l-GR"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num>
                      <m:den>
                        <m:r>
                          <a:rPr lang="en-US" sz="28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𝑭</m:t>
                        </m:r>
                      </m:den>
                    </m:f>
                  </m:oMath>
                </a14:m>
                <a:endParaRPr lang="el-GR" sz="2800" b="1" dirty="0">
                  <a:solidFill>
                    <a:srgbClr val="FF0000"/>
                  </a:solidFill>
                </a:endParaRPr>
              </a:p>
            </p:txBody>
          </p:sp>
        </mc:Choice>
        <mc:Fallback xmlns="">
          <p:sp>
            <p:nvSpPr>
              <p:cNvPr id="6" name="Ορθογώνιο 5"/>
              <p:cNvSpPr>
                <a:spLocks noRot="1" noChangeAspect="1" noMove="1" noResize="1" noEditPoints="1" noAdjustHandles="1" noChangeArrowheads="1" noChangeShapeType="1" noTextEdit="1"/>
              </p:cNvSpPr>
              <p:nvPr/>
            </p:nvSpPr>
            <p:spPr>
              <a:xfrm>
                <a:off x="5659823" y="3507247"/>
                <a:ext cx="872355" cy="712631"/>
              </a:xfrm>
              <a:prstGeom prst="rect">
                <a:avLst/>
              </a:prstGeom>
              <a:blipFill rotWithShape="0">
                <a:blip r:embed="rId2"/>
                <a:stretch>
                  <a:fillRect l="-13889" b="-11111"/>
                </a:stretch>
              </a:blipFill>
            </p:spPr>
            <p:txBody>
              <a:bodyPr/>
              <a:lstStyle/>
              <a:p>
                <a:r>
                  <a:rPr lang="el-GR">
                    <a:noFill/>
                  </a:rPr>
                  <a:t> </a:t>
                </a:r>
              </a:p>
            </p:txBody>
          </p:sp>
        </mc:Fallback>
      </mc:AlternateContent>
      <p:sp>
        <p:nvSpPr>
          <p:cNvPr id="7" name="Ορθογώνιο 6"/>
          <p:cNvSpPr/>
          <p:nvPr/>
        </p:nvSpPr>
        <p:spPr>
          <a:xfrm>
            <a:off x="299045" y="4497913"/>
            <a:ext cx="10219430" cy="1366528"/>
          </a:xfrm>
          <a:prstGeom prst="rect">
            <a:avLst/>
          </a:prstGeom>
        </p:spPr>
        <p:txBody>
          <a:bodyPr wrap="square">
            <a:spAutoFit/>
          </a:bodyPr>
          <a:lstStyle/>
          <a:p>
            <a:pPr>
              <a:lnSpc>
                <a:spcPct val="115000"/>
              </a:lnSpc>
              <a:spcAft>
                <a:spcPts val="1000"/>
              </a:spcAft>
            </a:pPr>
            <a:r>
              <a:rPr lang="el-GR" sz="2400" b="1" dirty="0" err="1">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Ετσι</a:t>
            </a:r>
            <a:r>
              <a:rPr lang="el-GR" sz="24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η χρονική διάρκεια του </a:t>
            </a:r>
            <a:r>
              <a:rPr lang="en-US" sz="24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CL</a:t>
            </a:r>
            <a:r>
              <a:rPr lang="el-GR" sz="24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(που εκφράζεται συνήθως σε </a:t>
            </a:r>
            <a:r>
              <a:rPr lang="en-US" sz="2400" b="1" dirty="0" err="1">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nsec</a:t>
            </a:r>
            <a:r>
              <a:rPr lang="el-GR" sz="24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ενός </a:t>
            </a:r>
            <a:r>
              <a:rPr lang="en-US" sz="24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DIMM</a:t>
            </a:r>
            <a:r>
              <a:rPr lang="el-GR" sz="24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προκύπτει από τον πολλαπλασιασμό των κύκλων ρολογιού του </a:t>
            </a:r>
            <a:r>
              <a:rPr lang="en-US" sz="24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CL</a:t>
            </a:r>
            <a:r>
              <a:rPr lang="el-GR" sz="24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επί την διάρκεια του κάθε κύκλου ρολογιού του </a:t>
            </a:r>
            <a:r>
              <a:rPr lang="en-US" sz="24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Memory Bus </a:t>
            </a:r>
            <a:r>
              <a:rPr lang="el-GR" sz="24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του </a:t>
            </a:r>
            <a:r>
              <a:rPr lang="en-US" sz="24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DIMM</a:t>
            </a:r>
            <a:r>
              <a:rPr lang="el-GR" sz="2400" b="1"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5900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7"/>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grpId="0" nodeType="afterEffect">
                                  <p:stCondLst>
                                    <p:cond delay="6000"/>
                                  </p:stCondLst>
                                  <p:childTnLst>
                                    <p:set>
                                      <p:cBhvr>
                                        <p:cTn id="33" dur="1" fill="hold">
                                          <p:stCondLst>
                                            <p:cond delay="0"/>
                                          </p:stCondLst>
                                        </p:cTn>
                                        <p:tgtEl>
                                          <p:spTgt spid="3"/>
                                        </p:tgtEl>
                                        <p:attrNameLst>
                                          <p:attrName>style.visibility</p:attrName>
                                        </p:attrNameLst>
                                      </p:cBhvr>
                                      <p:to>
                                        <p:strVal val="visible"/>
                                      </p:to>
                                    </p:set>
                                  </p:childTnLst>
                                </p:cTn>
                              </p:par>
                            </p:childTnLst>
                          </p:cTn>
                        </p:par>
                        <p:par>
                          <p:cTn id="34" fill="hold">
                            <p:stCondLst>
                              <p:cond delay="9000"/>
                            </p:stCondLst>
                            <p:childTnLst>
                              <p:par>
                                <p:cTn id="35" presetID="26" presetClass="emph" presetSubtype="0" repeatCount="3000" fill="hold" grpId="1" nodeType="afterEffect">
                                  <p:stCondLst>
                                    <p:cond delay="1000"/>
                                  </p:stCondLst>
                                  <p:childTnLst>
                                    <p:animEffect transition="out" filter="fade">
                                      <p:cBhvr>
                                        <p:cTn id="36" dur="500" tmFilter="0, 0; .2, .5; .8, .5; 1, 0"/>
                                        <p:tgtEl>
                                          <p:spTgt spid="3"/>
                                        </p:tgtEl>
                                      </p:cBhvr>
                                    </p:animEffect>
                                    <p:animScale>
                                      <p:cBhvr>
                                        <p:cTn id="3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41037" y="144882"/>
            <a:ext cx="7109926" cy="1022108"/>
          </a:xfrm>
          <a:ln>
            <a:noFill/>
          </a:ln>
          <a:effectLst/>
        </p:spPr>
        <p:txBody>
          <a:bodyPr>
            <a:normAutofit/>
          </a:bodyPr>
          <a:lstStyle/>
          <a:p>
            <a:pPr algn="ctr"/>
            <a:r>
              <a:rPr lang="en-US" sz="5400"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Cas</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L</a:t>
            </a:r>
            <a:r>
              <a:rPr lang="en-US" sz="5400" cap="none"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atency</a:t>
            </a:r>
            <a:endParaRPr lang="en-US" sz="5400" cap="none"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Ορθογώνιο 2"/>
          <p:cNvSpPr/>
          <p:nvPr/>
        </p:nvSpPr>
        <p:spPr>
          <a:xfrm>
            <a:off x="615350" y="5893193"/>
            <a:ext cx="10961300" cy="800219"/>
          </a:xfrm>
          <a:prstGeom prst="rect">
            <a:avLst/>
          </a:prstGeom>
        </p:spPr>
        <p:txBody>
          <a:bodyPr wrap="square">
            <a:spAutoFit/>
          </a:bodyPr>
          <a:lstStyle/>
          <a:p>
            <a:pPr algn="ctr">
              <a:lnSpc>
                <a:spcPct val="115000"/>
              </a:lnSpc>
              <a:spcAft>
                <a:spcPts val="1000"/>
              </a:spcAft>
            </a:pPr>
            <a:r>
              <a:rPr lang="el-GR" sz="2000" b="1" dirty="0" smtClean="0">
                <a:effectLst/>
                <a:latin typeface="Calibri" panose="020F0502020204030204" pitchFamily="34" charset="0"/>
                <a:ea typeface="Times New Roman" panose="02020603050405020304" pitchFamily="18" charset="0"/>
                <a:cs typeface="Times New Roman" panose="02020603050405020304" pitchFamily="18" charset="0"/>
              </a:rPr>
              <a:t>Αφού </a:t>
            </a:r>
            <a:r>
              <a:rPr lang="el-GR" sz="2000" b="1" dirty="0">
                <a:effectLst/>
                <a:latin typeface="Calibri" panose="020F0502020204030204" pitchFamily="34" charset="0"/>
                <a:ea typeface="Times New Roman" panose="02020603050405020304" pitchFamily="18" charset="0"/>
                <a:cs typeface="Times New Roman" panose="02020603050405020304" pitchFamily="18" charset="0"/>
              </a:rPr>
              <a:t>οι χρόνοι </a:t>
            </a: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CL </a:t>
            </a:r>
            <a:r>
              <a:rPr lang="el-GR" sz="2000" b="1" dirty="0">
                <a:effectLst/>
                <a:latin typeface="Calibri" panose="020F0502020204030204" pitchFamily="34" charset="0"/>
                <a:ea typeface="Times New Roman" panose="02020603050405020304" pitchFamily="18" charset="0"/>
                <a:cs typeface="Times New Roman" panose="02020603050405020304" pitchFamily="18" charset="0"/>
              </a:rPr>
              <a:t>είναι συγκρίσιμοι τότε επιλέγουμε τη μνήμη με τη μεγαλύτερη Διαμεταγωγή, δηλαδή την </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DDR</a:t>
            </a:r>
            <a:r>
              <a:rPr lang="el-GR" sz="2000" b="1" dirty="0">
                <a:effectLst/>
                <a:latin typeface="Times New Roman" panose="02020603050405020304" pitchFamily="18" charset="0"/>
                <a:ea typeface="Times New Roman" panose="02020603050405020304" pitchFamily="18" charset="0"/>
                <a:cs typeface="Times New Roman" panose="02020603050405020304" pitchFamily="18" charset="0"/>
              </a:rPr>
              <a:t>4-2666 </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CL</a:t>
            </a:r>
            <a:r>
              <a:rPr lang="el-GR" sz="2000" b="1" dirty="0" smtClean="0">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l-GR"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Ορθογώνιο 3"/>
          <p:cNvSpPr/>
          <p:nvPr/>
        </p:nvSpPr>
        <p:spPr>
          <a:xfrm>
            <a:off x="270293" y="738154"/>
            <a:ext cx="9857118" cy="928459"/>
          </a:xfrm>
          <a:prstGeom prst="rect">
            <a:avLst/>
          </a:prstGeom>
        </p:spPr>
        <p:txBody>
          <a:bodyPr wrap="square">
            <a:spAutoFit/>
          </a:bodyPr>
          <a:lstStyle/>
          <a:p>
            <a:pPr>
              <a:lnSpc>
                <a:spcPct val="115000"/>
              </a:lnSpc>
              <a:spcAft>
                <a:spcPts val="1000"/>
              </a:spcAft>
            </a:pPr>
            <a:r>
              <a:rPr lang="el-GR" sz="2000" b="1" dirty="0">
                <a:latin typeface="Calibri" panose="020F0502020204030204" pitchFamily="34" charset="0"/>
                <a:ea typeface="Calibri" panose="020F0502020204030204" pitchFamily="34" charset="0"/>
                <a:cs typeface="Times New Roman" panose="02020603050405020304" pitchFamily="18" charset="0"/>
              </a:rPr>
              <a:t>Παράδειγμα:</a:t>
            </a:r>
          </a:p>
          <a:p>
            <a:pPr>
              <a:lnSpc>
                <a:spcPct val="115000"/>
              </a:lnSpc>
              <a:spcAft>
                <a:spcPts val="1000"/>
              </a:spcAft>
            </a:pPr>
            <a:r>
              <a:rPr lang="el-GR" sz="2000" b="1" dirty="0">
                <a:latin typeface="Calibri" panose="020F0502020204030204" pitchFamily="34" charset="0"/>
                <a:ea typeface="Calibri" panose="020F0502020204030204" pitchFamily="34" charset="0"/>
                <a:cs typeface="Times New Roman" panose="02020603050405020304" pitchFamily="18" charset="0"/>
              </a:rPr>
              <a:t>Ποιες από τις δύο μνήμες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DDR</a:t>
            </a:r>
            <a:r>
              <a:rPr lang="el-GR" sz="2000" b="1" dirty="0">
                <a:latin typeface="Times New Roman" panose="02020603050405020304" pitchFamily="18" charset="0"/>
                <a:ea typeface="Times New Roman" panose="02020603050405020304" pitchFamily="18" charset="0"/>
                <a:cs typeface="Times New Roman" panose="02020603050405020304" pitchFamily="18" charset="0"/>
              </a:rPr>
              <a:t>4-2400 </a:t>
            </a:r>
            <a:r>
              <a:rPr lang="el-GR" sz="2000" b="1" dirty="0" smtClean="0">
                <a:latin typeface="Times New Roman" panose="02020603050405020304" pitchFamily="18" charset="0"/>
                <a:ea typeface="Times New Roman" panose="02020603050405020304" pitchFamily="18" charset="0"/>
                <a:cs typeface="Times New Roman" panose="02020603050405020304" pitchFamily="18" charset="0"/>
              </a:rPr>
              <a:t>με </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CL</a:t>
            </a:r>
            <a:r>
              <a:rPr lang="el-GR" sz="2000" b="1" dirty="0">
                <a:latin typeface="Times New Roman" panose="02020603050405020304" pitchFamily="18" charset="0"/>
                <a:ea typeface="Times New Roman" panose="02020603050405020304" pitchFamily="18" charset="0"/>
                <a:cs typeface="Times New Roman" panose="02020603050405020304" pitchFamily="18" charset="0"/>
              </a:rPr>
              <a:t>17 και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DDR</a:t>
            </a:r>
            <a:r>
              <a:rPr lang="el-GR" sz="2000" b="1" dirty="0">
                <a:latin typeface="Times New Roman" panose="02020603050405020304" pitchFamily="18" charset="0"/>
                <a:ea typeface="Times New Roman" panose="02020603050405020304" pitchFamily="18" charset="0"/>
                <a:cs typeface="Times New Roman" panose="02020603050405020304" pitchFamily="18" charset="0"/>
              </a:rPr>
              <a:t>4-2666 </a:t>
            </a:r>
            <a:r>
              <a:rPr lang="el-GR" sz="2000" b="1" dirty="0" smtClean="0">
                <a:latin typeface="Times New Roman" panose="02020603050405020304" pitchFamily="18" charset="0"/>
                <a:ea typeface="Times New Roman" panose="02020603050405020304" pitchFamily="18" charset="0"/>
                <a:cs typeface="Times New Roman" panose="02020603050405020304" pitchFamily="18" charset="0"/>
              </a:rPr>
              <a:t>με </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CL</a:t>
            </a:r>
            <a:r>
              <a:rPr lang="el-GR" sz="2000" b="1" dirty="0">
                <a:latin typeface="Times New Roman" panose="02020603050405020304" pitchFamily="18" charset="0"/>
                <a:ea typeface="Times New Roman" panose="02020603050405020304" pitchFamily="18" charset="0"/>
                <a:cs typeface="Times New Roman" panose="02020603050405020304" pitchFamily="18" charset="0"/>
              </a:rPr>
              <a:t>19 </a:t>
            </a:r>
            <a:r>
              <a:rPr lang="el-GR" sz="2000" b="1" dirty="0">
                <a:latin typeface="Calibri" panose="020F0502020204030204" pitchFamily="34" charset="0"/>
                <a:ea typeface="Calibri" panose="020F0502020204030204" pitchFamily="34" charset="0"/>
                <a:cs typeface="Times New Roman" panose="02020603050405020304" pitchFamily="18" charset="0"/>
              </a:rPr>
              <a:t>θα διαλέξουμε;</a:t>
            </a:r>
            <a:endParaRPr lang="el-GR" sz="2000" b="1" dirty="0"/>
          </a:p>
        </p:txBody>
      </p:sp>
      <p:sp>
        <p:nvSpPr>
          <p:cNvPr id="5" name="Ορθογώνιο 4"/>
          <p:cNvSpPr/>
          <p:nvPr/>
        </p:nvSpPr>
        <p:spPr>
          <a:xfrm>
            <a:off x="270292" y="1801238"/>
            <a:ext cx="9167006" cy="446276"/>
          </a:xfrm>
          <a:prstGeom prst="rect">
            <a:avLst/>
          </a:prstGeom>
        </p:spPr>
        <p:txBody>
          <a:bodyPr wrap="square">
            <a:spAutoFit/>
          </a:bodyPr>
          <a:lstStyle/>
          <a:p>
            <a:pPr>
              <a:lnSpc>
                <a:spcPct val="115000"/>
              </a:lnSpc>
              <a:spcAft>
                <a:spcPts val="1000"/>
              </a:spcAft>
            </a:pP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Για την </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DDR</a:t>
            </a:r>
            <a:r>
              <a:rPr lang="el-GR"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4-2400 </a:t>
            </a:r>
            <a:r>
              <a:rPr lang="el-GR" sz="2000" b="1"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με </a:t>
            </a:r>
            <a:r>
              <a:rPr lang="en-US" sz="2000" b="1"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CL</a:t>
            </a:r>
            <a:r>
              <a:rPr lang="el-GR"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17 έχουμε συχνότητα </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Memory Bus</a:t>
            </a:r>
            <a:r>
              <a:rPr lang="el-GR"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 2400/2 = 1200</a:t>
            </a:r>
            <a:r>
              <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MHz</a:t>
            </a:r>
            <a:endPar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Ορθογώνιο 5"/>
              <p:cNvSpPr/>
              <p:nvPr/>
            </p:nvSpPr>
            <p:spPr>
              <a:xfrm>
                <a:off x="808412" y="2808727"/>
                <a:ext cx="3087448" cy="603627"/>
              </a:xfrm>
              <a:prstGeom prst="rect">
                <a:avLst/>
              </a:prstGeom>
            </p:spPr>
            <p:txBody>
              <a:bodyPr wrap="none">
                <a:spAutoFit/>
              </a:bodyPr>
              <a:lstStyle/>
              <a:p>
                <a:pPr algn="ctr">
                  <a:lnSpc>
                    <a:spcPct val="115000"/>
                  </a:lnSpc>
                  <a:spcAft>
                    <a:spcPts val="1000"/>
                  </a:spcAft>
                </a:pPr>
                <a:r>
                  <a:rPr lang="en-US" sz="20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T</a:t>
                </a: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 </a:t>
                </a:r>
                <a14:m>
                  <m:oMath xmlns:m="http://schemas.openxmlformats.org/officeDocument/2006/math">
                    <m:f>
                      <m:fPr>
                        <m:ctrlPr>
                          <a:rPr lang="el-GR" sz="2000" b="1" i="1">
                            <a:solidFill>
                              <a:srgbClr val="FFFF00"/>
                            </a:solidFill>
                            <a:latin typeface="Cambria Math" panose="02040503050406030204" pitchFamily="18" charset="0"/>
                            <a:ea typeface="Calibri" panose="020F0502020204030204" pitchFamily="34" charset="0"/>
                            <a:cs typeface="Times New Roman" panose="02020603050405020304" pitchFamily="18" charset="0"/>
                          </a:rPr>
                        </m:ctrlPr>
                      </m:fPr>
                      <m:num>
                        <m:r>
                          <a:rPr lang="el-GR" sz="2000" b="1" i="1">
                            <a:solidFill>
                              <a:srgbClr val="FFFF00"/>
                            </a:solidFill>
                            <a:latin typeface="Cambria Math" panose="02040503050406030204" pitchFamily="18" charset="0"/>
                            <a:ea typeface="Calibri" panose="020F0502020204030204" pitchFamily="34" charset="0"/>
                            <a:cs typeface="Times New Roman" panose="02020603050405020304" pitchFamily="18" charset="0"/>
                          </a:rPr>
                          <m:t>𝟏</m:t>
                        </m:r>
                      </m:num>
                      <m:den>
                        <m:r>
                          <a:rPr lang="en-US" sz="2000" b="1" i="1">
                            <a:solidFill>
                              <a:srgbClr val="FFFF00"/>
                            </a:solidFill>
                            <a:latin typeface="Cambria Math" panose="02040503050406030204" pitchFamily="18" charset="0"/>
                            <a:ea typeface="Calibri" panose="020F0502020204030204" pitchFamily="34" charset="0"/>
                            <a:cs typeface="Times New Roman" panose="02020603050405020304" pitchFamily="18" charset="0"/>
                          </a:rPr>
                          <m:t>𝑭</m:t>
                        </m:r>
                      </m:den>
                    </m:f>
                  </m:oMath>
                </a14:m>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 </a:t>
                </a:r>
                <a14:m>
                  <m:oMath xmlns:m="http://schemas.openxmlformats.org/officeDocument/2006/math">
                    <m:f>
                      <m:fPr>
                        <m:ctrlPr>
                          <a:rPr lang="el-GR" sz="2000" b="1" i="1">
                            <a:solidFill>
                              <a:srgbClr val="FFFF00"/>
                            </a:solidFill>
                            <a:latin typeface="Cambria Math" panose="02040503050406030204" pitchFamily="18" charset="0"/>
                            <a:ea typeface="Calibri" panose="020F0502020204030204" pitchFamily="34" charset="0"/>
                            <a:cs typeface="Times New Roman" panose="02020603050405020304" pitchFamily="18" charset="0"/>
                          </a:rPr>
                        </m:ctrlPr>
                      </m:fPr>
                      <m:num>
                        <m:r>
                          <a:rPr lang="el-GR" sz="2000" b="1" i="1">
                            <a:solidFill>
                              <a:srgbClr val="FFFF00"/>
                            </a:solidFill>
                            <a:latin typeface="Cambria Math" panose="02040503050406030204" pitchFamily="18" charset="0"/>
                            <a:ea typeface="Calibri" panose="020F0502020204030204" pitchFamily="34" charset="0"/>
                            <a:cs typeface="Times New Roman" panose="02020603050405020304" pitchFamily="18" charset="0"/>
                          </a:rPr>
                          <m:t>𝟏</m:t>
                        </m:r>
                      </m:num>
                      <m:den>
                        <m:r>
                          <a:rPr lang="el-GR" sz="2000" b="1" i="1">
                            <a:solidFill>
                              <a:srgbClr val="FFFF00"/>
                            </a:solidFill>
                            <a:latin typeface="Cambria Math" panose="02040503050406030204" pitchFamily="18" charset="0"/>
                            <a:ea typeface="Calibri" panose="020F0502020204030204" pitchFamily="34" charset="0"/>
                            <a:cs typeface="Times New Roman" panose="02020603050405020304" pitchFamily="18" charset="0"/>
                          </a:rPr>
                          <m:t>𝟏𝟐𝟎𝟎</m:t>
                        </m:r>
                        <m:r>
                          <a:rPr lang="el-GR" sz="2000" b="1" i="1">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l-GR" sz="2000" b="1" i="1">
                                <a:solidFill>
                                  <a:srgbClr val="FFFF00"/>
                                </a:solidFill>
                                <a:latin typeface="Cambria Math" panose="02040503050406030204" pitchFamily="18" charset="0"/>
                                <a:ea typeface="Calibri" panose="020F0502020204030204" pitchFamily="34" charset="0"/>
                                <a:cs typeface="Times New Roman" panose="02020603050405020304" pitchFamily="18" charset="0"/>
                              </a:rPr>
                            </m:ctrlPr>
                          </m:sSupPr>
                          <m:e>
                            <m:r>
                              <a:rPr lang="el-GR" sz="2000" b="1" i="1">
                                <a:solidFill>
                                  <a:srgbClr val="FFFF00"/>
                                </a:solidFill>
                                <a:latin typeface="Cambria Math" panose="02040503050406030204" pitchFamily="18" charset="0"/>
                                <a:ea typeface="Calibri" panose="020F0502020204030204" pitchFamily="34" charset="0"/>
                                <a:cs typeface="Times New Roman" panose="02020603050405020304" pitchFamily="18" charset="0"/>
                              </a:rPr>
                              <m:t>𝟏𝟎</m:t>
                            </m:r>
                          </m:e>
                          <m:sup>
                            <m:r>
                              <a:rPr lang="el-GR" sz="2000" b="1" i="1">
                                <a:solidFill>
                                  <a:srgbClr val="FFFF00"/>
                                </a:solidFill>
                                <a:latin typeface="Cambria Math" panose="02040503050406030204" pitchFamily="18" charset="0"/>
                                <a:ea typeface="Calibri" panose="020F0502020204030204" pitchFamily="34" charset="0"/>
                                <a:cs typeface="Times New Roman" panose="02020603050405020304" pitchFamily="18" charset="0"/>
                              </a:rPr>
                              <m:t>𝟔</m:t>
                            </m:r>
                          </m:sup>
                        </m:sSup>
                      </m:den>
                    </m:f>
                  </m:oMath>
                </a14:m>
                <a:r>
                  <a:rPr lang="en-US" sz="2000" b="1" dirty="0">
                    <a:solidFill>
                      <a:srgbClr val="FFFF00"/>
                    </a:solidFill>
                    <a:latin typeface="Calibri" panose="020F0502020204030204" pitchFamily="34" charset="0"/>
                    <a:ea typeface="Times New Roman" panose="02020603050405020304" pitchFamily="18" charset="0"/>
                    <a:cs typeface="Times New Roman" panose="02020603050405020304" pitchFamily="18" charset="0"/>
                  </a:rPr>
                  <a:t> </a:t>
                </a:r>
                <a:r>
                  <a:rPr lang="el-GR" sz="2000" b="1" dirty="0">
                    <a:solidFill>
                      <a:srgbClr val="FFFF00"/>
                    </a:solidFill>
                    <a:latin typeface="Calibri" panose="020F0502020204030204" pitchFamily="34" charset="0"/>
                    <a:ea typeface="Times New Roman" panose="02020603050405020304" pitchFamily="18" charset="0"/>
                    <a:cs typeface="Times New Roman" panose="02020603050405020304" pitchFamily="18" charset="0"/>
                  </a:rPr>
                  <a:t>= 0,833</a:t>
                </a:r>
                <a:r>
                  <a:rPr lang="en-US" sz="2000" b="1" dirty="0" err="1">
                    <a:solidFill>
                      <a:srgbClr val="FFFF00"/>
                    </a:solidFill>
                    <a:latin typeface="Calibri" panose="020F0502020204030204" pitchFamily="34" charset="0"/>
                    <a:ea typeface="Times New Roman" panose="02020603050405020304" pitchFamily="18" charset="0"/>
                    <a:cs typeface="Times New Roman" panose="02020603050405020304" pitchFamily="18" charset="0"/>
                  </a:rPr>
                  <a:t>nsec</a:t>
                </a:r>
                <a:endPar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Ορθογώνιο 5"/>
              <p:cNvSpPr>
                <a:spLocks noRot="1" noChangeAspect="1" noMove="1" noResize="1" noEditPoints="1" noAdjustHandles="1" noChangeArrowheads="1" noChangeShapeType="1" noTextEdit="1"/>
              </p:cNvSpPr>
              <p:nvPr/>
            </p:nvSpPr>
            <p:spPr>
              <a:xfrm>
                <a:off x="808412" y="2808727"/>
                <a:ext cx="3087448" cy="603627"/>
              </a:xfrm>
              <a:prstGeom prst="rect">
                <a:avLst/>
              </a:prstGeom>
              <a:blipFill rotWithShape="0">
                <a:blip r:embed="rId2"/>
                <a:stretch>
                  <a:fillRect l="-1976" r="-1581" b="-7071"/>
                </a:stretch>
              </a:blipFill>
            </p:spPr>
            <p:txBody>
              <a:bodyPr/>
              <a:lstStyle/>
              <a:p>
                <a:r>
                  <a:rPr lang="el-GR">
                    <a:noFill/>
                  </a:rPr>
                  <a:t> </a:t>
                </a:r>
              </a:p>
            </p:txBody>
          </p:sp>
        </mc:Fallback>
      </mc:AlternateContent>
      <p:sp>
        <p:nvSpPr>
          <p:cNvPr id="7" name="Ορθογώνιο 6"/>
          <p:cNvSpPr/>
          <p:nvPr/>
        </p:nvSpPr>
        <p:spPr>
          <a:xfrm>
            <a:off x="5384037" y="2887402"/>
            <a:ext cx="4331122" cy="446276"/>
          </a:xfrm>
          <a:prstGeom prst="rect">
            <a:avLst/>
          </a:prstGeom>
        </p:spPr>
        <p:txBody>
          <a:bodyPr wrap="none">
            <a:spAutoFit/>
          </a:bodyPr>
          <a:lstStyle/>
          <a:p>
            <a:pPr>
              <a:lnSpc>
                <a:spcPct val="115000"/>
              </a:lnSpc>
              <a:spcAft>
                <a:spcPts val="1000"/>
              </a:spcAft>
            </a:pPr>
            <a:r>
              <a:rPr lang="el-GR" sz="2000" b="1" dirty="0" err="1"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Ετσι</a:t>
            </a:r>
            <a:r>
              <a:rPr lang="el-GR" sz="20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tCL</a:t>
            </a: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 17 * 0.833</a:t>
            </a:r>
            <a:r>
              <a:rPr lang="en-US" sz="2000"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nsec</a:t>
            </a: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 = 14.161</a:t>
            </a:r>
            <a:r>
              <a:rPr lang="en-US" sz="2000"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nsec</a:t>
            </a:r>
            <a:endPar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Ορθογώνιο 7"/>
          <p:cNvSpPr/>
          <p:nvPr/>
        </p:nvSpPr>
        <p:spPr>
          <a:xfrm>
            <a:off x="270292" y="3996009"/>
            <a:ext cx="9167006" cy="446276"/>
          </a:xfrm>
          <a:prstGeom prst="rect">
            <a:avLst/>
          </a:prstGeom>
        </p:spPr>
        <p:txBody>
          <a:bodyPr wrap="square">
            <a:spAutoFit/>
          </a:bodyPr>
          <a:lstStyle/>
          <a:p>
            <a:pPr>
              <a:lnSpc>
                <a:spcPct val="115000"/>
              </a:lnSpc>
              <a:spcAft>
                <a:spcPts val="1000"/>
              </a:spcAft>
            </a:pP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Για την </a:t>
            </a:r>
            <a:r>
              <a:rPr lang="en-US" sz="20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DDR</a:t>
            </a:r>
            <a:r>
              <a:rPr lang="el-GR" sz="20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4-2666 </a:t>
            </a:r>
            <a:r>
              <a:rPr lang="el-GR" sz="2000" b="1" smtClean="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με </a:t>
            </a:r>
            <a:r>
              <a:rPr lang="en-US" sz="2000" b="1" smtClean="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CL</a:t>
            </a:r>
            <a:r>
              <a:rPr lang="el-GR" sz="20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19 έχουμε συχνότητα </a:t>
            </a:r>
            <a:r>
              <a:rPr lang="en-US" sz="20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Memory Bus</a:t>
            </a:r>
            <a:r>
              <a:rPr lang="el-GR" sz="20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 = 2666/2 = 1333</a:t>
            </a:r>
            <a:r>
              <a:rPr lang="en-US" sz="2000" b="1" dirty="0">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MHz</a:t>
            </a:r>
            <a:endPar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Ορθογώνιο 8"/>
              <p:cNvSpPr/>
              <p:nvPr/>
            </p:nvSpPr>
            <p:spPr>
              <a:xfrm>
                <a:off x="808412" y="5003498"/>
                <a:ext cx="2957605" cy="603627"/>
              </a:xfrm>
              <a:prstGeom prst="rect">
                <a:avLst/>
              </a:prstGeom>
            </p:spPr>
            <p:txBody>
              <a:bodyPr wrap="none">
                <a:spAutoFit/>
              </a:bodyPr>
              <a:lstStyle/>
              <a:p>
                <a:pPr algn="ctr">
                  <a:lnSpc>
                    <a:spcPct val="115000"/>
                  </a:lnSpc>
                  <a:spcAft>
                    <a:spcPts val="1000"/>
                  </a:spcAft>
                </a:pPr>
                <a:r>
                  <a:rPr lang="en-US" sz="20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T </a:t>
                </a:r>
                <a:r>
                  <a:rPr lang="en-US"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l-GR" sz="2000" b="1" i="1">
                            <a:solidFill>
                              <a:srgbClr val="FFC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000" b="1" i="1">
                            <a:solidFill>
                              <a:srgbClr val="FFC000"/>
                            </a:solidFill>
                            <a:latin typeface="Cambria Math" panose="02040503050406030204" pitchFamily="18" charset="0"/>
                            <a:ea typeface="Calibri" panose="020F0502020204030204" pitchFamily="34" charset="0"/>
                            <a:cs typeface="Times New Roman" panose="02020603050405020304" pitchFamily="18" charset="0"/>
                          </a:rPr>
                          <m:t>𝟏</m:t>
                        </m:r>
                      </m:num>
                      <m:den>
                        <m:r>
                          <a:rPr lang="en-US" sz="2000" b="1" i="1">
                            <a:solidFill>
                              <a:srgbClr val="FFC000"/>
                            </a:solidFill>
                            <a:latin typeface="Cambria Math" panose="02040503050406030204" pitchFamily="18" charset="0"/>
                            <a:ea typeface="Calibri" panose="020F0502020204030204" pitchFamily="34" charset="0"/>
                            <a:cs typeface="Times New Roman" panose="02020603050405020304" pitchFamily="18" charset="0"/>
                          </a:rPr>
                          <m:t>𝑭</m:t>
                        </m:r>
                      </m:den>
                    </m:f>
                  </m:oMath>
                </a14:m>
                <a:r>
                  <a:rPr lang="en-US"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 </a:t>
                </a:r>
                <a14:m>
                  <m:oMath xmlns:m="http://schemas.openxmlformats.org/officeDocument/2006/math">
                    <m:f>
                      <m:fPr>
                        <m:ctrlPr>
                          <a:rPr lang="el-GR" sz="2000" b="1" i="1">
                            <a:solidFill>
                              <a:srgbClr val="FFC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000" b="1" i="1">
                            <a:solidFill>
                              <a:srgbClr val="FFC000"/>
                            </a:solidFill>
                            <a:latin typeface="Cambria Math" panose="02040503050406030204" pitchFamily="18" charset="0"/>
                            <a:ea typeface="Calibri" panose="020F0502020204030204" pitchFamily="34" charset="0"/>
                            <a:cs typeface="Times New Roman" panose="02020603050405020304" pitchFamily="18" charset="0"/>
                          </a:rPr>
                          <m:t>𝟏</m:t>
                        </m:r>
                      </m:num>
                      <m:den>
                        <m:r>
                          <a:rPr lang="en-US" sz="2000" b="1" i="1">
                            <a:solidFill>
                              <a:srgbClr val="FFC000"/>
                            </a:solidFill>
                            <a:latin typeface="Cambria Math" panose="02040503050406030204" pitchFamily="18" charset="0"/>
                            <a:ea typeface="Calibri" panose="020F0502020204030204" pitchFamily="34" charset="0"/>
                            <a:cs typeface="Times New Roman" panose="02020603050405020304" pitchFamily="18" charset="0"/>
                          </a:rPr>
                          <m:t>𝟏𝟑𝟑𝟑</m:t>
                        </m:r>
                        <m:r>
                          <a:rPr lang="en-US" sz="2000" b="1" i="1">
                            <a:solidFill>
                              <a:srgbClr val="FFC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l-GR" sz="2000" b="1" i="1">
                                <a:solidFill>
                                  <a:srgbClr val="FFC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a:solidFill>
                                  <a:srgbClr val="FFC000"/>
                                </a:solidFill>
                                <a:latin typeface="Cambria Math" panose="02040503050406030204" pitchFamily="18" charset="0"/>
                                <a:ea typeface="Calibri" panose="020F0502020204030204" pitchFamily="34" charset="0"/>
                                <a:cs typeface="Times New Roman" panose="02020603050405020304" pitchFamily="18" charset="0"/>
                              </a:rPr>
                              <m:t>𝟏𝟎</m:t>
                            </m:r>
                          </m:e>
                          <m:sup>
                            <m:r>
                              <a:rPr lang="en-US" sz="2000" b="1" i="1">
                                <a:solidFill>
                                  <a:srgbClr val="FFC000"/>
                                </a:solidFill>
                                <a:latin typeface="Cambria Math" panose="02040503050406030204" pitchFamily="18" charset="0"/>
                                <a:ea typeface="Calibri" panose="020F0502020204030204" pitchFamily="34" charset="0"/>
                                <a:cs typeface="Times New Roman" panose="02020603050405020304" pitchFamily="18" charset="0"/>
                              </a:rPr>
                              <m:t>𝟔</m:t>
                            </m:r>
                          </m:sup>
                        </m:sSup>
                      </m:den>
                    </m:f>
                  </m:oMath>
                </a14:m>
                <a:r>
                  <a:rPr lang="en-US" sz="2000"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 = 0,75nsec</a:t>
                </a:r>
                <a:endPar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Ορθογώνιο 8"/>
              <p:cNvSpPr>
                <a:spLocks noRot="1" noChangeAspect="1" noMove="1" noResize="1" noEditPoints="1" noAdjustHandles="1" noChangeArrowheads="1" noChangeShapeType="1" noTextEdit="1"/>
              </p:cNvSpPr>
              <p:nvPr/>
            </p:nvSpPr>
            <p:spPr>
              <a:xfrm>
                <a:off x="808412" y="5003498"/>
                <a:ext cx="2957605" cy="603627"/>
              </a:xfrm>
              <a:prstGeom prst="rect">
                <a:avLst/>
              </a:prstGeom>
              <a:blipFill rotWithShape="0">
                <a:blip r:embed="rId3"/>
                <a:stretch>
                  <a:fillRect l="-2062" r="-1649" b="-7071"/>
                </a:stretch>
              </a:blipFill>
            </p:spPr>
            <p:txBody>
              <a:bodyPr/>
              <a:lstStyle/>
              <a:p>
                <a:r>
                  <a:rPr lang="el-GR">
                    <a:noFill/>
                  </a:rPr>
                  <a:t> </a:t>
                </a:r>
              </a:p>
            </p:txBody>
          </p:sp>
        </mc:Fallback>
      </mc:AlternateContent>
      <p:sp>
        <p:nvSpPr>
          <p:cNvPr id="10" name="Ορθογώνιο 9"/>
          <p:cNvSpPr/>
          <p:nvPr/>
        </p:nvSpPr>
        <p:spPr>
          <a:xfrm>
            <a:off x="5513880" y="5082765"/>
            <a:ext cx="4071436" cy="446276"/>
          </a:xfrm>
          <a:prstGeom prst="rect">
            <a:avLst/>
          </a:prstGeom>
        </p:spPr>
        <p:txBody>
          <a:bodyPr wrap="none">
            <a:spAutoFit/>
          </a:bodyPr>
          <a:lstStyle/>
          <a:p>
            <a:pPr>
              <a:lnSpc>
                <a:spcPct val="115000"/>
              </a:lnSpc>
              <a:spcAft>
                <a:spcPts val="1000"/>
              </a:spcAft>
            </a:pPr>
            <a:r>
              <a:rPr lang="el-GR" sz="2000" b="1" dirty="0" err="1"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Ετσι</a:t>
            </a:r>
            <a:r>
              <a:rPr lang="el-GR" sz="20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rgbClr val="FFC000"/>
                </a:solidFill>
                <a:latin typeface="Calibri" panose="020F0502020204030204" pitchFamily="34" charset="0"/>
                <a:ea typeface="Calibri" panose="020F0502020204030204" pitchFamily="34" charset="0"/>
                <a:cs typeface="Times New Roman" panose="02020603050405020304" pitchFamily="18" charset="0"/>
              </a:rPr>
              <a:t>tCL</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 19 * 0.75</a:t>
            </a:r>
            <a:r>
              <a:rPr lang="en-US" sz="2000" b="1" dirty="0" err="1">
                <a:solidFill>
                  <a:srgbClr val="FFC000"/>
                </a:solidFill>
                <a:latin typeface="Calibri" panose="020F0502020204030204" pitchFamily="34" charset="0"/>
                <a:ea typeface="Calibri" panose="020F0502020204030204" pitchFamily="34" charset="0"/>
                <a:cs typeface="Times New Roman" panose="02020603050405020304" pitchFamily="18" charset="0"/>
              </a:rPr>
              <a:t>nsec</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 14.25</a:t>
            </a:r>
            <a:r>
              <a:rPr lang="en-US" sz="2000" b="1" dirty="0" err="1">
                <a:solidFill>
                  <a:srgbClr val="FFC000"/>
                </a:solidFill>
                <a:latin typeface="Calibri" panose="020F0502020204030204" pitchFamily="34" charset="0"/>
                <a:ea typeface="Calibri" panose="020F0502020204030204" pitchFamily="34" charset="0"/>
                <a:cs typeface="Times New Roman" panose="02020603050405020304" pitchFamily="18" charset="0"/>
              </a:rPr>
              <a:t>nsec</a:t>
            </a:r>
            <a:endPar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39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53" presetClass="entr" presetSubtype="16" fill="hold" grpId="0" nodeType="afterEffect">
                                  <p:stCondLst>
                                    <p:cond delay="500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5500"/>
                            </p:stCondLst>
                            <p:childTnLst>
                              <p:par>
                                <p:cTn id="18" presetID="53" presetClass="entr" presetSubtype="16" fill="hold" grpId="0" nodeType="afterEffect">
                                  <p:stCondLst>
                                    <p:cond delay="50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0"/>
                            </p:stCondLst>
                            <p:childTnLst>
                              <p:par>
                                <p:cTn id="28" presetID="53" presetClass="entr" presetSubtype="16" fill="hold" grpId="0" nodeType="afterEffect">
                                  <p:stCondLst>
                                    <p:cond delay="500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5500"/>
                            </p:stCondLst>
                            <p:childTnLst>
                              <p:par>
                                <p:cTn id="34" presetID="53" presetClass="entr" presetSubtype="16" fill="hold" grpId="0" nodeType="afterEffect">
                                  <p:stCondLst>
                                    <p:cond delay="500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6495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RAM </a:t>
            </a:r>
            <a:r>
              <a:rPr lang="en-US" sz="5400" cap="none"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vs</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rom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pic>
        <p:nvPicPr>
          <p:cNvPr id="3" name="Εικόνα 2"/>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44414" y="4927004"/>
            <a:ext cx="2413745" cy="1930996"/>
          </a:xfrm>
          <a:prstGeom prst="rect">
            <a:avLst/>
          </a:prstGeom>
        </p:spPr>
      </p:pic>
      <p:pic>
        <p:nvPicPr>
          <p:cNvPr id="4" name="Εικόνα 3"/>
          <p:cNvPicPr>
            <a:picLocks noChangeAspect="1"/>
          </p:cNvPicPr>
          <p:nvPr/>
        </p:nvPicPr>
        <p:blipFill>
          <a:blip r:embed="rId4">
            <a:extLst>
              <a:ext uri="{BEBA8EAE-BF5A-486C-A8C5-ECC9F3942E4B}">
                <a14:imgProps xmlns:a14="http://schemas.microsoft.com/office/drawing/2010/main">
                  <a14:imgLayer r:embed="rId5">
                    <a14:imgEffect>
                      <a14:backgroundRemoval t="9958" b="93856" l="10000" r="90000">
                        <a14:foregroundMark x1="27692" y1="77331" x2="27692" y2="77331"/>
                        <a14:foregroundMark x1="22154" y1="79025" x2="22154" y2="79449"/>
                        <a14:foregroundMark x1="21538" y1="80508" x2="21692" y2="80508"/>
                        <a14:foregroundMark x1="18923" y1="82203" x2="18923" y2="82203"/>
                        <a14:foregroundMark x1="18615" y1="83475" x2="18615" y2="83475"/>
                        <a14:foregroundMark x1="18308" y1="83475" x2="18308" y2="83475"/>
                        <a14:foregroundMark x1="17231" y1="82627" x2="17231" y2="82627"/>
                        <a14:foregroundMark x1="17077" y1="84746" x2="17077" y2="84746"/>
                        <a14:foregroundMark x1="19077" y1="84110" x2="19077" y2="84110"/>
                        <a14:foregroundMark x1="21231" y1="83475" x2="21231" y2="83475"/>
                        <a14:foregroundMark x1="22308" y1="85381" x2="22308" y2="85381"/>
                        <a14:foregroundMark x1="22769" y1="87500" x2="22769" y2="87500"/>
                        <a14:foregroundMark x1="23692" y1="89195" x2="23692" y2="89195"/>
                        <a14:foregroundMark x1="25538" y1="90466" x2="25538" y2="90466"/>
                        <a14:foregroundMark x1="82308" y1="53814" x2="82308" y2="53814"/>
                        <a14:foregroundMark x1="81538" y1="51271" x2="81538" y2="51271"/>
                        <a14:foregroundMark x1="82154" y1="52331" x2="82154" y2="52331"/>
                        <a14:foregroundMark x1="81077" y1="61229" x2="81077" y2="61229"/>
                        <a14:foregroundMark x1="80923" y1="62924" x2="80923" y2="62924"/>
                        <a14:foregroundMark x1="86154" y1="58263" x2="86000" y2="58686"/>
                        <a14:foregroundMark x1="86154" y1="59746" x2="86154" y2="59746"/>
                        <a14:foregroundMark x1="71077" y1="67585" x2="71077" y2="67585"/>
                        <a14:foregroundMark x1="65077" y1="69280" x2="65077" y2="69280"/>
                        <a14:foregroundMark x1="70615" y1="68432" x2="70615" y2="68432"/>
                        <a14:foregroundMark x1="25538" y1="91737" x2="25538" y2="91737"/>
                        <a14:foregroundMark x1="30615" y1="86864" x2="30615" y2="86864"/>
                        <a14:foregroundMark x1="31231" y1="87924" x2="31231" y2="87924"/>
                        <a14:foregroundMark x1="31538" y1="88771" x2="31538" y2="88771"/>
                        <a14:foregroundMark x1="37231" y1="85169" x2="37231" y2="85381"/>
                        <a14:foregroundMark x1="37385" y1="86441" x2="37385" y2="86441"/>
                        <a14:foregroundMark x1="41385" y1="73941" x2="41385" y2="73941"/>
                        <a14:foregroundMark x1="40769" y1="72881" x2="40769" y2="72881"/>
                        <a14:foregroundMark x1="43077" y1="81992" x2="43077" y2="81992"/>
                        <a14:foregroundMark x1="43077" y1="82627" x2="43077" y2="82627"/>
                        <a14:foregroundMark x1="47385" y1="70551" x2="47385" y2="70551"/>
                        <a14:foregroundMark x1="48769" y1="79449" x2="48769" y2="79449"/>
                        <a14:foregroundMark x1="49077" y1="80932" x2="49077" y2="80932"/>
                        <a14:foregroundMark x1="49077" y1="80085" x2="49077" y2="80085"/>
                        <a14:foregroundMark x1="52923" y1="67373" x2="52923" y2="67373"/>
                        <a14:foregroundMark x1="54615" y1="76271" x2="54615" y2="76271"/>
                        <a14:foregroundMark x1="54615" y1="76907" x2="54615" y2="76907"/>
                        <a14:foregroundMark x1="59846" y1="73729" x2="59846" y2="73729"/>
                        <a14:foregroundMark x1="60154" y1="73941" x2="60154" y2="73941"/>
                        <a14:foregroundMark x1="65538" y1="70339" x2="65538" y2="70339"/>
                        <a14:foregroundMark x1="65538" y1="70975" x2="65538" y2="70975"/>
                        <a14:foregroundMark x1="43385" y1="83051" x2="43385" y2="82839"/>
                        <a14:foregroundMark x1="76154" y1="64195" x2="76154" y2="64195"/>
                        <a14:foregroundMark x1="76154" y1="65042" x2="76154" y2="65042"/>
                        <a14:foregroundMark x1="76000" y1="65890" x2="76000" y2="65890"/>
                        <a14:foregroundMark x1="81385" y1="61441" x2="81385" y2="61441"/>
                        <a14:foregroundMark x1="32154" y1="69915" x2="32154" y2="69915"/>
                        <a14:foregroundMark x1="36615" y1="73729" x2="36615" y2="73729"/>
                        <a14:foregroundMark x1="30615" y1="77542" x2="30615" y2="77542"/>
                        <a14:foregroundMark x1="24308" y1="80297" x2="24308" y2="80297"/>
                        <a14:foregroundMark x1="23692" y1="81144" x2="23692" y2="81144"/>
                        <a14:backgroundMark x1="25385" y1="83475" x2="25846" y2="83898"/>
                        <a14:backgroundMark x1="27692" y1="87288" x2="27692" y2="87288"/>
                        <a14:backgroundMark x1="31077" y1="79873" x2="31538" y2="79873"/>
                        <a14:backgroundMark x1="38000" y1="76695" x2="38000" y2="76695"/>
                        <a14:backgroundMark x1="37231" y1="75636" x2="37231" y2="76059"/>
                        <a14:backgroundMark x1="30923" y1="79449" x2="30923" y2="79449"/>
                        <a14:backgroundMark x1="43692" y1="72246" x2="43692" y2="72246"/>
                        <a14:backgroundMark x1="24462" y1="82203" x2="24462" y2="82203"/>
                        <a14:backgroundMark x1="43846" y1="73305" x2="43846" y2="73305"/>
                        <a14:backgroundMark x1="44000" y1="75000" x2="44000" y2="75000"/>
                        <a14:backgroundMark x1="50308" y1="69915" x2="50308" y2="69915"/>
                        <a14:backgroundMark x1="49846" y1="70551" x2="49846" y2="70551"/>
                        <a14:backgroundMark x1="50308" y1="71822" x2="50308" y2="71822"/>
                        <a14:backgroundMark x1="50462" y1="72034" x2="50462" y2="72034"/>
                        <a14:backgroundMark x1="49385" y1="73093" x2="49385" y2="73093"/>
                        <a14:backgroundMark x1="50615" y1="75212" x2="50615" y2="75212"/>
                        <a14:backgroundMark x1="55538" y1="65678" x2="55538" y2="66102"/>
                        <a14:backgroundMark x1="56308" y1="67373" x2="56308" y2="67373"/>
                        <a14:backgroundMark x1="55231" y1="68432" x2="55538" y2="69280"/>
                        <a14:backgroundMark x1="56923" y1="71398" x2="56923" y2="71398"/>
                        <a14:backgroundMark x1="58308" y1="72881" x2="58308" y2="72881"/>
                        <a14:backgroundMark x1="61692" y1="63983" x2="62000" y2="64831"/>
                        <a14:backgroundMark x1="62308" y1="63559" x2="62308" y2="63559"/>
                        <a14:backgroundMark x1="60923" y1="64407" x2="60923" y2="64407"/>
                        <a14:backgroundMark x1="84154" y1="51695" x2="84154" y2="51695"/>
                        <a14:backgroundMark x1="78154" y1="56568" x2="78154" y2="56568"/>
                        <a14:backgroundMark x1="73077" y1="57839" x2="73077" y2="57839"/>
                        <a14:backgroundMark x1="24615" y1="82203" x2="24615" y2="82203"/>
                        <a14:backgroundMark x1="24308" y1="83898" x2="24308" y2="83898"/>
                        <a14:backgroundMark x1="67231" y1="60381" x2="67231" y2="60381"/>
                        <a14:backgroundMark x1="73385" y1="59110" x2="73385" y2="59110"/>
                        <a14:backgroundMark x1="78769" y1="56356" x2="79077" y2="56780"/>
                        <a14:backgroundMark x1="84308" y1="52119" x2="84462" y2="52542"/>
                        <a14:backgroundMark x1="77538" y1="62712" x2="77538" y2="62712"/>
                        <a14:backgroundMark x1="84615" y1="51695" x2="84615" y2="52119"/>
                        <a14:backgroundMark x1="84308" y1="53814" x2="84308" y2="53814"/>
                        <a14:backgroundMark x1="78308" y1="52754" x2="78308" y2="52754"/>
                        <a14:backgroundMark x1="77538" y1="52754" x2="77538" y2="52754"/>
                        <a14:backgroundMark x1="78769" y1="51907" x2="78769" y2="51907"/>
                        <a14:backgroundMark x1="77846" y1="53602" x2="77846" y2="53602"/>
                        <a14:backgroundMark x1="79231" y1="52754" x2="79231" y2="52754"/>
                        <a14:backgroundMark x1="78615" y1="53390" x2="78615" y2="53390"/>
                        <a14:backgroundMark x1="79077" y1="53814" x2="79077" y2="53814"/>
                        <a14:backgroundMark x1="78000" y1="54873" x2="78000" y2="54873"/>
                        <a14:backgroundMark x1="25538" y1="82203" x2="25538" y2="82203"/>
                      </a14:backgroundRemoval>
                    </a14:imgEffect>
                  </a14:imgLayer>
                </a14:imgProps>
              </a:ext>
              <a:ext uri="{28A0092B-C50C-407E-A947-70E740481C1C}">
                <a14:useLocalDpi xmlns:a14="http://schemas.microsoft.com/office/drawing/2010/main" val="0"/>
              </a:ext>
            </a:extLst>
          </a:blip>
          <a:stretch>
            <a:fillRect/>
          </a:stretch>
        </p:blipFill>
        <p:spPr>
          <a:xfrm>
            <a:off x="1477092" y="2753734"/>
            <a:ext cx="2748389" cy="1995753"/>
          </a:xfrm>
          <a:prstGeom prst="rect">
            <a:avLst/>
          </a:prstGeom>
        </p:spPr>
      </p:pic>
      <p:pic>
        <p:nvPicPr>
          <p:cNvPr id="7" name="Εικόνα 6"/>
          <p:cNvPicPr>
            <a:picLocks noChangeAspect="1"/>
          </p:cNvPicPr>
          <p:nvPr/>
        </p:nvPicPr>
        <p:blipFill>
          <a:blip r:embed="rId6">
            <a:extLst>
              <a:ext uri="{BEBA8EAE-BF5A-486C-A8C5-ECC9F3942E4B}">
                <a14:imgProps xmlns:a14="http://schemas.microsoft.com/office/drawing/2010/main">
                  <a14:imgLayer r:embed="rId7">
                    <a14:imgEffect>
                      <a14:backgroundRemoval t="246" b="97789" l="2273" r="99574"/>
                    </a14:imgEffect>
                  </a14:imgLayer>
                </a14:imgProps>
              </a:ext>
            </a:extLst>
          </a:blip>
          <a:stretch>
            <a:fillRect/>
          </a:stretch>
        </p:blipFill>
        <p:spPr>
          <a:xfrm>
            <a:off x="8071370" y="4041686"/>
            <a:ext cx="3062722" cy="1770636"/>
          </a:xfrm>
          <a:prstGeom prst="rect">
            <a:avLst/>
          </a:prstGeom>
        </p:spPr>
      </p:pic>
      <p:sp>
        <p:nvSpPr>
          <p:cNvPr id="8" name="TextBox 7"/>
          <p:cNvSpPr txBox="1"/>
          <p:nvPr/>
        </p:nvSpPr>
        <p:spPr>
          <a:xfrm>
            <a:off x="7364779" y="1929885"/>
            <a:ext cx="4475905" cy="707886"/>
          </a:xfrm>
          <a:prstGeom prst="rect">
            <a:avLst/>
          </a:prstGeom>
          <a:noFill/>
        </p:spPr>
        <p:txBody>
          <a:bodyPr wrap="none" rtlCol="0">
            <a:spAutoFit/>
          </a:bodyPr>
          <a:lstStyle/>
          <a:p>
            <a:r>
              <a:rPr lang="el-GR" sz="2000" b="1" dirty="0" smtClean="0">
                <a:solidFill>
                  <a:srgbClr val="FFFF00"/>
                </a:solidFill>
              </a:rPr>
              <a:t>Διατηρούνται τα Δεδομένα</a:t>
            </a:r>
          </a:p>
          <a:p>
            <a:r>
              <a:rPr lang="el-GR" sz="2000" b="1" dirty="0" smtClean="0">
                <a:solidFill>
                  <a:srgbClr val="FFFF00"/>
                </a:solidFill>
              </a:rPr>
              <a:t>μετά τη διακοπή της τροφοδοσίας.</a:t>
            </a:r>
            <a:endParaRPr lang="el-GR" sz="2000" b="1" dirty="0">
              <a:solidFill>
                <a:srgbClr val="FFFF00"/>
              </a:solidFill>
            </a:endParaRPr>
          </a:p>
        </p:txBody>
      </p:sp>
      <p:sp>
        <p:nvSpPr>
          <p:cNvPr id="9" name="TextBox 8"/>
          <p:cNvSpPr txBox="1"/>
          <p:nvPr/>
        </p:nvSpPr>
        <p:spPr>
          <a:xfrm>
            <a:off x="850578" y="1929885"/>
            <a:ext cx="4475905" cy="707886"/>
          </a:xfrm>
          <a:prstGeom prst="rect">
            <a:avLst/>
          </a:prstGeom>
          <a:noFill/>
        </p:spPr>
        <p:txBody>
          <a:bodyPr wrap="none" rtlCol="0">
            <a:spAutoFit/>
          </a:bodyPr>
          <a:lstStyle/>
          <a:p>
            <a:r>
              <a:rPr lang="el-GR" sz="2000" b="1" dirty="0" smtClean="0">
                <a:solidFill>
                  <a:srgbClr val="FFC000"/>
                </a:solidFill>
              </a:rPr>
              <a:t>Δεν διατηρούνται τα Δεδομένα</a:t>
            </a:r>
          </a:p>
          <a:p>
            <a:r>
              <a:rPr lang="el-GR" sz="2000" b="1" dirty="0" smtClean="0">
                <a:solidFill>
                  <a:srgbClr val="FFC000"/>
                </a:solidFill>
              </a:rPr>
              <a:t>μετά τη διακοπή της τροφοδοσίας.</a:t>
            </a:r>
            <a:endParaRPr lang="el-GR" sz="2000" b="1" dirty="0">
              <a:solidFill>
                <a:srgbClr val="FFC000"/>
              </a:solidFill>
            </a:endParaRPr>
          </a:p>
        </p:txBody>
      </p:sp>
      <p:sp>
        <p:nvSpPr>
          <p:cNvPr id="10" name="Ορθογώνιο 9"/>
          <p:cNvSpPr/>
          <p:nvPr/>
        </p:nvSpPr>
        <p:spPr>
          <a:xfrm>
            <a:off x="736765" y="1383035"/>
            <a:ext cx="4677884" cy="400110"/>
          </a:xfrm>
          <a:prstGeom prst="rect">
            <a:avLst/>
          </a:prstGeom>
        </p:spPr>
        <p:txBody>
          <a:bodyPr wrap="none">
            <a:spAutoFit/>
          </a:bodyPr>
          <a:lstStyle/>
          <a:p>
            <a:r>
              <a:rPr lang="el-GR" sz="2000" b="1" dirty="0">
                <a:solidFill>
                  <a:srgbClr val="FFC000"/>
                </a:solidFill>
              </a:rPr>
              <a:t>Εγγραφή και Ανάγνωση Δεδομένων.</a:t>
            </a:r>
          </a:p>
        </p:txBody>
      </p:sp>
      <p:sp>
        <p:nvSpPr>
          <p:cNvPr id="11" name="Ορθογώνιο 10"/>
          <p:cNvSpPr/>
          <p:nvPr/>
        </p:nvSpPr>
        <p:spPr>
          <a:xfrm>
            <a:off x="7682173" y="1383035"/>
            <a:ext cx="3841116" cy="400110"/>
          </a:xfrm>
          <a:prstGeom prst="rect">
            <a:avLst/>
          </a:prstGeom>
        </p:spPr>
        <p:txBody>
          <a:bodyPr wrap="none">
            <a:spAutoFit/>
          </a:bodyPr>
          <a:lstStyle/>
          <a:p>
            <a:r>
              <a:rPr lang="el-GR" sz="2000" b="1" dirty="0">
                <a:solidFill>
                  <a:srgbClr val="FFFF00"/>
                </a:solidFill>
              </a:rPr>
              <a:t>Ανάγνωση Δεδομένων, μόνο.</a:t>
            </a:r>
          </a:p>
        </p:txBody>
      </p:sp>
    </p:spTree>
    <p:extLst>
      <p:ext uri="{BB962C8B-B14F-4D97-AF65-F5344CB8AC3E}">
        <p14:creationId xmlns:p14="http://schemas.microsoft.com/office/powerpoint/2010/main" val="289818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1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20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3500"/>
                            </p:stCondLst>
                            <p:childTnLst>
                              <p:par>
                                <p:cTn id="14" presetID="1" presetClass="entr" presetSubtype="0" fill="hold" grpId="0" nodeType="afterEffect">
                                  <p:stCondLst>
                                    <p:cond delay="20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5500"/>
                            </p:stCondLst>
                            <p:childTnLst>
                              <p:par>
                                <p:cTn id="17" presetID="42" presetClass="entr" presetSubtype="0" fill="hold"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42" presetClass="entr" presetSubtype="0" fill="hold" nodeType="afterEffect">
                                  <p:stCondLst>
                                    <p:cond delay="10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9500"/>
                            </p:stCondLst>
                            <p:childTnLst>
                              <p:par>
                                <p:cTn id="29" presetID="42" presetClass="entr" presetSubtype="0" fill="hold" nodeType="afterEffect">
                                  <p:stCondLst>
                                    <p:cond delay="10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4171" y="6320716"/>
            <a:ext cx="5399315" cy="421654"/>
          </a:xfrm>
          <a:prstGeom prst="rect">
            <a:avLst/>
          </a:prstGeom>
        </p:spPr>
        <p:txBody>
          <a:bodyPr wrap="square">
            <a:spAutoFit/>
          </a:bodyPr>
          <a:lstStyle/>
          <a:p>
            <a:pPr lvl="0">
              <a:lnSpc>
                <a:spcPct val="107000"/>
              </a:lnSpc>
              <a:spcAft>
                <a:spcPts val="800"/>
              </a:spcAft>
            </a:pPr>
            <a:r>
              <a:rPr lang="en-US" sz="2000" b="1" dirty="0" smtClean="0">
                <a:latin typeface="Calibri" panose="020F0502020204030204" pitchFamily="34" charset="0"/>
                <a:ea typeface="Calibri" panose="020F0502020204030204" pitchFamily="34" charset="0"/>
                <a:cs typeface="Times New Roman" panose="02020603050405020304" pitchFamily="18" charset="0"/>
              </a:rPr>
              <a:t>6. </a:t>
            </a:r>
            <a:r>
              <a:rPr lang="el-GR" sz="2000" b="1" dirty="0" smtClean="0">
                <a:latin typeface="Calibri" panose="020F0502020204030204" pitchFamily="34" charset="0"/>
                <a:ea typeface="Calibri" panose="020F0502020204030204" pitchFamily="34" charset="0"/>
                <a:cs typeface="Times New Roman" panose="02020603050405020304" pitchFamily="18" charset="0"/>
              </a:rPr>
              <a:t>Τέλος, μας ενδιαφέρει η επιλογή των </a:t>
            </a:r>
            <a:r>
              <a:rPr lang="en-US" sz="2000" b="1" dirty="0" smtClean="0">
                <a:latin typeface="Calibri" panose="020F0502020204030204" pitchFamily="34" charset="0"/>
                <a:ea typeface="Calibri" panose="020F0502020204030204" pitchFamily="34" charset="0"/>
                <a:cs typeface="Times New Roman" panose="02020603050405020304" pitchFamily="18" charset="0"/>
              </a:rPr>
              <a:t>ranks.</a:t>
            </a:r>
            <a:endParaRPr lang="el-GR"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Τίτλος 1"/>
          <p:cNvSpPr>
            <a:spLocks noGrp="1"/>
          </p:cNvSpPr>
          <p:nvPr>
            <p:ph type="title"/>
          </p:nvPr>
        </p:nvSpPr>
        <p:spPr>
          <a:xfrm>
            <a:off x="2027465" y="188019"/>
            <a:ext cx="7605845" cy="1022108"/>
          </a:xfrm>
          <a:ln>
            <a:noFill/>
          </a:ln>
          <a:effectLst/>
        </p:spPr>
        <p:txBody>
          <a:bodyPr>
            <a:normAutofit fontScale="90000"/>
          </a:bodyPr>
          <a:lstStyle/>
          <a:p>
            <a:pPr algn="ctr"/>
            <a:r>
              <a:rPr lang="el-GR" sz="5400"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Επιλογη</a:t>
            </a:r>
            <a:r>
              <a:rPr lang="el-GR"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l-GR" sz="5400"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μνημησ</a:t>
            </a:r>
            <a:r>
              <a:rPr lang="el-GR"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4" name="Ορθογώνιο 3"/>
          <p:cNvSpPr/>
          <p:nvPr/>
        </p:nvSpPr>
        <p:spPr>
          <a:xfrm>
            <a:off x="348342" y="1110814"/>
            <a:ext cx="10964092" cy="421654"/>
          </a:xfrm>
          <a:prstGeom prst="rect">
            <a:avLst/>
          </a:prstGeom>
        </p:spPr>
        <p:txBody>
          <a:bodyPr wrap="square">
            <a:spAutoFit/>
          </a:bodyPr>
          <a:lstStyle/>
          <a:p>
            <a:pPr>
              <a:lnSpc>
                <a:spcPct val="107000"/>
              </a:lnSpc>
              <a:spcAft>
                <a:spcPts val="800"/>
              </a:spcAft>
            </a:pP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Σχετικά με την επιλογή της μνήμης σ΄ ένα υπολογιστικό σύστημα ακολουθούμε την εξής προσέγγιση:</a:t>
            </a:r>
          </a:p>
        </p:txBody>
      </p:sp>
      <p:sp>
        <p:nvSpPr>
          <p:cNvPr id="5" name="Ορθογώνιο 4"/>
          <p:cNvSpPr/>
          <p:nvPr/>
        </p:nvSpPr>
        <p:spPr>
          <a:xfrm>
            <a:off x="174171" y="1709761"/>
            <a:ext cx="10885715" cy="750975"/>
          </a:xfrm>
          <a:prstGeom prst="rect">
            <a:avLst/>
          </a:prstGeom>
        </p:spPr>
        <p:txBody>
          <a:bodyPr wrap="square">
            <a:spAutoFit/>
          </a:bodyPr>
          <a:lstStyle/>
          <a:p>
            <a:pPr lvl="0">
              <a:lnSpc>
                <a:spcPct val="107000"/>
              </a:lnSpc>
              <a:spcAft>
                <a:spcPts val="0"/>
              </a:spcAft>
            </a:pPr>
            <a:r>
              <a:rPr lang="el-GR" sz="20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1. Επιλέγουμε </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μητρική πλακέτα με περισσότερα των δύο </a:t>
            </a:r>
            <a:r>
              <a:rPr lang="en-US"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Memory Channels</a:t>
            </a:r>
            <a:r>
              <a:rPr lang="el-GR" sz="2000" b="1" dirty="0">
                <a:solidFill>
                  <a:srgbClr val="FFC000"/>
                </a:solidFill>
                <a:latin typeface="Calibri" panose="020F0502020204030204" pitchFamily="34" charset="0"/>
                <a:ea typeface="Calibri" panose="020F0502020204030204" pitchFamily="34" charset="0"/>
                <a:cs typeface="Times New Roman" panose="02020603050405020304" pitchFamily="18" charset="0"/>
              </a:rPr>
              <a:t> (πολύ ακριβή επιλογή</a:t>
            </a:r>
            <a:r>
              <a:rPr lang="el-GR" sz="20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0"/>
              </a:spcAft>
            </a:pPr>
            <a:r>
              <a:rPr lang="en-US" sz="2000" b="1" dirty="0" smtClean="0">
                <a:solidFill>
                  <a:srgbClr val="FFC000"/>
                </a:solidFill>
                <a:latin typeface="Calibri" panose="020F0502020204030204" pitchFamily="34" charset="0"/>
                <a:ea typeface="Calibri" panose="020F0502020204030204" pitchFamily="34" charset="0"/>
                <a:cs typeface="Times New Roman" panose="02020603050405020304" pitchFamily="18" charset="0"/>
              </a:rPr>
              <a:t>    </a:t>
            </a:r>
            <a:r>
              <a:rPr lang="el-GR" sz="2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Εξαρτάται και από τη </a:t>
            </a:r>
            <a:r>
              <a:rPr lang="en-US" sz="2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CPU.</a:t>
            </a:r>
            <a:endParaRPr lang="el-GR"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Ορθογώνιο 5"/>
          <p:cNvSpPr/>
          <p:nvPr/>
        </p:nvSpPr>
        <p:spPr>
          <a:xfrm>
            <a:off x="174171" y="2772298"/>
            <a:ext cx="11643360" cy="421654"/>
          </a:xfrm>
          <a:prstGeom prst="rect">
            <a:avLst/>
          </a:prstGeom>
        </p:spPr>
        <p:txBody>
          <a:bodyPr wrap="square">
            <a:spAutoFit/>
          </a:bodyPr>
          <a:lstStyle/>
          <a:p>
            <a:pPr lvl="0">
              <a:lnSpc>
                <a:spcPct val="107000"/>
              </a:lnSpc>
              <a:spcAft>
                <a:spcPts val="0"/>
              </a:spcAft>
            </a:pPr>
            <a:r>
              <a:rPr lang="el-GR" sz="2000" b="1" dirty="0"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2. Επιλέγουμε </a:t>
            </a:r>
            <a:r>
              <a:rPr lang="en-US" sz="2000" b="1" dirty="0"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RAM </a:t>
            </a:r>
            <a:r>
              <a:rPr lang="el-GR" sz="2000" b="1" dirty="0"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με το </a:t>
            </a:r>
            <a:r>
              <a:rPr lang="el-GR" sz="2000" b="1"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μεγαλύτερο </a:t>
            </a:r>
            <a:r>
              <a:rPr lang="en-US" sz="2000" b="1" dirty="0" err="1"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DDRx</a:t>
            </a:r>
            <a:r>
              <a:rPr lang="el-GR" sz="2000" b="1" dirty="0"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σε σχέση και με την επιλογή 1. (ενδεχομένως </a:t>
            </a:r>
            <a:r>
              <a:rPr lang="el-GR" sz="2000" b="1"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ακριβή επιλογή</a:t>
            </a:r>
            <a:r>
              <a:rPr lang="el-GR" sz="2000" b="1" dirty="0" smtClean="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a:t>
            </a:r>
            <a:endParaRPr lang="el-GR" sz="2000" b="1" dirty="0">
              <a:solidFill>
                <a:schemeClr val="accent4">
                  <a:lumMod val="40000"/>
                  <a:lumOff val="6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Ορθογώνιο 6"/>
          <p:cNvSpPr/>
          <p:nvPr/>
        </p:nvSpPr>
        <p:spPr>
          <a:xfrm>
            <a:off x="174171" y="3505514"/>
            <a:ext cx="12125405" cy="750975"/>
          </a:xfrm>
          <a:prstGeom prst="rect">
            <a:avLst/>
          </a:prstGeom>
        </p:spPr>
        <p:txBody>
          <a:bodyPr wrap="square">
            <a:spAutoFit/>
          </a:bodyPr>
          <a:lstStyle/>
          <a:p>
            <a:pPr lvl="0">
              <a:lnSpc>
                <a:spcPct val="107000"/>
              </a:lnSpc>
              <a:spcAft>
                <a:spcPts val="0"/>
              </a:spcAft>
            </a:pPr>
            <a:r>
              <a:rPr lang="el-GR" sz="2000" b="1" dirty="0" smtClean="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3. Επιλέγουμε </a:t>
            </a:r>
            <a:r>
              <a:rPr lang="el-GR" sz="2000" b="1" dirty="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τη χωρητικότητα </a:t>
            </a:r>
            <a:r>
              <a:rPr lang="el-GR" sz="2000" b="1" dirty="0" smtClean="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(τα </a:t>
            </a:r>
            <a:r>
              <a:rPr lang="en-US" sz="2000" b="1" dirty="0" smtClean="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GB</a:t>
            </a:r>
            <a:r>
              <a:rPr lang="el-GR" sz="2000" b="1" dirty="0" smtClean="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που </a:t>
            </a:r>
            <a:r>
              <a:rPr lang="el-GR" sz="2000" b="1" dirty="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μας </a:t>
            </a:r>
            <a:r>
              <a:rPr lang="el-GR" sz="2000" b="1" dirty="0" smtClean="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ενδιαφέρει.</a:t>
            </a:r>
          </a:p>
          <a:p>
            <a:pPr lvl="0">
              <a:lnSpc>
                <a:spcPct val="107000"/>
              </a:lnSpc>
              <a:spcAft>
                <a:spcPts val="0"/>
              </a:spcAft>
            </a:pPr>
            <a:r>
              <a:rPr lang="el-GR" sz="2000" b="1" dirty="0" smtClean="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    </a:t>
            </a:r>
            <a:r>
              <a:rPr lang="el-GR" sz="2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Προσοχή!!!!! Η μέγιστη χωρητικότητα εξαρτάται από τη </a:t>
            </a:r>
            <a:r>
              <a:rPr lang="en-US" sz="2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CPU, </a:t>
            </a:r>
            <a:r>
              <a:rPr lang="el-GR" sz="2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την επιλογή 1., και από το Λειτουργικό Σύστημα.</a:t>
            </a:r>
            <a:endParaRPr lang="el-GR"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Ορθογώνιο 7"/>
          <p:cNvSpPr/>
          <p:nvPr/>
        </p:nvSpPr>
        <p:spPr>
          <a:xfrm>
            <a:off x="174171" y="4568051"/>
            <a:ext cx="9038180" cy="707886"/>
          </a:xfrm>
          <a:prstGeom prst="rect">
            <a:avLst/>
          </a:prstGeom>
        </p:spPr>
        <p:txBody>
          <a:bodyPr wrap="none">
            <a:spAutoFit/>
          </a:bodyPr>
          <a:lstStyle/>
          <a:p>
            <a:r>
              <a:rPr lang="el-GR" sz="2000" b="1" dirty="0" smtClean="0">
                <a:solidFill>
                  <a:schemeClr val="accent6">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4. Επιλέγουμε </a:t>
            </a:r>
            <a:r>
              <a:rPr lang="el-GR" sz="2000" b="1" dirty="0">
                <a:solidFill>
                  <a:schemeClr val="accent6">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τη μεγαλύτερη </a:t>
            </a:r>
            <a:r>
              <a:rPr lang="el-GR" sz="2000" b="1" dirty="0" smtClean="0">
                <a:solidFill>
                  <a:schemeClr val="accent6">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Διαμεταγωγή Δεδομένων </a:t>
            </a:r>
            <a:r>
              <a:rPr lang="en-US" sz="2000" b="1" dirty="0" smtClean="0">
                <a:solidFill>
                  <a:schemeClr val="accent6">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(MT/s).</a:t>
            </a:r>
          </a:p>
          <a:p>
            <a:r>
              <a:rPr lang="en-US" sz="2000" b="1" dirty="0">
                <a:solidFill>
                  <a:schemeClr val="accent6">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smtClean="0">
                <a:solidFill>
                  <a:schemeClr val="accent6">
                    <a:lumMod val="40000"/>
                    <a:lumOff val="60000"/>
                  </a:schemeClr>
                </a:solidFill>
                <a:latin typeface="Calibri" panose="020F0502020204030204" pitchFamily="34" charset="0"/>
                <a:ea typeface="Calibri" panose="020F0502020204030204" pitchFamily="34" charset="0"/>
                <a:cs typeface="Times New Roman" panose="02020603050405020304" pitchFamily="18" charset="0"/>
              </a:rPr>
              <a:t>   </a:t>
            </a:r>
            <a:r>
              <a:rPr lang="el-GR" sz="2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Εξαρτάται και από το </a:t>
            </a:r>
            <a:r>
              <a:rPr lang="en-US" sz="2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chipset </a:t>
            </a:r>
            <a:r>
              <a:rPr lang="el-GR" sz="2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της μητρικής πλακέτας </a:t>
            </a:r>
            <a:r>
              <a:rPr lang="en-US" sz="2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a:t>
            </a:r>
            <a:r>
              <a:rPr lang="el-GR" sz="2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επιλογή 1.) και από τη </a:t>
            </a:r>
            <a:r>
              <a:rPr lang="en-US" sz="2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CPU.</a:t>
            </a:r>
            <a:endParaRPr lang="el-GR" sz="2000" b="1" dirty="0">
              <a:solidFill>
                <a:srgbClr val="FF0000"/>
              </a:solidFill>
            </a:endParaRPr>
          </a:p>
        </p:txBody>
      </p:sp>
      <p:sp>
        <p:nvSpPr>
          <p:cNvPr id="9" name="Ορθογώνιο 8"/>
          <p:cNvSpPr/>
          <p:nvPr/>
        </p:nvSpPr>
        <p:spPr>
          <a:xfrm>
            <a:off x="174171" y="5587499"/>
            <a:ext cx="5254515" cy="421654"/>
          </a:xfrm>
          <a:prstGeom prst="rect">
            <a:avLst/>
          </a:prstGeom>
        </p:spPr>
        <p:txBody>
          <a:bodyPr wrap="none">
            <a:spAutoFit/>
          </a:bodyPr>
          <a:lstStyle/>
          <a:p>
            <a:pPr lvl="0">
              <a:lnSpc>
                <a:spcPct val="107000"/>
              </a:lnSpc>
              <a:spcAft>
                <a:spcPts val="0"/>
              </a:spcAft>
            </a:pPr>
            <a:r>
              <a:rPr lang="el-GR" sz="2000" b="1" dirty="0" smtClean="0">
                <a:solidFill>
                  <a:schemeClr val="tx1">
                    <a:lumMod val="85000"/>
                  </a:schemeClr>
                </a:solidFill>
                <a:latin typeface="Calibri" panose="020F0502020204030204" pitchFamily="34" charset="0"/>
                <a:ea typeface="Calibri" panose="020F0502020204030204" pitchFamily="34" charset="0"/>
                <a:cs typeface="Times New Roman" panose="02020603050405020304" pitchFamily="18" charset="0"/>
              </a:rPr>
              <a:t>5. Επιλέγουμε </a:t>
            </a:r>
            <a:r>
              <a:rPr lang="el-GR" sz="2000" b="1" dirty="0">
                <a:solidFill>
                  <a:schemeClr val="tx1">
                    <a:lumMod val="85000"/>
                  </a:schemeClr>
                </a:solidFill>
                <a:latin typeface="Calibri" panose="020F0502020204030204" pitchFamily="34" charset="0"/>
                <a:ea typeface="Calibri" panose="020F0502020204030204" pitchFamily="34" charset="0"/>
                <a:cs typeface="Times New Roman" panose="02020603050405020304" pitchFamily="18" charset="0"/>
              </a:rPr>
              <a:t>το μικρότερο χρόνο </a:t>
            </a:r>
            <a:r>
              <a:rPr lang="en-US" sz="2000" b="1" dirty="0" smtClean="0">
                <a:solidFill>
                  <a:schemeClr val="tx1">
                    <a:lumMod val="85000"/>
                  </a:schemeClr>
                </a:solidFill>
                <a:latin typeface="Calibri" panose="020F0502020204030204" pitchFamily="34" charset="0"/>
                <a:ea typeface="Calibri" panose="020F0502020204030204" pitchFamily="34" charset="0"/>
                <a:cs typeface="Times New Roman" panose="02020603050405020304" pitchFamily="18" charset="0"/>
              </a:rPr>
              <a:t>CAS</a:t>
            </a:r>
            <a:r>
              <a:rPr lang="el-GR" sz="2000" b="1" dirty="0" smtClean="0">
                <a:solidFill>
                  <a:schemeClr val="tx1">
                    <a:lumMod val="8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smtClean="0">
                <a:solidFill>
                  <a:schemeClr val="tx1">
                    <a:lumMod val="85000"/>
                  </a:schemeClr>
                </a:solidFill>
                <a:latin typeface="Calibri" panose="020F0502020204030204" pitchFamily="34" charset="0"/>
                <a:ea typeface="Calibri" panose="020F0502020204030204" pitchFamily="34" charset="0"/>
                <a:cs typeface="Times New Roman" panose="02020603050405020304" pitchFamily="18" charset="0"/>
              </a:rPr>
              <a:t>Latency.</a:t>
            </a:r>
            <a:endParaRPr lang="el-GR" sz="2000" b="1" dirty="0">
              <a:solidFill>
                <a:schemeClr val="tx1">
                  <a:lumMod val="8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641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1"/>
          <p:cNvSpPr>
            <a:spLocks noGrp="1"/>
          </p:cNvSpPr>
          <p:nvPr>
            <p:ph type="title"/>
          </p:nvPr>
        </p:nvSpPr>
        <p:spPr>
          <a:xfrm>
            <a:off x="2027465" y="188019"/>
            <a:ext cx="7605845" cy="1022108"/>
          </a:xfrm>
          <a:ln>
            <a:noFill/>
          </a:ln>
          <a:effectLst/>
        </p:spPr>
        <p:txBody>
          <a:bodyPr>
            <a:normAutofit fontScale="90000"/>
          </a:bodyPr>
          <a:lstStyle/>
          <a:p>
            <a:pPr algn="ctr"/>
            <a:r>
              <a:rPr lang="el-GR" sz="5400" b="1"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Επιλογη</a:t>
            </a: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l-GR" sz="5400" b="1"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μνημησ</a:t>
            </a: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endParaRPr lang="el-GR" sz="5400" b="1"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4" name="Ορθογώνιο 3"/>
          <p:cNvSpPr/>
          <p:nvPr/>
        </p:nvSpPr>
        <p:spPr>
          <a:xfrm>
            <a:off x="130936" y="1084547"/>
            <a:ext cx="11398900" cy="421654"/>
          </a:xfrm>
          <a:prstGeom prst="rect">
            <a:avLst/>
          </a:prstGeom>
        </p:spPr>
        <p:txBody>
          <a:bodyPr wrap="square">
            <a:spAutoFit/>
          </a:bodyPr>
          <a:lstStyle/>
          <a:p>
            <a:pPr>
              <a:lnSpc>
                <a:spcPct val="107000"/>
              </a:lnSpc>
              <a:spcAft>
                <a:spcPts val="800"/>
              </a:spcAft>
            </a:pPr>
            <a:r>
              <a:rPr lang="el-GR" sz="20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Τελικά, σχετικά </a:t>
            </a: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με την επιλογή της μνήμης σ΄ ένα υπολογιστικό </a:t>
            </a:r>
            <a:r>
              <a:rPr lang="el-GR" sz="20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σύστημα, πρέπει να ληφθεί υπ’ όψη </a:t>
            </a:r>
            <a:r>
              <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ό</a:t>
            </a:r>
            <a:r>
              <a:rPr lang="el-GR" sz="2000" b="1"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τι:</a:t>
            </a:r>
            <a:endParaRPr lang="el-GR"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130936" y="1654441"/>
            <a:ext cx="11695924" cy="830997"/>
          </a:xfrm>
          <a:prstGeom prst="rect">
            <a:avLst/>
          </a:prstGeom>
          <a:noFill/>
        </p:spPr>
        <p:txBody>
          <a:bodyPr wrap="square" rtlCol="0">
            <a:spAutoFit/>
          </a:bodyPr>
          <a:lstStyle/>
          <a:p>
            <a:r>
              <a:rPr lang="el-GR" sz="2400" b="1" dirty="0" smtClean="0">
                <a:solidFill>
                  <a:srgbClr val="FFC000"/>
                </a:solidFill>
              </a:rPr>
              <a:t>Η μητρική πλακέτα μέσω του </a:t>
            </a:r>
            <a:r>
              <a:rPr lang="en-US" sz="2400" b="1" dirty="0" smtClean="0">
                <a:solidFill>
                  <a:srgbClr val="FFC000"/>
                </a:solidFill>
              </a:rPr>
              <a:t>chipset</a:t>
            </a:r>
            <a:r>
              <a:rPr lang="el-GR" sz="2400" b="1" dirty="0" smtClean="0">
                <a:solidFill>
                  <a:srgbClr val="FFC000"/>
                </a:solidFill>
              </a:rPr>
              <a:t> και των ρυθμίσεων του </a:t>
            </a:r>
            <a:r>
              <a:rPr lang="en-US" sz="2400" b="1" dirty="0" smtClean="0">
                <a:solidFill>
                  <a:srgbClr val="FFC000"/>
                </a:solidFill>
              </a:rPr>
              <a:t>(BIOS/UEFI)</a:t>
            </a:r>
            <a:r>
              <a:rPr lang="el-GR" sz="2400" b="1" dirty="0" smtClean="0">
                <a:solidFill>
                  <a:srgbClr val="FFC000"/>
                </a:solidFill>
              </a:rPr>
              <a:t> θα καθορίσει την τιμή της Διαμεταγωγής δεδομένων της μνήμης </a:t>
            </a:r>
            <a:r>
              <a:rPr lang="en-US" sz="2400" b="1" dirty="0" smtClean="0">
                <a:solidFill>
                  <a:srgbClr val="FFC000"/>
                </a:solidFill>
              </a:rPr>
              <a:t>DIMM.</a:t>
            </a:r>
            <a:endParaRPr lang="el-GR" sz="2400" b="1" dirty="0">
              <a:solidFill>
                <a:srgbClr val="FFC000"/>
              </a:solidFill>
            </a:endParaRPr>
          </a:p>
        </p:txBody>
      </p:sp>
      <p:sp>
        <p:nvSpPr>
          <p:cNvPr id="5" name="TextBox 4"/>
          <p:cNvSpPr txBox="1"/>
          <p:nvPr/>
        </p:nvSpPr>
        <p:spPr>
          <a:xfrm>
            <a:off x="130936" y="3113860"/>
            <a:ext cx="6336859" cy="1200329"/>
          </a:xfrm>
          <a:prstGeom prst="rect">
            <a:avLst/>
          </a:prstGeom>
          <a:noFill/>
        </p:spPr>
        <p:txBody>
          <a:bodyPr wrap="square" rtlCol="0">
            <a:spAutoFit/>
          </a:bodyPr>
          <a:lstStyle/>
          <a:p>
            <a:r>
              <a:rPr lang="el-GR" sz="2400" b="1" dirty="0" smtClean="0">
                <a:solidFill>
                  <a:srgbClr val="99FF66"/>
                </a:solidFill>
              </a:rPr>
              <a:t>Η τιμή, αυτή της </a:t>
            </a:r>
            <a:r>
              <a:rPr lang="el-GR" sz="2400" b="1" dirty="0">
                <a:solidFill>
                  <a:srgbClr val="99FF66"/>
                </a:solidFill>
              </a:rPr>
              <a:t>Διαμεταγωγή </a:t>
            </a:r>
            <a:r>
              <a:rPr lang="el-GR" sz="2400" b="1" dirty="0" smtClean="0">
                <a:solidFill>
                  <a:srgbClr val="99FF66"/>
                </a:solidFill>
              </a:rPr>
              <a:t>δεδομένων, θα είναι η χαμηλότερη από τις, αντίστοιχα, υποστηριζόμενες  τιμές των:</a:t>
            </a:r>
            <a:endParaRPr lang="el-GR" sz="2400" b="1" dirty="0">
              <a:solidFill>
                <a:srgbClr val="99FF66"/>
              </a:solidFill>
            </a:endParaRPr>
          </a:p>
        </p:txBody>
      </p:sp>
      <p:sp>
        <p:nvSpPr>
          <p:cNvPr id="6" name="TextBox 5"/>
          <p:cNvSpPr txBox="1"/>
          <p:nvPr/>
        </p:nvSpPr>
        <p:spPr>
          <a:xfrm>
            <a:off x="9402679" y="2625762"/>
            <a:ext cx="894797" cy="523220"/>
          </a:xfrm>
          <a:prstGeom prst="rect">
            <a:avLst/>
          </a:prstGeom>
          <a:noFill/>
        </p:spPr>
        <p:txBody>
          <a:bodyPr wrap="none" rtlCol="0">
            <a:spAutoFit/>
          </a:bodyPr>
          <a:lstStyle/>
          <a:p>
            <a:r>
              <a:rPr lang="en-US" sz="2800" b="1" dirty="0" smtClean="0">
                <a:solidFill>
                  <a:schemeClr val="accent6">
                    <a:lumMod val="60000"/>
                    <a:lumOff val="40000"/>
                  </a:schemeClr>
                </a:solidFill>
              </a:rPr>
              <a:t>CPU</a:t>
            </a:r>
            <a:endParaRPr lang="el-GR" sz="2800" b="1" dirty="0">
              <a:solidFill>
                <a:schemeClr val="accent6">
                  <a:lumMod val="60000"/>
                  <a:lumOff val="40000"/>
                </a:schemeClr>
              </a:solidFill>
            </a:endParaRPr>
          </a:p>
        </p:txBody>
      </p:sp>
      <p:sp>
        <p:nvSpPr>
          <p:cNvPr id="7" name="TextBox 6"/>
          <p:cNvSpPr txBox="1"/>
          <p:nvPr/>
        </p:nvSpPr>
        <p:spPr>
          <a:xfrm>
            <a:off x="9257607" y="4473459"/>
            <a:ext cx="1184940" cy="523220"/>
          </a:xfrm>
          <a:prstGeom prst="rect">
            <a:avLst/>
          </a:prstGeom>
          <a:noFill/>
        </p:spPr>
        <p:txBody>
          <a:bodyPr wrap="none" rtlCol="0">
            <a:spAutoFit/>
          </a:bodyPr>
          <a:lstStyle/>
          <a:p>
            <a:r>
              <a:rPr lang="en-US" sz="2800" b="1" dirty="0" smtClean="0">
                <a:solidFill>
                  <a:schemeClr val="accent6">
                    <a:lumMod val="60000"/>
                    <a:lumOff val="40000"/>
                  </a:schemeClr>
                </a:solidFill>
              </a:rPr>
              <a:t>DIMM</a:t>
            </a:r>
            <a:endParaRPr lang="el-GR" sz="2800" b="1" dirty="0">
              <a:solidFill>
                <a:schemeClr val="accent6">
                  <a:lumMod val="60000"/>
                  <a:lumOff val="40000"/>
                </a:schemeClr>
              </a:solidFill>
            </a:endParaRPr>
          </a:p>
        </p:txBody>
      </p:sp>
      <p:sp>
        <p:nvSpPr>
          <p:cNvPr id="8" name="TextBox 7"/>
          <p:cNvSpPr txBox="1"/>
          <p:nvPr/>
        </p:nvSpPr>
        <p:spPr>
          <a:xfrm>
            <a:off x="8271761" y="3549610"/>
            <a:ext cx="3156633" cy="523220"/>
          </a:xfrm>
          <a:prstGeom prst="rect">
            <a:avLst/>
          </a:prstGeom>
          <a:noFill/>
        </p:spPr>
        <p:txBody>
          <a:bodyPr wrap="none" rtlCol="0">
            <a:spAutoFit/>
          </a:bodyPr>
          <a:lstStyle/>
          <a:p>
            <a:r>
              <a:rPr lang="el-GR" sz="2800" b="1" dirty="0" smtClean="0">
                <a:solidFill>
                  <a:schemeClr val="accent6">
                    <a:lumMod val="60000"/>
                    <a:lumOff val="40000"/>
                  </a:schemeClr>
                </a:solidFill>
              </a:rPr>
              <a:t>Μητρική πλακέτα</a:t>
            </a:r>
            <a:endParaRPr lang="el-GR" sz="2800" b="1" dirty="0">
              <a:solidFill>
                <a:schemeClr val="accent6">
                  <a:lumMod val="60000"/>
                  <a:lumOff val="40000"/>
                </a:schemeClr>
              </a:solidFill>
            </a:endParaRPr>
          </a:p>
        </p:txBody>
      </p:sp>
      <p:sp>
        <p:nvSpPr>
          <p:cNvPr id="9" name="TextBox 8"/>
          <p:cNvSpPr txBox="1"/>
          <p:nvPr/>
        </p:nvSpPr>
        <p:spPr>
          <a:xfrm>
            <a:off x="130936" y="5041313"/>
            <a:ext cx="12057529" cy="707886"/>
          </a:xfrm>
          <a:prstGeom prst="rect">
            <a:avLst/>
          </a:prstGeom>
          <a:noFill/>
        </p:spPr>
        <p:txBody>
          <a:bodyPr wrap="square" rtlCol="0">
            <a:spAutoFit/>
          </a:bodyPr>
          <a:lstStyle/>
          <a:p>
            <a:r>
              <a:rPr lang="el-GR" sz="2000" dirty="0" smtClean="0">
                <a:solidFill>
                  <a:schemeClr val="accent4">
                    <a:lumMod val="20000"/>
                    <a:lumOff val="80000"/>
                  </a:schemeClr>
                </a:solidFill>
              </a:rPr>
              <a:t>Προσπαθούμε, όσο είναι αυτό δυνατό, να επιλέξουμε μνήμη μέσα από τη σχετική Λίστα Συμβατότητας της μητρικής πλακέτας (</a:t>
            </a:r>
            <a:r>
              <a:rPr lang="en-US" sz="2000" dirty="0" smtClean="0">
                <a:solidFill>
                  <a:schemeClr val="accent4">
                    <a:lumMod val="20000"/>
                    <a:lumOff val="80000"/>
                  </a:schemeClr>
                </a:solidFill>
              </a:rPr>
              <a:t>Memory Compatibility List)</a:t>
            </a:r>
            <a:r>
              <a:rPr lang="el-GR" sz="2000" dirty="0" smtClean="0">
                <a:solidFill>
                  <a:schemeClr val="accent4">
                    <a:lumMod val="20000"/>
                    <a:lumOff val="80000"/>
                  </a:schemeClr>
                </a:solidFill>
              </a:rPr>
              <a:t>.</a:t>
            </a:r>
            <a:endParaRPr lang="el-GR" sz="2000" dirty="0">
              <a:solidFill>
                <a:schemeClr val="accent4">
                  <a:lumMod val="20000"/>
                  <a:lumOff val="80000"/>
                </a:schemeClr>
              </a:solidFill>
            </a:endParaRPr>
          </a:p>
        </p:txBody>
      </p:sp>
      <p:sp>
        <p:nvSpPr>
          <p:cNvPr id="10" name="TextBox 9"/>
          <p:cNvSpPr txBox="1"/>
          <p:nvPr/>
        </p:nvSpPr>
        <p:spPr>
          <a:xfrm>
            <a:off x="130936" y="5769542"/>
            <a:ext cx="12057529" cy="1015663"/>
          </a:xfrm>
          <a:prstGeom prst="rect">
            <a:avLst/>
          </a:prstGeom>
          <a:noFill/>
        </p:spPr>
        <p:txBody>
          <a:bodyPr wrap="square" rtlCol="0">
            <a:spAutoFit/>
          </a:bodyPr>
          <a:lstStyle/>
          <a:p>
            <a:r>
              <a:rPr lang="el-GR" sz="2000" dirty="0" smtClean="0">
                <a:solidFill>
                  <a:schemeClr val="accent6">
                    <a:lumMod val="20000"/>
                    <a:lumOff val="80000"/>
                  </a:schemeClr>
                </a:solidFill>
              </a:rPr>
              <a:t>Είναι σχεδόν σίγουρο, ότι οποιαδήποτε </a:t>
            </a:r>
            <a:r>
              <a:rPr lang="en-US" sz="2000" dirty="0" smtClean="0">
                <a:solidFill>
                  <a:schemeClr val="accent6">
                    <a:lumMod val="20000"/>
                    <a:lumOff val="80000"/>
                  </a:schemeClr>
                </a:solidFill>
              </a:rPr>
              <a:t>RAM</a:t>
            </a:r>
            <a:r>
              <a:rPr lang="el-GR" sz="2000" dirty="0" smtClean="0">
                <a:solidFill>
                  <a:schemeClr val="accent6">
                    <a:lumMod val="20000"/>
                    <a:lumOff val="80000"/>
                  </a:schemeClr>
                </a:solidFill>
              </a:rPr>
              <a:t> που εκπληρώνει τα κριτήρια συμβατότητας αλλά δεν είναι στη Λίστα Συμβατότητας,  θα λειτουργήσει αλλά δεν θα </a:t>
            </a:r>
            <a:r>
              <a:rPr lang="el-GR" sz="2000" dirty="0">
                <a:solidFill>
                  <a:schemeClr val="accent6">
                    <a:lumMod val="20000"/>
                    <a:lumOff val="80000"/>
                  </a:schemeClr>
                </a:solidFill>
              </a:rPr>
              <a:t>υ</a:t>
            </a:r>
            <a:r>
              <a:rPr lang="el-GR" sz="2000" dirty="0" smtClean="0">
                <a:solidFill>
                  <a:schemeClr val="accent6">
                    <a:lumMod val="20000"/>
                    <a:lumOff val="80000"/>
                  </a:schemeClr>
                </a:solidFill>
              </a:rPr>
              <a:t>πάρχει η σχετική (με τη </a:t>
            </a:r>
            <a:r>
              <a:rPr lang="en-US" sz="2000" dirty="0" smtClean="0">
                <a:solidFill>
                  <a:schemeClr val="accent6">
                    <a:lumMod val="20000"/>
                    <a:lumOff val="80000"/>
                  </a:schemeClr>
                </a:solidFill>
              </a:rPr>
              <a:t>RAM</a:t>
            </a:r>
            <a:r>
              <a:rPr lang="el-GR" sz="2000" dirty="0" smtClean="0">
                <a:solidFill>
                  <a:schemeClr val="accent6">
                    <a:lumMod val="20000"/>
                    <a:lumOff val="80000"/>
                  </a:schemeClr>
                </a:solidFill>
              </a:rPr>
              <a:t>) τεχνική υποστήριξη από την εταιρεία κατασκευής της μητρικής πλακέτας.</a:t>
            </a:r>
            <a:endParaRPr lang="el-GR" sz="2000" dirty="0">
              <a:solidFill>
                <a:schemeClr val="accent6">
                  <a:lumMod val="20000"/>
                  <a:lumOff val="80000"/>
                </a:schemeClr>
              </a:solidFill>
            </a:endParaRPr>
          </a:p>
        </p:txBody>
      </p:sp>
      <p:cxnSp>
        <p:nvCxnSpPr>
          <p:cNvPr id="12" name="Ευθύγραμμο βέλος σύνδεσης 11"/>
          <p:cNvCxnSpPr>
            <a:endCxn id="6" idx="1"/>
          </p:cNvCxnSpPr>
          <p:nvPr/>
        </p:nvCxnSpPr>
        <p:spPr>
          <a:xfrm flipV="1">
            <a:off x="6275294" y="2887372"/>
            <a:ext cx="3127385" cy="1069536"/>
          </a:xfrm>
          <a:prstGeom prst="straightConnector1">
            <a:avLst/>
          </a:prstGeom>
          <a:ln w="5715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a:endCxn id="8" idx="1"/>
          </p:cNvCxnSpPr>
          <p:nvPr/>
        </p:nvCxnSpPr>
        <p:spPr>
          <a:xfrm flipV="1">
            <a:off x="6275294" y="3811220"/>
            <a:ext cx="1996467" cy="288409"/>
          </a:xfrm>
          <a:prstGeom prst="straightConnector1">
            <a:avLst/>
          </a:prstGeom>
          <a:ln w="5715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p:cNvCxnSpPr>
            <a:endCxn id="7" idx="1"/>
          </p:cNvCxnSpPr>
          <p:nvPr/>
        </p:nvCxnSpPr>
        <p:spPr>
          <a:xfrm>
            <a:off x="6275294" y="4218517"/>
            <a:ext cx="2982313" cy="516552"/>
          </a:xfrm>
          <a:prstGeom prst="straightConnector1">
            <a:avLst/>
          </a:prstGeom>
          <a:ln w="5715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15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30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3500"/>
                            </p:stCondLst>
                            <p:childTnLst>
                              <p:par>
                                <p:cTn id="11" presetID="1" presetClass="entr" presetSubtype="0" fill="hold" grpId="0" nodeType="afterEffect">
                                  <p:stCondLst>
                                    <p:cond delay="5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8500"/>
                            </p:stCondLst>
                            <p:childTnLst>
                              <p:par>
                                <p:cTn id="14" presetID="53" presetClass="entr" presetSubtype="16" fill="hold" nodeType="afterEffect">
                                  <p:stCondLst>
                                    <p:cond delay="500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par>
                          <p:cTn id="19" fill="hold">
                            <p:stCondLst>
                              <p:cond delay="14000"/>
                            </p:stCondLst>
                            <p:childTnLst>
                              <p:par>
                                <p:cTn id="20" presetID="26"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80">
                                          <p:stCondLst>
                                            <p:cond delay="0"/>
                                          </p:stCondLst>
                                        </p:cTn>
                                        <p:tgtEl>
                                          <p:spTgt spid="6"/>
                                        </p:tgtEl>
                                      </p:cBhvr>
                                    </p:animEffect>
                                    <p:anim calcmode="lin" valueType="num">
                                      <p:cBhvr>
                                        <p:cTn id="2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8" dur="26">
                                          <p:stCondLst>
                                            <p:cond delay="650"/>
                                          </p:stCondLst>
                                        </p:cTn>
                                        <p:tgtEl>
                                          <p:spTgt spid="6"/>
                                        </p:tgtEl>
                                      </p:cBhvr>
                                      <p:to x="100000" y="60000"/>
                                    </p:animScale>
                                    <p:animScale>
                                      <p:cBhvr>
                                        <p:cTn id="29" dur="166" decel="50000">
                                          <p:stCondLst>
                                            <p:cond delay="676"/>
                                          </p:stCondLst>
                                        </p:cTn>
                                        <p:tgtEl>
                                          <p:spTgt spid="6"/>
                                        </p:tgtEl>
                                      </p:cBhvr>
                                      <p:to x="100000" y="100000"/>
                                    </p:animScale>
                                    <p:animScale>
                                      <p:cBhvr>
                                        <p:cTn id="30" dur="26">
                                          <p:stCondLst>
                                            <p:cond delay="1312"/>
                                          </p:stCondLst>
                                        </p:cTn>
                                        <p:tgtEl>
                                          <p:spTgt spid="6"/>
                                        </p:tgtEl>
                                      </p:cBhvr>
                                      <p:to x="100000" y="80000"/>
                                    </p:animScale>
                                    <p:animScale>
                                      <p:cBhvr>
                                        <p:cTn id="31" dur="166" decel="50000">
                                          <p:stCondLst>
                                            <p:cond delay="1338"/>
                                          </p:stCondLst>
                                        </p:cTn>
                                        <p:tgtEl>
                                          <p:spTgt spid="6"/>
                                        </p:tgtEl>
                                      </p:cBhvr>
                                      <p:to x="100000" y="100000"/>
                                    </p:animScale>
                                    <p:animScale>
                                      <p:cBhvr>
                                        <p:cTn id="32" dur="26">
                                          <p:stCondLst>
                                            <p:cond delay="1642"/>
                                          </p:stCondLst>
                                        </p:cTn>
                                        <p:tgtEl>
                                          <p:spTgt spid="6"/>
                                        </p:tgtEl>
                                      </p:cBhvr>
                                      <p:to x="100000" y="90000"/>
                                    </p:animScale>
                                    <p:animScale>
                                      <p:cBhvr>
                                        <p:cTn id="33" dur="166" decel="50000">
                                          <p:stCondLst>
                                            <p:cond delay="1668"/>
                                          </p:stCondLst>
                                        </p:cTn>
                                        <p:tgtEl>
                                          <p:spTgt spid="6"/>
                                        </p:tgtEl>
                                      </p:cBhvr>
                                      <p:to x="100000" y="100000"/>
                                    </p:animScale>
                                    <p:animScale>
                                      <p:cBhvr>
                                        <p:cTn id="34" dur="26">
                                          <p:stCondLst>
                                            <p:cond delay="1808"/>
                                          </p:stCondLst>
                                        </p:cTn>
                                        <p:tgtEl>
                                          <p:spTgt spid="6"/>
                                        </p:tgtEl>
                                      </p:cBhvr>
                                      <p:to x="100000" y="95000"/>
                                    </p:animScale>
                                    <p:animScale>
                                      <p:cBhvr>
                                        <p:cTn id="35" dur="166" decel="50000">
                                          <p:stCondLst>
                                            <p:cond delay="1834"/>
                                          </p:stCondLst>
                                        </p:cTn>
                                        <p:tgtEl>
                                          <p:spTgt spid="6"/>
                                        </p:tgtEl>
                                      </p:cBhvr>
                                      <p:to x="100000" y="100000"/>
                                    </p:animScale>
                                  </p:childTnLst>
                                </p:cTn>
                              </p:par>
                            </p:childTnLst>
                          </p:cTn>
                        </p:par>
                        <p:par>
                          <p:cTn id="36" fill="hold">
                            <p:stCondLst>
                              <p:cond delay="16000"/>
                            </p:stCondLst>
                            <p:childTnLst>
                              <p:par>
                                <p:cTn id="37" presetID="53" presetClass="entr" presetSubtype="16" fill="hold" nodeType="afterEffect">
                                  <p:stCondLst>
                                    <p:cond delay="100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par>
                          <p:cTn id="42" fill="hold">
                            <p:stCondLst>
                              <p:cond delay="17500"/>
                            </p:stCondLst>
                            <p:childTnLst>
                              <p:par>
                                <p:cTn id="43" presetID="26"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80">
                                          <p:stCondLst>
                                            <p:cond delay="0"/>
                                          </p:stCondLst>
                                        </p:cTn>
                                        <p:tgtEl>
                                          <p:spTgt spid="8"/>
                                        </p:tgtEl>
                                      </p:cBhvr>
                                    </p:animEffect>
                                    <p:anim calcmode="lin" valueType="num">
                                      <p:cBhvr>
                                        <p:cTn id="4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1" dur="26">
                                          <p:stCondLst>
                                            <p:cond delay="650"/>
                                          </p:stCondLst>
                                        </p:cTn>
                                        <p:tgtEl>
                                          <p:spTgt spid="8"/>
                                        </p:tgtEl>
                                      </p:cBhvr>
                                      <p:to x="100000" y="60000"/>
                                    </p:animScale>
                                    <p:animScale>
                                      <p:cBhvr>
                                        <p:cTn id="52" dur="166" decel="50000">
                                          <p:stCondLst>
                                            <p:cond delay="676"/>
                                          </p:stCondLst>
                                        </p:cTn>
                                        <p:tgtEl>
                                          <p:spTgt spid="8"/>
                                        </p:tgtEl>
                                      </p:cBhvr>
                                      <p:to x="100000" y="100000"/>
                                    </p:animScale>
                                    <p:animScale>
                                      <p:cBhvr>
                                        <p:cTn id="53" dur="26">
                                          <p:stCondLst>
                                            <p:cond delay="1312"/>
                                          </p:stCondLst>
                                        </p:cTn>
                                        <p:tgtEl>
                                          <p:spTgt spid="8"/>
                                        </p:tgtEl>
                                      </p:cBhvr>
                                      <p:to x="100000" y="80000"/>
                                    </p:animScale>
                                    <p:animScale>
                                      <p:cBhvr>
                                        <p:cTn id="54" dur="166" decel="50000">
                                          <p:stCondLst>
                                            <p:cond delay="1338"/>
                                          </p:stCondLst>
                                        </p:cTn>
                                        <p:tgtEl>
                                          <p:spTgt spid="8"/>
                                        </p:tgtEl>
                                      </p:cBhvr>
                                      <p:to x="100000" y="100000"/>
                                    </p:animScale>
                                    <p:animScale>
                                      <p:cBhvr>
                                        <p:cTn id="55" dur="26">
                                          <p:stCondLst>
                                            <p:cond delay="1642"/>
                                          </p:stCondLst>
                                        </p:cTn>
                                        <p:tgtEl>
                                          <p:spTgt spid="8"/>
                                        </p:tgtEl>
                                      </p:cBhvr>
                                      <p:to x="100000" y="90000"/>
                                    </p:animScale>
                                    <p:animScale>
                                      <p:cBhvr>
                                        <p:cTn id="56" dur="166" decel="50000">
                                          <p:stCondLst>
                                            <p:cond delay="1668"/>
                                          </p:stCondLst>
                                        </p:cTn>
                                        <p:tgtEl>
                                          <p:spTgt spid="8"/>
                                        </p:tgtEl>
                                      </p:cBhvr>
                                      <p:to x="100000" y="100000"/>
                                    </p:animScale>
                                    <p:animScale>
                                      <p:cBhvr>
                                        <p:cTn id="57" dur="26">
                                          <p:stCondLst>
                                            <p:cond delay="1808"/>
                                          </p:stCondLst>
                                        </p:cTn>
                                        <p:tgtEl>
                                          <p:spTgt spid="8"/>
                                        </p:tgtEl>
                                      </p:cBhvr>
                                      <p:to x="100000" y="95000"/>
                                    </p:animScale>
                                    <p:animScale>
                                      <p:cBhvr>
                                        <p:cTn id="58" dur="166" decel="50000">
                                          <p:stCondLst>
                                            <p:cond delay="1834"/>
                                          </p:stCondLst>
                                        </p:cTn>
                                        <p:tgtEl>
                                          <p:spTgt spid="8"/>
                                        </p:tgtEl>
                                      </p:cBhvr>
                                      <p:to x="100000" y="100000"/>
                                    </p:animScale>
                                  </p:childTnLst>
                                </p:cTn>
                              </p:par>
                            </p:childTnLst>
                          </p:cTn>
                        </p:par>
                        <p:par>
                          <p:cTn id="59" fill="hold">
                            <p:stCondLst>
                              <p:cond delay="19500"/>
                            </p:stCondLst>
                            <p:childTnLst>
                              <p:par>
                                <p:cTn id="60" presetID="53" presetClass="entr" presetSubtype="16" fill="hold" nodeType="afterEffect">
                                  <p:stCondLst>
                                    <p:cond delay="100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childTnLst>
                          </p:cTn>
                        </p:par>
                        <p:par>
                          <p:cTn id="65" fill="hold">
                            <p:stCondLst>
                              <p:cond delay="21000"/>
                            </p:stCondLst>
                            <p:childTnLst>
                              <p:par>
                                <p:cTn id="66" presetID="26" presetClass="entr" presetSubtype="0"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par>
                          <p:cTn id="82" fill="hold">
                            <p:stCondLst>
                              <p:cond delay="23000"/>
                            </p:stCondLst>
                            <p:childTnLst>
                              <p:par>
                                <p:cTn id="83" presetID="2" presetClass="entr" presetSubtype="4" fill="hold" grpId="0" nodeType="afterEffect">
                                  <p:stCondLst>
                                    <p:cond delay="2000"/>
                                  </p:stCondLst>
                                  <p:childTnLst>
                                    <p:set>
                                      <p:cBhvr>
                                        <p:cTn id="84" dur="1" fill="hold">
                                          <p:stCondLst>
                                            <p:cond delay="0"/>
                                          </p:stCondLst>
                                        </p:cTn>
                                        <p:tgtEl>
                                          <p:spTgt spid="9"/>
                                        </p:tgtEl>
                                        <p:attrNameLst>
                                          <p:attrName>style.visibility</p:attrName>
                                        </p:attrNameLst>
                                      </p:cBhvr>
                                      <p:to>
                                        <p:strVal val="visible"/>
                                      </p:to>
                                    </p:set>
                                    <p:anim calcmode="lin" valueType="num">
                                      <p:cBhvr additive="base">
                                        <p:cTn id="85" dur="500" fill="hold"/>
                                        <p:tgtEl>
                                          <p:spTgt spid="9"/>
                                        </p:tgtEl>
                                        <p:attrNameLst>
                                          <p:attrName>ppt_x</p:attrName>
                                        </p:attrNameLst>
                                      </p:cBhvr>
                                      <p:tavLst>
                                        <p:tav tm="0">
                                          <p:val>
                                            <p:strVal val="#ppt_x"/>
                                          </p:val>
                                        </p:tav>
                                        <p:tav tm="100000">
                                          <p:val>
                                            <p:strVal val="#ppt_x"/>
                                          </p:val>
                                        </p:tav>
                                      </p:tavLst>
                                    </p:anim>
                                    <p:anim calcmode="lin" valueType="num">
                                      <p:cBhvr additive="base">
                                        <p:cTn id="86" dur="500" fill="hold"/>
                                        <p:tgtEl>
                                          <p:spTgt spid="9"/>
                                        </p:tgtEl>
                                        <p:attrNameLst>
                                          <p:attrName>ppt_y</p:attrName>
                                        </p:attrNameLst>
                                      </p:cBhvr>
                                      <p:tavLst>
                                        <p:tav tm="0">
                                          <p:val>
                                            <p:strVal val="1+#ppt_h/2"/>
                                          </p:val>
                                        </p:tav>
                                        <p:tav tm="100000">
                                          <p:val>
                                            <p:strVal val="#ppt_y"/>
                                          </p:val>
                                        </p:tav>
                                      </p:tavLst>
                                    </p:anim>
                                  </p:childTnLst>
                                </p:cTn>
                              </p:par>
                            </p:childTnLst>
                          </p:cTn>
                        </p:par>
                        <p:par>
                          <p:cTn id="87" fill="hold">
                            <p:stCondLst>
                              <p:cond delay="25500"/>
                            </p:stCondLst>
                            <p:childTnLst>
                              <p:par>
                                <p:cTn id="88" presetID="2" presetClass="entr" presetSubtype="4" fill="hold" grpId="0" nodeType="afterEffect">
                                  <p:stCondLst>
                                    <p:cond delay="6000"/>
                                  </p:stCondLst>
                                  <p:childTnLst>
                                    <p:set>
                                      <p:cBhvr>
                                        <p:cTn id="89" dur="1" fill="hold">
                                          <p:stCondLst>
                                            <p:cond delay="0"/>
                                          </p:stCondLst>
                                        </p:cTn>
                                        <p:tgtEl>
                                          <p:spTgt spid="10"/>
                                        </p:tgtEl>
                                        <p:attrNameLst>
                                          <p:attrName>style.visibility</p:attrName>
                                        </p:attrNameLst>
                                      </p:cBhvr>
                                      <p:to>
                                        <p:strVal val="visible"/>
                                      </p:to>
                                    </p:set>
                                    <p:anim calcmode="lin" valueType="num">
                                      <p:cBhvr additive="base">
                                        <p:cTn id="90" dur="500" fill="hold"/>
                                        <p:tgtEl>
                                          <p:spTgt spid="10"/>
                                        </p:tgtEl>
                                        <p:attrNameLst>
                                          <p:attrName>ppt_x</p:attrName>
                                        </p:attrNameLst>
                                      </p:cBhvr>
                                      <p:tavLst>
                                        <p:tav tm="0">
                                          <p:val>
                                            <p:strVal val="#ppt_x"/>
                                          </p:val>
                                        </p:tav>
                                        <p:tav tm="100000">
                                          <p:val>
                                            <p:strVal val="#ppt_x"/>
                                          </p:val>
                                        </p:tav>
                                      </p:tavLst>
                                    </p:anim>
                                    <p:anim calcmode="lin" valueType="num">
                                      <p:cBhvr additive="base">
                                        <p:cTn id="9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P spid="6" grpId="0"/>
      <p:bldP spid="7" grpId="0"/>
      <p:bldP spid="8" grpId="0"/>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1"/>
          <p:cNvSpPr>
            <a:spLocks noGrp="1"/>
          </p:cNvSpPr>
          <p:nvPr>
            <p:ph type="title"/>
          </p:nvPr>
        </p:nvSpPr>
        <p:spPr>
          <a:xfrm>
            <a:off x="557842" y="231151"/>
            <a:ext cx="11076316" cy="1022108"/>
          </a:xfrm>
          <a:ln>
            <a:noFill/>
          </a:ln>
          <a:effectLst/>
        </p:spPr>
        <p:txBody>
          <a:bodyPr>
            <a:normAutofit fontScale="90000"/>
          </a:bodyPr>
          <a:lstStyle/>
          <a:p>
            <a:pPr algn="ct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ΜΕΛΕΤΗ ΠΕΡΙΠΤΩΣΗΣ </a:t>
            </a:r>
            <a:r>
              <a:rPr lang="el-GR" sz="5400" b="1"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μνημησ</a:t>
            </a: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endParaRPr lang="el-GR" sz="5400" b="1"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11" name="TextBox 10"/>
          <p:cNvSpPr txBox="1"/>
          <p:nvPr/>
        </p:nvSpPr>
        <p:spPr>
          <a:xfrm>
            <a:off x="2130725" y="1863306"/>
            <a:ext cx="184731" cy="369332"/>
          </a:xfrm>
          <a:prstGeom prst="rect">
            <a:avLst/>
          </a:prstGeom>
          <a:noFill/>
        </p:spPr>
        <p:txBody>
          <a:bodyPr wrap="none" rtlCol="0">
            <a:spAutoFit/>
          </a:bodyPr>
          <a:lstStyle/>
          <a:p>
            <a:endParaRPr lang="el-GR" dirty="0"/>
          </a:p>
        </p:txBody>
      </p:sp>
      <p:sp>
        <p:nvSpPr>
          <p:cNvPr id="2" name="TextBox 1"/>
          <p:cNvSpPr txBox="1"/>
          <p:nvPr/>
        </p:nvSpPr>
        <p:spPr>
          <a:xfrm>
            <a:off x="497575" y="1115572"/>
            <a:ext cx="7245531" cy="707886"/>
          </a:xfrm>
          <a:prstGeom prst="rect">
            <a:avLst/>
          </a:prstGeom>
          <a:noFill/>
        </p:spPr>
        <p:txBody>
          <a:bodyPr wrap="square" rtlCol="0">
            <a:spAutoFit/>
          </a:bodyPr>
          <a:lstStyle/>
          <a:p>
            <a:r>
              <a:rPr lang="el-GR" sz="2000" b="1" dirty="0" smtClean="0">
                <a:solidFill>
                  <a:schemeClr val="accent5">
                    <a:lumMod val="75000"/>
                  </a:schemeClr>
                </a:solidFill>
              </a:rPr>
              <a:t>Για ένα Η/Υ έχει επιλεγεί η μητρική πλακέτα </a:t>
            </a:r>
            <a:r>
              <a:rPr lang="en-US" sz="2000" b="1" dirty="0" smtClean="0">
                <a:solidFill>
                  <a:schemeClr val="accent5">
                    <a:lumMod val="75000"/>
                  </a:schemeClr>
                </a:solidFill>
              </a:rPr>
              <a:t>GA-B75M-D2V </a:t>
            </a:r>
            <a:r>
              <a:rPr lang="el-GR" sz="2000" b="1" dirty="0" smtClean="0">
                <a:solidFill>
                  <a:schemeClr val="accent5">
                    <a:lumMod val="75000"/>
                  </a:schemeClr>
                </a:solidFill>
              </a:rPr>
              <a:t>της εταιρείας </a:t>
            </a:r>
            <a:r>
              <a:rPr lang="en-US" sz="2000" b="1" dirty="0" smtClean="0">
                <a:solidFill>
                  <a:schemeClr val="accent5">
                    <a:lumMod val="75000"/>
                  </a:schemeClr>
                </a:solidFill>
              </a:rPr>
              <a:t>GIGABYTE.</a:t>
            </a:r>
            <a:endParaRPr lang="el-GR" sz="2000" b="1" dirty="0">
              <a:solidFill>
                <a:schemeClr val="accent5">
                  <a:lumMod val="75000"/>
                </a:schemeClr>
              </a:solidFill>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32" y="1943003"/>
            <a:ext cx="7859218" cy="4327168"/>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7262" y="2370381"/>
            <a:ext cx="3514247" cy="3472411"/>
          </a:xfrm>
          <a:prstGeom prst="rect">
            <a:avLst/>
          </a:prstGeom>
        </p:spPr>
      </p:pic>
      <p:sp>
        <p:nvSpPr>
          <p:cNvPr id="6" name="TextBox 5"/>
          <p:cNvSpPr txBox="1"/>
          <p:nvPr/>
        </p:nvSpPr>
        <p:spPr>
          <a:xfrm>
            <a:off x="0" y="6386583"/>
            <a:ext cx="6473247" cy="369332"/>
          </a:xfrm>
          <a:prstGeom prst="rect">
            <a:avLst/>
          </a:prstGeom>
          <a:noFill/>
        </p:spPr>
        <p:txBody>
          <a:bodyPr wrap="none" rtlCol="0">
            <a:spAutoFit/>
          </a:bodyPr>
          <a:lstStyle/>
          <a:p>
            <a:r>
              <a:rPr lang="el-GR" b="1" dirty="0" smtClean="0">
                <a:solidFill>
                  <a:srgbClr val="FFFF00"/>
                </a:solidFill>
              </a:rPr>
              <a:t>Το Λειτουργικό Σύστημα του Η/Υ είναι </a:t>
            </a:r>
            <a:r>
              <a:rPr lang="en-US" b="1" dirty="0" smtClean="0">
                <a:solidFill>
                  <a:srgbClr val="FFFF00"/>
                </a:solidFill>
              </a:rPr>
              <a:t>Windows 7 / 64bits.</a:t>
            </a:r>
            <a:endParaRPr lang="el-GR" b="1" dirty="0">
              <a:solidFill>
                <a:srgbClr val="FFFF00"/>
              </a:solidFill>
            </a:endParaRPr>
          </a:p>
        </p:txBody>
      </p:sp>
      <p:sp>
        <p:nvSpPr>
          <p:cNvPr id="7" name="TextBox 6"/>
          <p:cNvSpPr txBox="1"/>
          <p:nvPr/>
        </p:nvSpPr>
        <p:spPr>
          <a:xfrm>
            <a:off x="322665" y="2272486"/>
            <a:ext cx="6449201" cy="338554"/>
          </a:xfrm>
          <a:prstGeom prst="rect">
            <a:avLst/>
          </a:prstGeom>
          <a:noFill/>
        </p:spPr>
        <p:txBody>
          <a:bodyPr wrap="none" rtlCol="0">
            <a:spAutoFit/>
          </a:bodyPr>
          <a:lstStyle/>
          <a:p>
            <a:r>
              <a:rPr lang="el-GR" sz="1600" b="1" dirty="0" smtClean="0">
                <a:solidFill>
                  <a:srgbClr val="C00000"/>
                </a:solidFill>
              </a:rPr>
              <a:t>Το </a:t>
            </a:r>
            <a:r>
              <a:rPr lang="en-US" sz="1600" b="1" dirty="0" smtClean="0">
                <a:solidFill>
                  <a:srgbClr val="C00000"/>
                </a:solidFill>
              </a:rPr>
              <a:t>revision</a:t>
            </a:r>
            <a:r>
              <a:rPr lang="el-GR" sz="1600" b="1" dirty="0" smtClean="0">
                <a:solidFill>
                  <a:srgbClr val="C00000"/>
                </a:solidFill>
              </a:rPr>
              <a:t> όπως φαίνεται επάνω στη μητρική πλακέτα είναι: 1.0.</a:t>
            </a:r>
            <a:endParaRPr lang="el-GR" sz="1600" b="1" dirty="0">
              <a:solidFill>
                <a:srgbClr val="C00000"/>
              </a:solidFill>
            </a:endParaRPr>
          </a:p>
        </p:txBody>
      </p:sp>
      <p:sp>
        <p:nvSpPr>
          <p:cNvPr id="8" name="TextBox 7"/>
          <p:cNvSpPr txBox="1"/>
          <p:nvPr/>
        </p:nvSpPr>
        <p:spPr>
          <a:xfrm>
            <a:off x="8621048" y="1698734"/>
            <a:ext cx="3326674" cy="369332"/>
          </a:xfrm>
          <a:prstGeom prst="rect">
            <a:avLst/>
          </a:prstGeom>
          <a:noFill/>
        </p:spPr>
        <p:txBody>
          <a:bodyPr wrap="square" rtlCol="0">
            <a:spAutoFit/>
          </a:bodyPr>
          <a:lstStyle/>
          <a:p>
            <a:r>
              <a:rPr lang="el-GR" b="1" dirty="0" smtClean="0">
                <a:solidFill>
                  <a:schemeClr val="bg2">
                    <a:lumMod val="75000"/>
                  </a:schemeClr>
                </a:solidFill>
              </a:rPr>
              <a:t>Η </a:t>
            </a:r>
            <a:r>
              <a:rPr lang="en-US" b="1" dirty="0" smtClean="0">
                <a:solidFill>
                  <a:schemeClr val="bg2">
                    <a:lumMod val="75000"/>
                  </a:schemeClr>
                </a:solidFill>
              </a:rPr>
              <a:t>CPU </a:t>
            </a:r>
            <a:r>
              <a:rPr lang="el-GR" b="1" dirty="0" smtClean="0">
                <a:solidFill>
                  <a:schemeClr val="bg2">
                    <a:lumMod val="75000"/>
                  </a:schemeClr>
                </a:solidFill>
              </a:rPr>
              <a:t>που έχει επιλεγεί είναι:</a:t>
            </a:r>
            <a:endParaRPr lang="el-GR" b="1" dirty="0">
              <a:solidFill>
                <a:schemeClr val="bg2">
                  <a:lumMod val="75000"/>
                </a:schemeClr>
              </a:solidFill>
            </a:endParaRPr>
          </a:p>
        </p:txBody>
      </p:sp>
      <p:sp>
        <p:nvSpPr>
          <p:cNvPr id="9" name="Ορθογώνιο 8"/>
          <p:cNvSpPr/>
          <p:nvPr/>
        </p:nvSpPr>
        <p:spPr>
          <a:xfrm>
            <a:off x="6691745" y="2821577"/>
            <a:ext cx="780209" cy="24384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2" name="Ευθύγραμμο βέλος σύνδεσης 11"/>
          <p:cNvCxnSpPr/>
          <p:nvPr/>
        </p:nvCxnSpPr>
        <p:spPr>
          <a:xfrm flipH="1">
            <a:off x="5563590" y="3236026"/>
            <a:ext cx="3740727" cy="1965366"/>
          </a:xfrm>
          <a:prstGeom prst="straightConnector1">
            <a:avLst/>
          </a:prstGeom>
          <a:ln w="28575">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p:nvPr/>
        </p:nvCxnSpPr>
        <p:spPr>
          <a:xfrm flipH="1">
            <a:off x="5035138" y="3556726"/>
            <a:ext cx="4269179" cy="1624083"/>
          </a:xfrm>
          <a:prstGeom prst="straightConnector1">
            <a:avLst/>
          </a:prstGeom>
          <a:ln w="28575">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Ευθύγραμμο βέλος σύνδεσης 15"/>
          <p:cNvCxnSpPr/>
          <p:nvPr/>
        </p:nvCxnSpPr>
        <p:spPr>
          <a:xfrm flipV="1">
            <a:off x="1335819" y="4508392"/>
            <a:ext cx="979637" cy="1878191"/>
          </a:xfrm>
          <a:prstGeom prst="straightConnector1">
            <a:avLst/>
          </a:prstGeom>
          <a:ln w="28575">
            <a:solidFill>
              <a:srgbClr val="92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p:cNvCxnSpPr/>
          <p:nvPr/>
        </p:nvCxnSpPr>
        <p:spPr>
          <a:xfrm flipH="1" flipV="1">
            <a:off x="7471954" y="2933711"/>
            <a:ext cx="1832363" cy="62995"/>
          </a:xfrm>
          <a:prstGeom prst="straightConnector1">
            <a:avLst/>
          </a:prstGeom>
          <a:ln w="28575">
            <a:solidFill>
              <a:srgbClr val="92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5" name="Ορθογώνιο 24"/>
          <p:cNvSpPr/>
          <p:nvPr/>
        </p:nvSpPr>
        <p:spPr>
          <a:xfrm>
            <a:off x="2315456" y="5180809"/>
            <a:ext cx="5156498" cy="202224"/>
          </a:xfrm>
          <a:prstGeom prst="rect">
            <a:avLst/>
          </a:prstGeom>
          <a:noFill/>
          <a:ln w="2857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7" name="Ευθύγραμμο βέλος σύνδεσης 26"/>
          <p:cNvCxnSpPr>
            <a:endCxn id="29" idx="1"/>
          </p:cNvCxnSpPr>
          <p:nvPr/>
        </p:nvCxnSpPr>
        <p:spPr>
          <a:xfrm>
            <a:off x="7473459" y="5366570"/>
            <a:ext cx="1377653" cy="950473"/>
          </a:xfrm>
          <a:prstGeom prst="straightConnector1">
            <a:avLst/>
          </a:prstGeom>
          <a:ln w="28575">
            <a:solidFill>
              <a:srgbClr val="92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851112" y="5809211"/>
            <a:ext cx="3340888" cy="1015663"/>
          </a:xfrm>
          <a:prstGeom prst="rect">
            <a:avLst/>
          </a:prstGeom>
          <a:noFill/>
        </p:spPr>
        <p:txBody>
          <a:bodyPr wrap="square" rtlCol="0">
            <a:spAutoFit/>
          </a:bodyPr>
          <a:lstStyle/>
          <a:p>
            <a:r>
              <a:rPr lang="el-GR" sz="2000" b="1" dirty="0" err="1" smtClean="0">
                <a:solidFill>
                  <a:srgbClr val="FFC000"/>
                </a:solidFill>
              </a:rPr>
              <a:t>Αρα</a:t>
            </a:r>
            <a:r>
              <a:rPr lang="el-GR" sz="2000" b="1" dirty="0" smtClean="0">
                <a:solidFill>
                  <a:srgbClr val="FFC000"/>
                </a:solidFill>
              </a:rPr>
              <a:t> μπορεί να επιλεγεί </a:t>
            </a:r>
            <a:r>
              <a:rPr lang="en-US" sz="2000" b="1" dirty="0" smtClean="0">
                <a:solidFill>
                  <a:srgbClr val="FFC000"/>
                </a:solidFill>
              </a:rPr>
              <a:t>RAM DDR3-1600MT/s </a:t>
            </a:r>
            <a:r>
              <a:rPr lang="el-GR" sz="2000" b="1" dirty="0" smtClean="0">
                <a:solidFill>
                  <a:srgbClr val="FFC000"/>
                </a:solidFill>
              </a:rPr>
              <a:t>από την πλευρά της μητρικής</a:t>
            </a:r>
            <a:endParaRPr lang="el-GR" sz="2000" b="1" dirty="0">
              <a:solidFill>
                <a:srgbClr val="FFC000"/>
              </a:solidFill>
            </a:endParaRPr>
          </a:p>
        </p:txBody>
      </p:sp>
      <p:sp>
        <p:nvSpPr>
          <p:cNvPr id="32" name="Πολλαπλασιασμός 31"/>
          <p:cNvSpPr/>
          <p:nvPr/>
        </p:nvSpPr>
        <p:spPr>
          <a:xfrm>
            <a:off x="3822641" y="4368767"/>
            <a:ext cx="595398" cy="345226"/>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27092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2" presetClass="entr" presetSubtype="4" fill="hold" nodeType="afterEffect">
                                  <p:stCondLst>
                                    <p:cond delay="3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par>
                          <p:cTn id="12" fill="hold">
                            <p:stCondLst>
                              <p:cond delay="4000"/>
                            </p:stCondLst>
                            <p:childTnLst>
                              <p:par>
                                <p:cTn id="13" presetID="53" presetClass="entr" presetSubtype="16" fill="hold" grpId="0" nodeType="after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53" presetClass="entr" presetSubtype="16" fill="hold" nodeType="afterEffect">
                                  <p:stCondLst>
                                    <p:cond delay="5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par>
                          <p:cTn id="30" fill="hold">
                            <p:stCondLst>
                              <p:cond delay="1500"/>
                            </p:stCondLst>
                            <p:childTnLst>
                              <p:par>
                                <p:cTn id="31" presetID="53" presetClass="entr" presetSubtype="16" fill="hold" grpId="0" nodeType="afterEffect">
                                  <p:stCondLst>
                                    <p:cond delay="200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par>
                          <p:cTn id="40" fill="hold">
                            <p:stCondLst>
                              <p:cond delay="0"/>
                            </p:stCondLst>
                            <p:childTnLst>
                              <p:par>
                                <p:cTn id="41" presetID="2" presetClass="entr" presetSubtype="4" fill="hold" nodeType="afterEffect">
                                  <p:stCondLst>
                                    <p:cond delay="100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par>
                          <p:cTn id="52" fill="hold">
                            <p:stCondLst>
                              <p:cond delay="500"/>
                            </p:stCondLst>
                            <p:childTnLst>
                              <p:par>
                                <p:cTn id="53" presetID="1" presetClass="entr" presetSubtype="0" fill="hold" grpId="0" nodeType="afterEffect">
                                  <p:stCondLst>
                                    <p:cond delay="50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Effect transition="in" filter="fade">
                                      <p:cBhvr>
                                        <p:cTn id="68" dur="500"/>
                                        <p:tgtEl>
                                          <p:spTgt spid="13"/>
                                        </p:tgtEl>
                                      </p:cBhvr>
                                    </p:animEffect>
                                  </p:childTnLst>
                                </p:cTn>
                              </p:par>
                            </p:childTnLst>
                          </p:cTn>
                        </p:par>
                        <p:par>
                          <p:cTn id="69" fill="hold">
                            <p:stCondLst>
                              <p:cond delay="500"/>
                            </p:stCondLst>
                            <p:childTnLst>
                              <p:par>
                                <p:cTn id="70" presetID="1" presetClass="entr" presetSubtype="0" fill="hold" grpId="0" nodeType="afterEffect">
                                  <p:stCondLst>
                                    <p:cond delay="1000"/>
                                  </p:stCondLst>
                                  <p:childTnLst>
                                    <p:set>
                                      <p:cBhvr>
                                        <p:cTn id="71" dur="1" fill="hold">
                                          <p:stCondLst>
                                            <p:cond delay="0"/>
                                          </p:stCondLst>
                                        </p:cTn>
                                        <p:tgtEl>
                                          <p:spTgt spid="25"/>
                                        </p:tgtEl>
                                        <p:attrNameLst>
                                          <p:attrName>style.visibility</p:attrName>
                                        </p:attrNameLst>
                                      </p:cBhvr>
                                      <p:to>
                                        <p:strVal val="visible"/>
                                      </p:to>
                                    </p:set>
                                  </p:childTnLst>
                                </p:cTn>
                              </p:par>
                              <p:par>
                                <p:cTn id="72" presetID="53" presetClass="entr" presetSubtype="16" fill="hold" nodeType="withEffect">
                                  <p:stCondLst>
                                    <p:cond delay="1000"/>
                                  </p:stCondLst>
                                  <p:childTnLst>
                                    <p:set>
                                      <p:cBhvr>
                                        <p:cTn id="73" dur="1" fill="hold">
                                          <p:stCondLst>
                                            <p:cond delay="0"/>
                                          </p:stCondLst>
                                        </p:cTn>
                                        <p:tgtEl>
                                          <p:spTgt spid="27"/>
                                        </p:tgtEl>
                                        <p:attrNameLst>
                                          <p:attrName>style.visibility</p:attrName>
                                        </p:attrNameLst>
                                      </p:cBhvr>
                                      <p:to>
                                        <p:strVal val="visible"/>
                                      </p:to>
                                    </p:set>
                                    <p:anim calcmode="lin" valueType="num">
                                      <p:cBhvr>
                                        <p:cTn id="74" dur="500" fill="hold"/>
                                        <p:tgtEl>
                                          <p:spTgt spid="27"/>
                                        </p:tgtEl>
                                        <p:attrNameLst>
                                          <p:attrName>ppt_w</p:attrName>
                                        </p:attrNameLst>
                                      </p:cBhvr>
                                      <p:tavLst>
                                        <p:tav tm="0">
                                          <p:val>
                                            <p:fltVal val="0"/>
                                          </p:val>
                                        </p:tav>
                                        <p:tav tm="100000">
                                          <p:val>
                                            <p:strVal val="#ppt_w"/>
                                          </p:val>
                                        </p:tav>
                                      </p:tavLst>
                                    </p:anim>
                                    <p:anim calcmode="lin" valueType="num">
                                      <p:cBhvr>
                                        <p:cTn id="75" dur="500" fill="hold"/>
                                        <p:tgtEl>
                                          <p:spTgt spid="27"/>
                                        </p:tgtEl>
                                        <p:attrNameLst>
                                          <p:attrName>ppt_h</p:attrName>
                                        </p:attrNameLst>
                                      </p:cBhvr>
                                      <p:tavLst>
                                        <p:tav tm="0">
                                          <p:val>
                                            <p:fltVal val="0"/>
                                          </p:val>
                                        </p:tav>
                                        <p:tav tm="100000">
                                          <p:val>
                                            <p:strVal val="#ppt_h"/>
                                          </p:val>
                                        </p:tav>
                                      </p:tavLst>
                                    </p:anim>
                                    <p:animEffect transition="in" filter="fade">
                                      <p:cBhvr>
                                        <p:cTn id="76" dur="500"/>
                                        <p:tgtEl>
                                          <p:spTgt spid="27"/>
                                        </p:tgtEl>
                                      </p:cBhvr>
                                    </p:animEffect>
                                  </p:childTnLst>
                                </p:cTn>
                              </p:par>
                              <p:par>
                                <p:cTn id="77" presetID="2" presetClass="entr" presetSubtype="4" fill="hold" grpId="0" nodeType="withEffect">
                                  <p:stCondLst>
                                    <p:cond delay="100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ppt_x"/>
                                          </p:val>
                                        </p:tav>
                                        <p:tav tm="100000">
                                          <p:val>
                                            <p:strVal val="#ppt_x"/>
                                          </p:val>
                                        </p:tav>
                                      </p:tavLst>
                                    </p:anim>
                                    <p:anim calcmode="lin" valueType="num">
                                      <p:cBhvr additive="base">
                                        <p:cTn id="8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animBg="1"/>
      <p:bldP spid="25" grpId="0" animBg="1"/>
      <p:bldP spid="29" grpId="0"/>
      <p:bldP spid="3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1"/>
          <p:cNvSpPr>
            <a:spLocks noGrp="1"/>
          </p:cNvSpPr>
          <p:nvPr>
            <p:ph type="title"/>
          </p:nvPr>
        </p:nvSpPr>
        <p:spPr>
          <a:xfrm>
            <a:off x="557842" y="231151"/>
            <a:ext cx="11076316" cy="1022108"/>
          </a:xfrm>
          <a:ln>
            <a:noFill/>
          </a:ln>
          <a:effectLst/>
        </p:spPr>
        <p:txBody>
          <a:bodyPr>
            <a:normAutofit fontScale="90000"/>
          </a:bodyPr>
          <a:lstStyle/>
          <a:p>
            <a:pPr algn="ct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ΜΕΛΕΤΗ ΠΕΡΙΠΤΩΣΗΣ </a:t>
            </a:r>
            <a:r>
              <a:rPr lang="el-GR" sz="5400" b="1"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μνημησ</a:t>
            </a: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endParaRPr lang="el-GR" sz="5400" b="1"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grpSp>
        <p:nvGrpSpPr>
          <p:cNvPr id="14" name="Ομάδα 13"/>
          <p:cNvGrpSpPr/>
          <p:nvPr/>
        </p:nvGrpSpPr>
        <p:grpSpPr>
          <a:xfrm>
            <a:off x="8095257" y="2370506"/>
            <a:ext cx="3936833" cy="1804768"/>
            <a:chOff x="8095257" y="2370506"/>
            <a:chExt cx="3936833" cy="1804768"/>
          </a:xfrm>
        </p:grpSpPr>
        <p:pic>
          <p:nvPicPr>
            <p:cNvPr id="10" name="Εικόνα 9"/>
            <p:cNvPicPr>
              <a:picLocks noChangeAspect="1"/>
            </p:cNvPicPr>
            <p:nvPr/>
          </p:nvPicPr>
          <p:blipFill>
            <a:blip r:embed="rId2"/>
            <a:stretch>
              <a:fillRect/>
            </a:stretch>
          </p:blipFill>
          <p:spPr>
            <a:xfrm>
              <a:off x="8095257" y="2370506"/>
              <a:ext cx="2842747" cy="1804768"/>
            </a:xfrm>
            <a:prstGeom prst="rect">
              <a:avLst/>
            </a:prstGeom>
          </p:spPr>
        </p:pic>
        <p:pic>
          <p:nvPicPr>
            <p:cNvPr id="13" name="Εικόνα 12"/>
            <p:cNvPicPr>
              <a:picLocks noChangeAspect="1"/>
            </p:cNvPicPr>
            <p:nvPr/>
          </p:nvPicPr>
          <p:blipFill>
            <a:blip r:embed="rId3"/>
            <a:stretch>
              <a:fillRect/>
            </a:stretch>
          </p:blipFill>
          <p:spPr>
            <a:xfrm>
              <a:off x="10938004" y="2373250"/>
              <a:ext cx="1094086" cy="1802024"/>
            </a:xfrm>
            <a:prstGeom prst="rect">
              <a:avLst/>
            </a:prstGeom>
          </p:spPr>
        </p:pic>
      </p:grpSp>
      <p:grpSp>
        <p:nvGrpSpPr>
          <p:cNvPr id="16" name="Ομάδα 15"/>
          <p:cNvGrpSpPr/>
          <p:nvPr/>
        </p:nvGrpSpPr>
        <p:grpSpPr>
          <a:xfrm>
            <a:off x="87365" y="1943003"/>
            <a:ext cx="7859218" cy="4327168"/>
            <a:chOff x="87365" y="1943003"/>
            <a:chExt cx="7859218" cy="4327168"/>
          </a:xfrm>
        </p:grpSpPr>
        <p:grpSp>
          <p:nvGrpSpPr>
            <p:cNvPr id="2" name="Ομάδα 1"/>
            <p:cNvGrpSpPr/>
            <p:nvPr/>
          </p:nvGrpSpPr>
          <p:grpSpPr>
            <a:xfrm>
              <a:off x="87365" y="1943003"/>
              <a:ext cx="7859218" cy="4327168"/>
              <a:chOff x="190732" y="1943003"/>
              <a:chExt cx="7859218" cy="4327168"/>
            </a:xfrm>
          </p:grpSpPr>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32" y="1943003"/>
                <a:ext cx="7859218" cy="4327168"/>
              </a:xfrm>
              <a:prstGeom prst="rect">
                <a:avLst/>
              </a:prstGeom>
            </p:spPr>
          </p:pic>
          <p:sp>
            <p:nvSpPr>
              <p:cNvPr id="6" name="Ορθογώνιο 5"/>
              <p:cNvSpPr/>
              <p:nvPr/>
            </p:nvSpPr>
            <p:spPr>
              <a:xfrm>
                <a:off x="6691745" y="2821577"/>
                <a:ext cx="780209" cy="24384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p:cNvSpPr/>
              <p:nvPr/>
            </p:nvSpPr>
            <p:spPr>
              <a:xfrm>
                <a:off x="2315456" y="5180809"/>
                <a:ext cx="5156498" cy="202224"/>
              </a:xfrm>
              <a:prstGeom prst="rect">
                <a:avLst/>
              </a:prstGeom>
              <a:noFill/>
              <a:ln w="28575">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5" name="Πολλαπλασιασμός 14"/>
            <p:cNvSpPr/>
            <p:nvPr/>
          </p:nvSpPr>
          <p:spPr>
            <a:xfrm>
              <a:off x="3822641" y="4368767"/>
              <a:ext cx="595398" cy="345226"/>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7" name="TextBox 16"/>
          <p:cNvSpPr txBox="1"/>
          <p:nvPr/>
        </p:nvSpPr>
        <p:spPr>
          <a:xfrm>
            <a:off x="87365" y="1068593"/>
            <a:ext cx="4941835" cy="646331"/>
          </a:xfrm>
          <a:prstGeom prst="rect">
            <a:avLst/>
          </a:prstGeom>
          <a:noFill/>
        </p:spPr>
        <p:txBody>
          <a:bodyPr wrap="square" rtlCol="0">
            <a:spAutoFit/>
          </a:bodyPr>
          <a:lstStyle/>
          <a:p>
            <a:r>
              <a:rPr lang="el-GR" b="1" dirty="0" smtClean="0">
                <a:solidFill>
                  <a:srgbClr val="0070C0"/>
                </a:solidFill>
              </a:rPr>
              <a:t>Μπορεί να χρησιμοποιηθεί </a:t>
            </a:r>
            <a:r>
              <a:rPr lang="en-US" b="1" dirty="0" smtClean="0">
                <a:solidFill>
                  <a:srgbClr val="0070C0"/>
                </a:solidFill>
              </a:rPr>
              <a:t>RAM </a:t>
            </a:r>
            <a:r>
              <a:rPr lang="el-GR" b="1" dirty="0" smtClean="0">
                <a:solidFill>
                  <a:srgbClr val="0070C0"/>
                </a:solidFill>
              </a:rPr>
              <a:t>μέχρι</a:t>
            </a:r>
            <a:r>
              <a:rPr lang="en-US" b="1" dirty="0" smtClean="0">
                <a:solidFill>
                  <a:srgbClr val="0070C0"/>
                </a:solidFill>
              </a:rPr>
              <a:t>16GB </a:t>
            </a:r>
            <a:r>
              <a:rPr lang="el-GR" b="1" dirty="0" smtClean="0">
                <a:solidFill>
                  <a:srgbClr val="0070C0"/>
                </a:solidFill>
              </a:rPr>
              <a:t>ένεκα περιορισμού της μητρικής</a:t>
            </a:r>
            <a:r>
              <a:rPr lang="en-US" b="1" dirty="0" smtClean="0">
                <a:solidFill>
                  <a:srgbClr val="0070C0"/>
                </a:solidFill>
              </a:rPr>
              <a:t>.</a:t>
            </a:r>
            <a:endParaRPr lang="el-GR" b="1" dirty="0">
              <a:solidFill>
                <a:srgbClr val="0070C0"/>
              </a:solidFill>
            </a:endParaRPr>
          </a:p>
        </p:txBody>
      </p:sp>
      <p:sp>
        <p:nvSpPr>
          <p:cNvPr id="18" name="Ορθογώνιο 17"/>
          <p:cNvSpPr/>
          <p:nvPr/>
        </p:nvSpPr>
        <p:spPr>
          <a:xfrm>
            <a:off x="2139351" y="4224016"/>
            <a:ext cx="3510951" cy="21016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0" name="Ευθύγραμμο βέλος σύνδεσης 19"/>
          <p:cNvCxnSpPr/>
          <p:nvPr/>
        </p:nvCxnSpPr>
        <p:spPr>
          <a:xfrm flipV="1">
            <a:off x="4418039" y="1398010"/>
            <a:ext cx="76323" cy="2777265"/>
          </a:xfrm>
          <a:prstGeom prst="straightConnector1">
            <a:avLst/>
          </a:prstGeom>
          <a:ln w="28575">
            <a:solidFill>
              <a:srgbClr val="00206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Ευθύγραμμο βέλος σύνδεσης 20"/>
          <p:cNvCxnSpPr>
            <a:stCxn id="27" idx="0"/>
          </p:cNvCxnSpPr>
          <p:nvPr/>
        </p:nvCxnSpPr>
        <p:spPr>
          <a:xfrm flipH="1" flipV="1">
            <a:off x="4756596" y="1437926"/>
            <a:ext cx="5065589" cy="1255110"/>
          </a:xfrm>
          <a:prstGeom prst="straightConnector1">
            <a:avLst/>
          </a:prstGeom>
          <a:ln w="28575">
            <a:solidFill>
              <a:srgbClr val="00206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7" name="Ορθογώνιο 26"/>
          <p:cNvSpPr/>
          <p:nvPr/>
        </p:nvSpPr>
        <p:spPr>
          <a:xfrm>
            <a:off x="8095257" y="2693036"/>
            <a:ext cx="3453855" cy="25708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TextBox 28"/>
          <p:cNvSpPr txBox="1"/>
          <p:nvPr/>
        </p:nvSpPr>
        <p:spPr>
          <a:xfrm>
            <a:off x="8676042" y="4528013"/>
            <a:ext cx="2983497" cy="646331"/>
          </a:xfrm>
          <a:prstGeom prst="rect">
            <a:avLst/>
          </a:prstGeom>
          <a:noFill/>
        </p:spPr>
        <p:txBody>
          <a:bodyPr wrap="square" rtlCol="0">
            <a:spAutoFit/>
          </a:bodyPr>
          <a:lstStyle/>
          <a:p>
            <a:r>
              <a:rPr lang="el-GR" b="1" dirty="0" smtClean="0">
                <a:solidFill>
                  <a:srgbClr val="00FF00"/>
                </a:solidFill>
              </a:rPr>
              <a:t>Μπορεί να αξιοποιηθεί το </a:t>
            </a:r>
            <a:r>
              <a:rPr lang="en-US" b="1" dirty="0" smtClean="0">
                <a:solidFill>
                  <a:srgbClr val="00FF00"/>
                </a:solidFill>
              </a:rPr>
              <a:t>Dual Channel Memory.</a:t>
            </a:r>
            <a:endParaRPr lang="el-GR" b="1" dirty="0">
              <a:solidFill>
                <a:srgbClr val="00FF00"/>
              </a:solidFill>
            </a:endParaRPr>
          </a:p>
        </p:txBody>
      </p:sp>
      <p:sp>
        <p:nvSpPr>
          <p:cNvPr id="30" name="Ορθογώνιο 29"/>
          <p:cNvSpPr/>
          <p:nvPr/>
        </p:nvSpPr>
        <p:spPr>
          <a:xfrm>
            <a:off x="2139351" y="4744264"/>
            <a:ext cx="1854679" cy="210161"/>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Ορθογώνιο 30"/>
          <p:cNvSpPr/>
          <p:nvPr/>
        </p:nvSpPr>
        <p:spPr>
          <a:xfrm>
            <a:off x="8095257" y="3335870"/>
            <a:ext cx="3510951" cy="210161"/>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31"/>
          <p:cNvSpPr/>
          <p:nvPr/>
        </p:nvSpPr>
        <p:spPr>
          <a:xfrm>
            <a:off x="8095257" y="3042518"/>
            <a:ext cx="3936833" cy="210161"/>
          </a:xfrm>
          <a:prstGeom prst="rect">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Ορθογώνιο 32"/>
          <p:cNvSpPr/>
          <p:nvPr/>
        </p:nvSpPr>
        <p:spPr>
          <a:xfrm>
            <a:off x="3493698" y="5029200"/>
            <a:ext cx="328943" cy="151609"/>
          </a:xfrm>
          <a:prstGeom prst="rect">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TextBox 33"/>
          <p:cNvSpPr txBox="1"/>
          <p:nvPr/>
        </p:nvSpPr>
        <p:spPr>
          <a:xfrm>
            <a:off x="7751910" y="1068561"/>
            <a:ext cx="4352725" cy="646331"/>
          </a:xfrm>
          <a:prstGeom prst="rect">
            <a:avLst/>
          </a:prstGeom>
          <a:noFill/>
        </p:spPr>
        <p:txBody>
          <a:bodyPr wrap="square" rtlCol="0">
            <a:spAutoFit/>
          </a:bodyPr>
          <a:lstStyle/>
          <a:p>
            <a:r>
              <a:rPr lang="el-GR" b="1" dirty="0">
                <a:solidFill>
                  <a:srgbClr val="FF33CC"/>
                </a:solidFill>
              </a:rPr>
              <a:t>Μπορεί να χρησιμοποιηθεί </a:t>
            </a:r>
            <a:r>
              <a:rPr lang="en-US" b="1" dirty="0">
                <a:solidFill>
                  <a:srgbClr val="FF33CC"/>
                </a:solidFill>
              </a:rPr>
              <a:t>RAM </a:t>
            </a:r>
            <a:r>
              <a:rPr lang="el-GR" b="1" dirty="0" smtClean="0">
                <a:solidFill>
                  <a:srgbClr val="FF33CC"/>
                </a:solidFill>
              </a:rPr>
              <a:t>μέχρι</a:t>
            </a:r>
            <a:r>
              <a:rPr lang="en-US" b="1" dirty="0" smtClean="0">
                <a:solidFill>
                  <a:srgbClr val="FF33CC"/>
                </a:solidFill>
              </a:rPr>
              <a:t> 1600MT/s </a:t>
            </a:r>
            <a:r>
              <a:rPr lang="el-GR" b="1" dirty="0">
                <a:solidFill>
                  <a:srgbClr val="FF33CC"/>
                </a:solidFill>
              </a:rPr>
              <a:t>ένεκα περιορισμού της </a:t>
            </a:r>
            <a:r>
              <a:rPr lang="en-US" b="1" dirty="0" smtClean="0">
                <a:solidFill>
                  <a:srgbClr val="FF33CC"/>
                </a:solidFill>
              </a:rPr>
              <a:t>CPU.</a:t>
            </a:r>
            <a:endParaRPr lang="el-GR" b="1" dirty="0">
              <a:solidFill>
                <a:srgbClr val="FF33CC"/>
              </a:solidFill>
            </a:endParaRPr>
          </a:p>
        </p:txBody>
      </p:sp>
      <p:cxnSp>
        <p:nvCxnSpPr>
          <p:cNvPr id="36" name="Ευθύγραμμο βέλος σύνδεσης 35"/>
          <p:cNvCxnSpPr/>
          <p:nvPr/>
        </p:nvCxnSpPr>
        <p:spPr>
          <a:xfrm flipV="1">
            <a:off x="3848633" y="1714892"/>
            <a:ext cx="4458717" cy="3314308"/>
          </a:xfrm>
          <a:prstGeom prst="straightConnector1">
            <a:avLst/>
          </a:prstGeom>
          <a:ln w="38100">
            <a:solidFill>
              <a:srgbClr val="FF33CC">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Ευθύγραμμο βέλος σύνδεσης 37"/>
          <p:cNvCxnSpPr/>
          <p:nvPr/>
        </p:nvCxnSpPr>
        <p:spPr>
          <a:xfrm flipH="1" flipV="1">
            <a:off x="8419382" y="1714892"/>
            <a:ext cx="3496819" cy="1327626"/>
          </a:xfrm>
          <a:prstGeom prst="straightConnector1">
            <a:avLst/>
          </a:prstGeom>
          <a:ln w="38100">
            <a:solidFill>
              <a:srgbClr val="FF33CC">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Ευθύγραμμο βέλος σύνδεσης 41"/>
          <p:cNvCxnSpPr>
            <a:endCxn id="29" idx="1"/>
          </p:cNvCxnSpPr>
          <p:nvPr/>
        </p:nvCxnSpPr>
        <p:spPr>
          <a:xfrm>
            <a:off x="4016974" y="4849344"/>
            <a:ext cx="4659068" cy="1835"/>
          </a:xfrm>
          <a:prstGeom prst="straightConnector1">
            <a:avLst/>
          </a:prstGeom>
          <a:ln w="38100">
            <a:solidFill>
              <a:srgbClr val="00FF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Ευθύγραμμο βέλος σύνδεσης 44"/>
          <p:cNvCxnSpPr>
            <a:endCxn id="29" idx="0"/>
          </p:cNvCxnSpPr>
          <p:nvPr/>
        </p:nvCxnSpPr>
        <p:spPr>
          <a:xfrm flipH="1">
            <a:off x="10167791" y="3594772"/>
            <a:ext cx="770213" cy="933241"/>
          </a:xfrm>
          <a:prstGeom prst="straightConnector1">
            <a:avLst/>
          </a:prstGeom>
          <a:ln w="38100">
            <a:solidFill>
              <a:srgbClr val="00FF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30498" y="6237014"/>
            <a:ext cx="12188024" cy="646331"/>
          </a:xfrm>
          <a:prstGeom prst="rect">
            <a:avLst/>
          </a:prstGeom>
          <a:noFill/>
        </p:spPr>
        <p:txBody>
          <a:bodyPr wrap="square" rtlCol="0">
            <a:spAutoFit/>
          </a:bodyPr>
          <a:lstStyle/>
          <a:p>
            <a:r>
              <a:rPr lang="el-GR" b="1" dirty="0" smtClean="0">
                <a:solidFill>
                  <a:srgbClr val="FFC000"/>
                </a:solidFill>
              </a:rPr>
              <a:t>Λαμβάνοντας υπ’ όψη όλα τα προηγούμενα. επιλέχθηκε η </a:t>
            </a:r>
            <a:r>
              <a:rPr lang="en-US" b="1" dirty="0" smtClean="0">
                <a:solidFill>
                  <a:srgbClr val="FFC000"/>
                </a:solidFill>
              </a:rPr>
              <a:t>RAM </a:t>
            </a:r>
            <a:r>
              <a:rPr lang="en-US" b="1" dirty="0" smtClean="0">
                <a:solidFill>
                  <a:srgbClr val="FFFF00"/>
                </a:solidFill>
              </a:rPr>
              <a:t>KVR16N11S8/4</a:t>
            </a:r>
            <a:r>
              <a:rPr lang="en-US" b="1" dirty="0" smtClean="0">
                <a:solidFill>
                  <a:srgbClr val="FFC000"/>
                </a:solidFill>
              </a:rPr>
              <a:t> </a:t>
            </a:r>
            <a:r>
              <a:rPr lang="el-GR" b="1" dirty="0" smtClean="0">
                <a:solidFill>
                  <a:srgbClr val="FFC000"/>
                </a:solidFill>
              </a:rPr>
              <a:t>ως </a:t>
            </a:r>
            <a:r>
              <a:rPr lang="en-US" b="1" dirty="0" smtClean="0">
                <a:solidFill>
                  <a:srgbClr val="FFFF00"/>
                </a:solidFill>
              </a:rPr>
              <a:t>set [</a:t>
            </a:r>
            <a:r>
              <a:rPr lang="el-GR" b="1" dirty="0" smtClean="0">
                <a:solidFill>
                  <a:srgbClr val="FFFF00"/>
                </a:solidFill>
              </a:rPr>
              <a:t>2</a:t>
            </a:r>
            <a:r>
              <a:rPr lang="en-US" b="1" dirty="0" smtClean="0">
                <a:solidFill>
                  <a:srgbClr val="FFFF00"/>
                </a:solidFill>
              </a:rPr>
              <a:t> x (4GB DDR3-1600)]</a:t>
            </a:r>
            <a:r>
              <a:rPr lang="en-US" b="1" dirty="0" smtClean="0">
                <a:solidFill>
                  <a:srgbClr val="FFC000"/>
                </a:solidFill>
              </a:rPr>
              <a:t> </a:t>
            </a:r>
            <a:r>
              <a:rPr lang="el-GR" b="1" dirty="0" smtClean="0">
                <a:solidFill>
                  <a:srgbClr val="FFC000"/>
                </a:solidFill>
              </a:rPr>
              <a:t>η οποία </a:t>
            </a:r>
            <a:r>
              <a:rPr lang="el-GR" b="1" u="sng" dirty="0" smtClean="0">
                <a:solidFill>
                  <a:srgbClr val="FFC000"/>
                </a:solidFill>
              </a:rPr>
              <a:t>δεν ανήκει</a:t>
            </a:r>
            <a:r>
              <a:rPr lang="el-GR" b="1" dirty="0" smtClean="0">
                <a:solidFill>
                  <a:srgbClr val="FFC000"/>
                </a:solidFill>
              </a:rPr>
              <a:t> στη Λίστα Συμβατότητας Μνημών της μητρικής πλακέτας.</a:t>
            </a:r>
            <a:endParaRPr lang="el-GR" b="1" dirty="0">
              <a:solidFill>
                <a:srgbClr val="FFC000"/>
              </a:solidFill>
            </a:endParaRPr>
          </a:p>
        </p:txBody>
      </p:sp>
    </p:spTree>
    <p:extLst>
      <p:ext uri="{BB962C8B-B14F-4D97-AF65-F5344CB8AC3E}">
        <p14:creationId xmlns:p14="http://schemas.microsoft.com/office/powerpoint/2010/main" val="144212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27"/>
                                        </p:tgtEl>
                                        <p:attrNameLst>
                                          <p:attrName>style.visibility</p:attrName>
                                        </p:attrNameLst>
                                      </p:cBhvr>
                                      <p:to>
                                        <p:strVal val="visible"/>
                                      </p:to>
                                    </p:set>
                                  </p:childTnLst>
                                </p:cTn>
                              </p:par>
                            </p:childTnLst>
                          </p:cTn>
                        </p:par>
                        <p:par>
                          <p:cTn id="9" fill="hold">
                            <p:stCondLst>
                              <p:cond delay="2000"/>
                            </p:stCondLst>
                            <p:childTnLst>
                              <p:par>
                                <p:cTn id="10" presetID="53" presetClass="entr" presetSubtype="16" fill="hold" nodeType="afterEffect">
                                  <p:stCondLst>
                                    <p:cond delay="300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300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par>
                          <p:cTn id="20" fill="hold">
                            <p:stCondLst>
                              <p:cond delay="55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childTnLst>
                          </p:cTn>
                        </p:par>
                        <p:par>
                          <p:cTn id="30" fill="hold">
                            <p:stCondLst>
                              <p:cond delay="0"/>
                            </p:stCondLst>
                            <p:childTnLst>
                              <p:par>
                                <p:cTn id="31" presetID="53" presetClass="entr" presetSubtype="16" fill="hold" nodeType="afterEffect">
                                  <p:stCondLst>
                                    <p:cond delay="3000"/>
                                  </p:stCondLst>
                                  <p:childTnLst>
                                    <p:set>
                                      <p:cBhvr>
                                        <p:cTn id="32" dur="1" fill="hold">
                                          <p:stCondLst>
                                            <p:cond delay="0"/>
                                          </p:stCondLst>
                                        </p:cTn>
                                        <p:tgtEl>
                                          <p:spTgt spid="36"/>
                                        </p:tgtEl>
                                        <p:attrNameLst>
                                          <p:attrName>style.visibility</p:attrName>
                                        </p:attrNameLst>
                                      </p:cBhvr>
                                      <p:to>
                                        <p:strVal val="visible"/>
                                      </p:to>
                                    </p:set>
                                    <p:anim calcmode="lin" valueType="num">
                                      <p:cBhvr>
                                        <p:cTn id="33" dur="500" fill="hold"/>
                                        <p:tgtEl>
                                          <p:spTgt spid="36"/>
                                        </p:tgtEl>
                                        <p:attrNameLst>
                                          <p:attrName>ppt_w</p:attrName>
                                        </p:attrNameLst>
                                      </p:cBhvr>
                                      <p:tavLst>
                                        <p:tav tm="0">
                                          <p:val>
                                            <p:fltVal val="0"/>
                                          </p:val>
                                        </p:tav>
                                        <p:tav tm="100000">
                                          <p:val>
                                            <p:strVal val="#ppt_w"/>
                                          </p:val>
                                        </p:tav>
                                      </p:tavLst>
                                    </p:anim>
                                    <p:anim calcmode="lin" valueType="num">
                                      <p:cBhvr>
                                        <p:cTn id="34" dur="500" fill="hold"/>
                                        <p:tgtEl>
                                          <p:spTgt spid="36"/>
                                        </p:tgtEl>
                                        <p:attrNameLst>
                                          <p:attrName>ppt_h</p:attrName>
                                        </p:attrNameLst>
                                      </p:cBhvr>
                                      <p:tavLst>
                                        <p:tav tm="0">
                                          <p:val>
                                            <p:fltVal val="0"/>
                                          </p:val>
                                        </p:tav>
                                        <p:tav tm="100000">
                                          <p:val>
                                            <p:strVal val="#ppt_h"/>
                                          </p:val>
                                        </p:tav>
                                      </p:tavLst>
                                    </p:anim>
                                    <p:animEffect transition="in" filter="fade">
                                      <p:cBhvr>
                                        <p:cTn id="35" dur="500"/>
                                        <p:tgtEl>
                                          <p:spTgt spid="36"/>
                                        </p:tgtEl>
                                      </p:cBhvr>
                                    </p:animEffect>
                                  </p:childTnLst>
                                </p:cTn>
                              </p:par>
                              <p:par>
                                <p:cTn id="36" presetID="53" presetClass="entr" presetSubtype="16" fill="hold" nodeType="withEffect">
                                  <p:stCondLst>
                                    <p:cond delay="200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animEffect transition="in" filter="fade">
                                      <p:cBhvr>
                                        <p:cTn id="40" dur="500"/>
                                        <p:tgtEl>
                                          <p:spTgt spid="38"/>
                                        </p:tgtEl>
                                      </p:cBhvr>
                                    </p:animEffect>
                                  </p:childTnLst>
                                </p:cTn>
                              </p:par>
                            </p:childTnLst>
                          </p:cTn>
                        </p:par>
                        <p:par>
                          <p:cTn id="41" fill="hold">
                            <p:stCondLst>
                              <p:cond delay="3500"/>
                            </p:stCondLst>
                            <p:childTnLst>
                              <p:par>
                                <p:cTn id="42" presetID="1" presetClass="entr" presetSubtype="0" fill="hold" grpId="0" nodeType="afterEffect">
                                  <p:stCondLst>
                                    <p:cond delay="500"/>
                                  </p:stCondLst>
                                  <p:childTnLst>
                                    <p:set>
                                      <p:cBhvr>
                                        <p:cTn id="43" dur="1" fill="hold">
                                          <p:stCondLst>
                                            <p:cond delay="0"/>
                                          </p:stCondLst>
                                        </p:cTn>
                                        <p:tgtEl>
                                          <p:spTgt spid="3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childTnLst>
                          </p:cTn>
                        </p:par>
                        <p:par>
                          <p:cTn id="50" fill="hold">
                            <p:stCondLst>
                              <p:cond delay="0"/>
                            </p:stCondLst>
                            <p:childTnLst>
                              <p:par>
                                <p:cTn id="51" presetID="53" presetClass="entr" presetSubtype="16" fill="hold" nodeType="afterEffect">
                                  <p:stCondLst>
                                    <p:cond delay="3000"/>
                                  </p:stCondLst>
                                  <p:childTnLst>
                                    <p:set>
                                      <p:cBhvr>
                                        <p:cTn id="52" dur="1" fill="hold">
                                          <p:stCondLst>
                                            <p:cond delay="0"/>
                                          </p:stCondLst>
                                        </p:cTn>
                                        <p:tgtEl>
                                          <p:spTgt spid="42"/>
                                        </p:tgtEl>
                                        <p:attrNameLst>
                                          <p:attrName>style.visibility</p:attrName>
                                        </p:attrNameLst>
                                      </p:cBhvr>
                                      <p:to>
                                        <p:strVal val="visible"/>
                                      </p:to>
                                    </p:set>
                                    <p:anim calcmode="lin" valueType="num">
                                      <p:cBhvr>
                                        <p:cTn id="53" dur="500" fill="hold"/>
                                        <p:tgtEl>
                                          <p:spTgt spid="42"/>
                                        </p:tgtEl>
                                        <p:attrNameLst>
                                          <p:attrName>ppt_w</p:attrName>
                                        </p:attrNameLst>
                                      </p:cBhvr>
                                      <p:tavLst>
                                        <p:tav tm="0">
                                          <p:val>
                                            <p:fltVal val="0"/>
                                          </p:val>
                                        </p:tav>
                                        <p:tav tm="100000">
                                          <p:val>
                                            <p:strVal val="#ppt_w"/>
                                          </p:val>
                                        </p:tav>
                                      </p:tavLst>
                                    </p:anim>
                                    <p:anim calcmode="lin" valueType="num">
                                      <p:cBhvr>
                                        <p:cTn id="54" dur="500" fill="hold"/>
                                        <p:tgtEl>
                                          <p:spTgt spid="42"/>
                                        </p:tgtEl>
                                        <p:attrNameLst>
                                          <p:attrName>ppt_h</p:attrName>
                                        </p:attrNameLst>
                                      </p:cBhvr>
                                      <p:tavLst>
                                        <p:tav tm="0">
                                          <p:val>
                                            <p:fltVal val="0"/>
                                          </p:val>
                                        </p:tav>
                                        <p:tav tm="100000">
                                          <p:val>
                                            <p:strVal val="#ppt_h"/>
                                          </p:val>
                                        </p:tav>
                                      </p:tavLst>
                                    </p:anim>
                                    <p:animEffect transition="in" filter="fade">
                                      <p:cBhvr>
                                        <p:cTn id="55" dur="500"/>
                                        <p:tgtEl>
                                          <p:spTgt spid="42"/>
                                        </p:tgtEl>
                                      </p:cBhvr>
                                    </p:animEffect>
                                  </p:childTnLst>
                                </p:cTn>
                              </p:par>
                              <p:par>
                                <p:cTn id="56" presetID="53" presetClass="entr" presetSubtype="16" fill="hold" nodeType="withEffect">
                                  <p:stCondLst>
                                    <p:cond delay="3000"/>
                                  </p:stCondLst>
                                  <p:childTnLst>
                                    <p:set>
                                      <p:cBhvr>
                                        <p:cTn id="57" dur="1" fill="hold">
                                          <p:stCondLst>
                                            <p:cond delay="0"/>
                                          </p:stCondLst>
                                        </p:cTn>
                                        <p:tgtEl>
                                          <p:spTgt spid="45"/>
                                        </p:tgtEl>
                                        <p:attrNameLst>
                                          <p:attrName>style.visibility</p:attrName>
                                        </p:attrNameLst>
                                      </p:cBhvr>
                                      <p:to>
                                        <p:strVal val="visible"/>
                                      </p:to>
                                    </p:set>
                                    <p:anim calcmode="lin" valueType="num">
                                      <p:cBhvr>
                                        <p:cTn id="58" dur="500" fill="hold"/>
                                        <p:tgtEl>
                                          <p:spTgt spid="45"/>
                                        </p:tgtEl>
                                        <p:attrNameLst>
                                          <p:attrName>ppt_w</p:attrName>
                                        </p:attrNameLst>
                                      </p:cBhvr>
                                      <p:tavLst>
                                        <p:tav tm="0">
                                          <p:val>
                                            <p:fltVal val="0"/>
                                          </p:val>
                                        </p:tav>
                                        <p:tav tm="100000">
                                          <p:val>
                                            <p:strVal val="#ppt_w"/>
                                          </p:val>
                                        </p:tav>
                                      </p:tavLst>
                                    </p:anim>
                                    <p:anim calcmode="lin" valueType="num">
                                      <p:cBhvr>
                                        <p:cTn id="59" dur="500" fill="hold"/>
                                        <p:tgtEl>
                                          <p:spTgt spid="45"/>
                                        </p:tgtEl>
                                        <p:attrNameLst>
                                          <p:attrName>ppt_h</p:attrName>
                                        </p:attrNameLst>
                                      </p:cBhvr>
                                      <p:tavLst>
                                        <p:tav tm="0">
                                          <p:val>
                                            <p:fltVal val="0"/>
                                          </p:val>
                                        </p:tav>
                                        <p:tav tm="100000">
                                          <p:val>
                                            <p:strVal val="#ppt_h"/>
                                          </p:val>
                                        </p:tav>
                                      </p:tavLst>
                                    </p:anim>
                                    <p:animEffect transition="in" filter="fade">
                                      <p:cBhvr>
                                        <p:cTn id="60" dur="500"/>
                                        <p:tgtEl>
                                          <p:spTgt spid="45"/>
                                        </p:tgtEl>
                                      </p:cBhvr>
                                    </p:animEffect>
                                  </p:childTnLst>
                                </p:cTn>
                              </p:par>
                            </p:childTnLst>
                          </p:cTn>
                        </p:par>
                        <p:par>
                          <p:cTn id="61" fill="hold">
                            <p:stCondLst>
                              <p:cond delay="3500"/>
                            </p:stCondLst>
                            <p:childTnLst>
                              <p:par>
                                <p:cTn id="62" presetID="1" presetClass="entr" presetSubtype="0" fill="hold" grpId="0" nodeType="afterEffect">
                                  <p:stCondLst>
                                    <p:cond delay="500"/>
                                  </p:stCondLst>
                                  <p:childTnLst>
                                    <p:set>
                                      <p:cBhvr>
                                        <p:cTn id="63" dur="1" fill="hold">
                                          <p:stCondLst>
                                            <p:cond delay="0"/>
                                          </p:stCondLst>
                                        </p:cTn>
                                        <p:tgtEl>
                                          <p:spTgt spid="2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1000"/>
                                        <p:tgtEl>
                                          <p:spTgt spid="46"/>
                                        </p:tgtEl>
                                      </p:cBhvr>
                                    </p:animEffect>
                                    <p:anim calcmode="lin" valueType="num">
                                      <p:cBhvr>
                                        <p:cTn id="69" dur="1000" fill="hold"/>
                                        <p:tgtEl>
                                          <p:spTgt spid="46"/>
                                        </p:tgtEl>
                                        <p:attrNameLst>
                                          <p:attrName>ppt_x</p:attrName>
                                        </p:attrNameLst>
                                      </p:cBhvr>
                                      <p:tavLst>
                                        <p:tav tm="0">
                                          <p:val>
                                            <p:strVal val="#ppt_x"/>
                                          </p:val>
                                        </p:tav>
                                        <p:tav tm="100000">
                                          <p:val>
                                            <p:strVal val="#ppt_x"/>
                                          </p:val>
                                        </p:tav>
                                      </p:tavLst>
                                    </p:anim>
                                    <p:anim calcmode="lin" valueType="num">
                                      <p:cBhvr>
                                        <p:cTn id="7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27" grpId="0" animBg="1"/>
      <p:bldP spid="29" grpId="0"/>
      <p:bldP spid="30" grpId="0" animBg="1"/>
      <p:bldP spid="31" grpId="0" animBg="1"/>
      <p:bldP spid="32" grpId="0" animBg="1"/>
      <p:bldP spid="33" grpId="0" animBg="1"/>
      <p:bldP spid="34" grpId="0"/>
      <p:bldP spid="4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1"/>
          <p:cNvSpPr>
            <a:spLocks noGrp="1"/>
          </p:cNvSpPr>
          <p:nvPr>
            <p:ph type="title"/>
          </p:nvPr>
        </p:nvSpPr>
        <p:spPr>
          <a:xfrm>
            <a:off x="557842" y="231151"/>
            <a:ext cx="11076316" cy="1022108"/>
          </a:xfrm>
          <a:ln>
            <a:noFill/>
          </a:ln>
          <a:effectLst/>
        </p:spPr>
        <p:txBody>
          <a:bodyPr>
            <a:normAutofit fontScale="90000"/>
          </a:bodyPr>
          <a:lstStyle/>
          <a:p>
            <a:pPr algn="ct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ΜΕΛΕΤΗ ΠΕΡΙΠΤΩΣΗΣ </a:t>
            </a:r>
            <a:r>
              <a:rPr lang="el-GR" sz="5400" b="1"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μνημησ</a:t>
            </a: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endParaRPr lang="el-GR" sz="5400" b="1"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pic>
        <p:nvPicPr>
          <p:cNvPr id="5" name="Εικόνα 4"/>
          <p:cNvPicPr>
            <a:picLocks noChangeAspect="1"/>
          </p:cNvPicPr>
          <p:nvPr/>
        </p:nvPicPr>
        <p:blipFill>
          <a:blip r:embed="rId2"/>
          <a:stretch>
            <a:fillRect/>
          </a:stretch>
        </p:blipFill>
        <p:spPr>
          <a:xfrm>
            <a:off x="345053" y="1443040"/>
            <a:ext cx="4447637" cy="3501684"/>
          </a:xfrm>
          <a:prstGeom prst="rect">
            <a:avLst/>
          </a:prstGeom>
        </p:spPr>
      </p:pic>
      <p:pic>
        <p:nvPicPr>
          <p:cNvPr id="6" name="Εικόνα 5"/>
          <p:cNvPicPr>
            <a:picLocks noChangeAspect="1"/>
          </p:cNvPicPr>
          <p:nvPr/>
        </p:nvPicPr>
        <p:blipFill>
          <a:blip r:embed="rId3"/>
          <a:stretch>
            <a:fillRect/>
          </a:stretch>
        </p:blipFill>
        <p:spPr>
          <a:xfrm>
            <a:off x="6193766" y="1443040"/>
            <a:ext cx="5819953" cy="2226425"/>
          </a:xfrm>
          <a:prstGeom prst="rect">
            <a:avLst/>
          </a:prstGeom>
        </p:spPr>
      </p:pic>
      <p:pic>
        <p:nvPicPr>
          <p:cNvPr id="7" name="Εικόνα 6"/>
          <p:cNvPicPr>
            <a:picLocks noChangeAspect="1"/>
          </p:cNvPicPr>
          <p:nvPr/>
        </p:nvPicPr>
        <p:blipFill>
          <a:blip r:embed="rId4"/>
          <a:stretch>
            <a:fillRect/>
          </a:stretch>
        </p:blipFill>
        <p:spPr>
          <a:xfrm>
            <a:off x="6193766" y="3918819"/>
            <a:ext cx="5863085" cy="2732147"/>
          </a:xfrm>
          <a:prstGeom prst="rect">
            <a:avLst/>
          </a:prstGeom>
        </p:spPr>
      </p:pic>
      <p:sp>
        <p:nvSpPr>
          <p:cNvPr id="8" name="TextBox 7"/>
          <p:cNvSpPr txBox="1"/>
          <p:nvPr/>
        </p:nvSpPr>
        <p:spPr>
          <a:xfrm>
            <a:off x="3095018" y="1019215"/>
            <a:ext cx="6001964" cy="369332"/>
          </a:xfrm>
          <a:prstGeom prst="rect">
            <a:avLst/>
          </a:prstGeom>
          <a:noFill/>
        </p:spPr>
        <p:txBody>
          <a:bodyPr wrap="none" rtlCol="0">
            <a:spAutoFit/>
          </a:bodyPr>
          <a:lstStyle/>
          <a:p>
            <a:r>
              <a:rPr lang="el-GR" b="1" dirty="0" smtClean="0">
                <a:solidFill>
                  <a:schemeClr val="bg2">
                    <a:lumMod val="75000"/>
                  </a:schemeClr>
                </a:solidFill>
              </a:rPr>
              <a:t>Τρεις διαδοχικές εικόνες του </a:t>
            </a:r>
            <a:r>
              <a:rPr lang="en-US" b="1" dirty="0" smtClean="0">
                <a:solidFill>
                  <a:schemeClr val="bg2">
                    <a:lumMod val="75000"/>
                  </a:schemeClr>
                </a:solidFill>
              </a:rPr>
              <a:t>UEFI </a:t>
            </a:r>
            <a:r>
              <a:rPr lang="el-GR" b="1" dirty="0" smtClean="0">
                <a:solidFill>
                  <a:schemeClr val="bg2">
                    <a:lumMod val="75000"/>
                  </a:schemeClr>
                </a:solidFill>
              </a:rPr>
              <a:t>του υπό μελέτη Η/Υ.</a:t>
            </a:r>
            <a:endParaRPr lang="el-GR" b="1" dirty="0">
              <a:solidFill>
                <a:schemeClr val="bg2">
                  <a:lumMod val="75000"/>
                </a:schemeClr>
              </a:solidFill>
            </a:endParaRPr>
          </a:p>
        </p:txBody>
      </p:sp>
      <p:sp>
        <p:nvSpPr>
          <p:cNvPr id="9" name="Ορθογώνιο 8"/>
          <p:cNvSpPr/>
          <p:nvPr/>
        </p:nvSpPr>
        <p:spPr>
          <a:xfrm>
            <a:off x="557842" y="3226914"/>
            <a:ext cx="4143554" cy="215661"/>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ρθογώνιο 9"/>
          <p:cNvSpPr/>
          <p:nvPr/>
        </p:nvSpPr>
        <p:spPr>
          <a:xfrm>
            <a:off x="6420929" y="3029979"/>
            <a:ext cx="3784120" cy="215661"/>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Ορθογώνιο 10"/>
          <p:cNvSpPr/>
          <p:nvPr/>
        </p:nvSpPr>
        <p:spPr>
          <a:xfrm>
            <a:off x="6343291" y="4482859"/>
            <a:ext cx="3861758" cy="215661"/>
          </a:xfrm>
          <a:prstGeom prst="rect">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p:cNvSpPr/>
          <p:nvPr/>
        </p:nvSpPr>
        <p:spPr>
          <a:xfrm>
            <a:off x="557842" y="3193882"/>
            <a:ext cx="460075" cy="239431"/>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5" name="Ευθύγραμμο βέλος σύνδεσης 14"/>
          <p:cNvCxnSpPr/>
          <p:nvPr/>
        </p:nvCxnSpPr>
        <p:spPr>
          <a:xfrm flipV="1">
            <a:off x="1155940" y="2139351"/>
            <a:ext cx="1604513" cy="998458"/>
          </a:xfrm>
          <a:prstGeom prst="straightConnector1">
            <a:avLst/>
          </a:prstGeom>
          <a:ln w="38100">
            <a:solidFill>
              <a:srgbClr val="FFFF66">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78321" y="1829650"/>
            <a:ext cx="2018581" cy="1200329"/>
          </a:xfrm>
          <a:prstGeom prst="rect">
            <a:avLst/>
          </a:prstGeom>
          <a:noFill/>
        </p:spPr>
        <p:txBody>
          <a:bodyPr wrap="square" rtlCol="0">
            <a:spAutoFit/>
          </a:bodyPr>
          <a:lstStyle/>
          <a:p>
            <a:pPr algn="ctr"/>
            <a:r>
              <a:rPr lang="en-US" b="1" dirty="0" smtClean="0">
                <a:solidFill>
                  <a:srgbClr val="FFFF00"/>
                </a:solidFill>
              </a:rPr>
              <a:t>CPU Base Clock,</a:t>
            </a:r>
          </a:p>
          <a:p>
            <a:pPr algn="ctr"/>
            <a:r>
              <a:rPr lang="en-US" b="1" dirty="0" smtClean="0">
                <a:solidFill>
                  <a:srgbClr val="FFFF00"/>
                </a:solidFill>
              </a:rPr>
              <a:t>or</a:t>
            </a:r>
          </a:p>
          <a:p>
            <a:pPr algn="ctr"/>
            <a:r>
              <a:rPr lang="en-US" b="1" dirty="0" smtClean="0">
                <a:solidFill>
                  <a:srgbClr val="FFFF00"/>
                </a:solidFill>
              </a:rPr>
              <a:t>  Clock of    Front Side Bus</a:t>
            </a:r>
            <a:endParaRPr lang="el-GR" b="1" dirty="0">
              <a:solidFill>
                <a:srgbClr val="FFFF00"/>
              </a:solidFill>
            </a:endParaRPr>
          </a:p>
        </p:txBody>
      </p:sp>
      <p:cxnSp>
        <p:nvCxnSpPr>
          <p:cNvPr id="20" name="Ευθύγραμμο βέλος σύνδεσης 19"/>
          <p:cNvCxnSpPr/>
          <p:nvPr/>
        </p:nvCxnSpPr>
        <p:spPr>
          <a:xfrm flipV="1">
            <a:off x="4696902" y="3137809"/>
            <a:ext cx="1724027" cy="196936"/>
          </a:xfrm>
          <a:prstGeom prst="straightConnector1">
            <a:avLst/>
          </a:prstGeom>
          <a:ln w="38100">
            <a:solidFill>
              <a:srgbClr val="00FF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77151" y="2836167"/>
            <a:ext cx="359394" cy="400110"/>
          </a:xfrm>
          <a:prstGeom prst="rect">
            <a:avLst/>
          </a:prstGeom>
          <a:noFill/>
        </p:spPr>
        <p:txBody>
          <a:bodyPr wrap="none" rtlCol="0">
            <a:spAutoFit/>
          </a:bodyPr>
          <a:lstStyle/>
          <a:p>
            <a:r>
              <a:rPr lang="en-US" sz="2000" b="1" dirty="0" smtClean="0">
                <a:solidFill>
                  <a:srgbClr val="00FF00"/>
                </a:solidFill>
              </a:rPr>
              <a:t>X</a:t>
            </a:r>
            <a:endParaRPr lang="el-GR" sz="2000" b="1" dirty="0">
              <a:solidFill>
                <a:srgbClr val="00FF00"/>
              </a:solidFill>
            </a:endParaRPr>
          </a:p>
        </p:txBody>
      </p:sp>
      <p:sp>
        <p:nvSpPr>
          <p:cNvPr id="27" name="TextBox 26"/>
          <p:cNvSpPr txBox="1"/>
          <p:nvPr/>
        </p:nvSpPr>
        <p:spPr>
          <a:xfrm>
            <a:off x="8686800" y="3555041"/>
            <a:ext cx="369012" cy="461665"/>
          </a:xfrm>
          <a:prstGeom prst="rect">
            <a:avLst/>
          </a:prstGeom>
          <a:noFill/>
        </p:spPr>
        <p:txBody>
          <a:bodyPr wrap="none" rtlCol="0">
            <a:spAutoFit/>
          </a:bodyPr>
          <a:lstStyle/>
          <a:p>
            <a:r>
              <a:rPr lang="en-US" sz="2400" b="1" dirty="0">
                <a:solidFill>
                  <a:srgbClr val="00FF00"/>
                </a:solidFill>
              </a:rPr>
              <a:t>=</a:t>
            </a:r>
            <a:endParaRPr lang="el-GR" sz="2400" b="1" dirty="0">
              <a:solidFill>
                <a:srgbClr val="00FF00"/>
              </a:solidFill>
            </a:endParaRPr>
          </a:p>
        </p:txBody>
      </p:sp>
      <p:cxnSp>
        <p:nvCxnSpPr>
          <p:cNvPr id="4" name="Ευθεία γραμμή σύνδεσης 3"/>
          <p:cNvCxnSpPr/>
          <p:nvPr/>
        </p:nvCxnSpPr>
        <p:spPr>
          <a:xfrm flipV="1">
            <a:off x="3875314" y="3788230"/>
            <a:ext cx="917376" cy="8707"/>
          </a:xfrm>
          <a:prstGeom prst="line">
            <a:avLst/>
          </a:prstGeom>
          <a:ln w="38100">
            <a:solidFill>
              <a:srgbClr val="FFC000">
                <a:alpha val="60000"/>
              </a:srgbClr>
            </a:solidFill>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p:cNvCxnSpPr/>
          <p:nvPr/>
        </p:nvCxnSpPr>
        <p:spPr>
          <a:xfrm>
            <a:off x="9383486" y="4768343"/>
            <a:ext cx="921250" cy="687"/>
          </a:xfrm>
          <a:prstGeom prst="line">
            <a:avLst/>
          </a:prstGeom>
          <a:ln w="38100">
            <a:solidFill>
              <a:srgbClr val="FFC000">
                <a:alpha val="60000"/>
              </a:srgbClr>
            </a:solidFill>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p:cNvCxnSpPr/>
          <p:nvPr/>
        </p:nvCxnSpPr>
        <p:spPr>
          <a:xfrm>
            <a:off x="9458150" y="3453199"/>
            <a:ext cx="922302" cy="10918"/>
          </a:xfrm>
          <a:prstGeom prst="line">
            <a:avLst/>
          </a:prstGeom>
          <a:ln w="38100">
            <a:solidFill>
              <a:srgbClr val="FFC000">
                <a:alpha val="60000"/>
              </a:srgb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1562" y="4953900"/>
            <a:ext cx="5986911" cy="1200329"/>
          </a:xfrm>
          <a:prstGeom prst="rect">
            <a:avLst/>
          </a:prstGeom>
          <a:noFill/>
        </p:spPr>
        <p:txBody>
          <a:bodyPr wrap="square" rtlCol="0">
            <a:spAutoFit/>
          </a:bodyPr>
          <a:lstStyle/>
          <a:p>
            <a:r>
              <a:rPr lang="el-GR" dirty="0" smtClean="0">
                <a:solidFill>
                  <a:srgbClr val="FFC000"/>
                </a:solidFill>
              </a:rPr>
              <a:t>Παρατηρήσατε ότι και στο </a:t>
            </a:r>
            <a:r>
              <a:rPr lang="en-US" dirty="0" smtClean="0">
                <a:solidFill>
                  <a:srgbClr val="FFC000"/>
                </a:solidFill>
              </a:rPr>
              <a:t>user manual </a:t>
            </a:r>
            <a:r>
              <a:rPr lang="el-GR" dirty="0" smtClean="0">
                <a:solidFill>
                  <a:srgbClr val="FFC000"/>
                </a:solidFill>
              </a:rPr>
              <a:t>της μητρικής πλακέτας (σε προηγούμενες διαφάνειες), και στο </a:t>
            </a:r>
            <a:r>
              <a:rPr lang="en-US" dirty="0" smtClean="0">
                <a:solidFill>
                  <a:srgbClr val="FFC000"/>
                </a:solidFill>
              </a:rPr>
              <a:t>UEFI</a:t>
            </a:r>
            <a:r>
              <a:rPr lang="el-GR" dirty="0" smtClean="0">
                <a:solidFill>
                  <a:srgbClr val="FFC000"/>
                </a:solidFill>
              </a:rPr>
              <a:t> η μονάδα μέτρησης: </a:t>
            </a:r>
            <a:r>
              <a:rPr lang="en-US" b="1" dirty="0" smtClean="0">
                <a:solidFill>
                  <a:srgbClr val="FFC000"/>
                </a:solidFill>
              </a:rPr>
              <a:t>MT/s</a:t>
            </a:r>
            <a:r>
              <a:rPr lang="el-GR" dirty="0" smtClean="0">
                <a:solidFill>
                  <a:srgbClr val="FFC000"/>
                </a:solidFill>
              </a:rPr>
              <a:t>,</a:t>
            </a:r>
            <a:r>
              <a:rPr lang="en-US" dirty="0" smtClean="0">
                <a:solidFill>
                  <a:srgbClr val="FFC000"/>
                </a:solidFill>
              </a:rPr>
              <a:t> </a:t>
            </a:r>
            <a:r>
              <a:rPr lang="el-GR" dirty="0" smtClean="0">
                <a:solidFill>
                  <a:srgbClr val="FFC000"/>
                </a:solidFill>
              </a:rPr>
              <a:t>λανθασμένως, αναφέρεται ως: </a:t>
            </a:r>
            <a:r>
              <a:rPr lang="en-US" b="1" dirty="0" smtClean="0">
                <a:solidFill>
                  <a:srgbClr val="FFC000"/>
                </a:solidFill>
              </a:rPr>
              <a:t>MHz</a:t>
            </a:r>
            <a:r>
              <a:rPr lang="el-GR" dirty="0" smtClean="0">
                <a:solidFill>
                  <a:srgbClr val="FFC000"/>
                </a:solidFill>
              </a:rPr>
              <a:t>;</a:t>
            </a:r>
            <a:endParaRPr lang="el-GR" dirty="0">
              <a:solidFill>
                <a:srgbClr val="FFC000"/>
              </a:solidFill>
            </a:endParaRPr>
          </a:p>
        </p:txBody>
      </p:sp>
      <p:sp>
        <p:nvSpPr>
          <p:cNvPr id="17" name="TextBox 16"/>
          <p:cNvSpPr txBox="1"/>
          <p:nvPr/>
        </p:nvSpPr>
        <p:spPr>
          <a:xfrm>
            <a:off x="101562" y="6154229"/>
            <a:ext cx="5033554" cy="646331"/>
          </a:xfrm>
          <a:prstGeom prst="rect">
            <a:avLst/>
          </a:prstGeom>
          <a:noFill/>
        </p:spPr>
        <p:txBody>
          <a:bodyPr wrap="square" rtlCol="0">
            <a:spAutoFit/>
          </a:bodyPr>
          <a:lstStyle/>
          <a:p>
            <a:r>
              <a:rPr lang="el-GR" dirty="0" smtClean="0">
                <a:solidFill>
                  <a:srgbClr val="FFC000"/>
                </a:solidFill>
              </a:rPr>
              <a:t>Στο </a:t>
            </a:r>
            <a:r>
              <a:rPr lang="en-US" dirty="0" smtClean="0">
                <a:solidFill>
                  <a:srgbClr val="FFC000"/>
                </a:solidFill>
              </a:rPr>
              <a:t>UEFI</a:t>
            </a:r>
            <a:r>
              <a:rPr lang="el-GR" dirty="0" smtClean="0">
                <a:solidFill>
                  <a:srgbClr val="FFC000"/>
                </a:solidFill>
              </a:rPr>
              <a:t>, μάλιστα</a:t>
            </a:r>
            <a:r>
              <a:rPr lang="en-US" dirty="0" smtClean="0">
                <a:solidFill>
                  <a:srgbClr val="FFC000"/>
                </a:solidFill>
              </a:rPr>
              <a:t>,</a:t>
            </a:r>
            <a:r>
              <a:rPr lang="el-GR" dirty="0" smtClean="0">
                <a:solidFill>
                  <a:srgbClr val="FFC000"/>
                </a:solidFill>
              </a:rPr>
              <a:t> αναφέρεται και ως: </a:t>
            </a:r>
            <a:r>
              <a:rPr lang="en-US" b="1" dirty="0" smtClean="0">
                <a:solidFill>
                  <a:srgbClr val="FFC000"/>
                </a:solidFill>
              </a:rPr>
              <a:t>Memory Frequency</a:t>
            </a:r>
            <a:r>
              <a:rPr lang="en-US" dirty="0" smtClean="0">
                <a:solidFill>
                  <a:srgbClr val="FFC000"/>
                </a:solidFill>
              </a:rPr>
              <a:t>. </a:t>
            </a:r>
            <a:endParaRPr lang="el-GR" dirty="0">
              <a:solidFill>
                <a:srgbClr val="FFC000"/>
              </a:solidFill>
            </a:endParaRPr>
          </a:p>
        </p:txBody>
      </p:sp>
      <p:sp>
        <p:nvSpPr>
          <p:cNvPr id="18" name="Ορθογώνιο 17"/>
          <p:cNvSpPr/>
          <p:nvPr/>
        </p:nvSpPr>
        <p:spPr>
          <a:xfrm>
            <a:off x="461554" y="1443040"/>
            <a:ext cx="1793966" cy="272549"/>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Ορθογώνιο 24"/>
          <p:cNvSpPr/>
          <p:nvPr/>
        </p:nvSpPr>
        <p:spPr>
          <a:xfrm>
            <a:off x="6892833" y="1442053"/>
            <a:ext cx="2747555" cy="272549"/>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Ορθογώνιο 27"/>
          <p:cNvSpPr/>
          <p:nvPr/>
        </p:nvSpPr>
        <p:spPr>
          <a:xfrm>
            <a:off x="6892834" y="3893543"/>
            <a:ext cx="2490652" cy="272549"/>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6" name="Ευθύγραμμο βέλος σύνδεσης 25"/>
          <p:cNvCxnSpPr/>
          <p:nvPr/>
        </p:nvCxnSpPr>
        <p:spPr>
          <a:xfrm>
            <a:off x="8686800" y="3245640"/>
            <a:ext cx="17253" cy="1237219"/>
          </a:xfrm>
          <a:prstGeom prst="straightConnector1">
            <a:avLst/>
          </a:prstGeom>
          <a:ln w="38100">
            <a:solidFill>
              <a:srgbClr val="00FF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12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4000"/>
                            </p:stCondLst>
                            <p:childTnLst>
                              <p:par>
                                <p:cTn id="11" presetID="6"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childTnLst>
                          </p:cTn>
                        </p:par>
                        <p:par>
                          <p:cTn id="14" fill="hold">
                            <p:stCondLst>
                              <p:cond delay="6000"/>
                            </p:stCondLst>
                            <p:childTnLst>
                              <p:par>
                                <p:cTn id="15" presetID="1" presetClass="entr" presetSubtype="0" fill="hold" nodeType="afterEffect">
                                  <p:stCondLst>
                                    <p:cond delay="1000"/>
                                  </p:stCondLst>
                                  <p:childTnLst>
                                    <p:set>
                                      <p:cBhvr>
                                        <p:cTn id="16" dur="1" fill="hold">
                                          <p:stCondLst>
                                            <p:cond delay="1999"/>
                                          </p:stCondLst>
                                        </p:cTn>
                                        <p:tgtEl>
                                          <p:spTgt spid="6"/>
                                        </p:tgtEl>
                                        <p:attrNameLst>
                                          <p:attrName>style.visibility</p:attrName>
                                        </p:attrNameLst>
                                      </p:cBhvr>
                                      <p:to>
                                        <p:strVal val="visible"/>
                                      </p:to>
                                    </p:set>
                                  </p:childTnLst>
                                </p:cTn>
                              </p:par>
                            </p:childTnLst>
                          </p:cTn>
                        </p:par>
                        <p:par>
                          <p:cTn id="17" fill="hold">
                            <p:stCondLst>
                              <p:cond delay="9000"/>
                            </p:stCondLst>
                            <p:childTnLst>
                              <p:par>
                                <p:cTn id="18" presetID="6"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circle(in)">
                                      <p:cBhvr>
                                        <p:cTn id="20" dur="2000"/>
                                        <p:tgtEl>
                                          <p:spTgt spid="25"/>
                                        </p:tgtEl>
                                      </p:cBhvr>
                                    </p:animEffect>
                                  </p:childTnLst>
                                </p:cTn>
                              </p:par>
                            </p:childTnLst>
                          </p:cTn>
                        </p:par>
                        <p:par>
                          <p:cTn id="21" fill="hold">
                            <p:stCondLst>
                              <p:cond delay="11000"/>
                            </p:stCondLst>
                            <p:childTnLst>
                              <p:par>
                                <p:cTn id="22" presetID="1" presetClass="entr" presetSubtype="0" fill="hold" nodeType="afterEffect">
                                  <p:stCondLst>
                                    <p:cond delay="100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p:stCondLst>
                              <p:cond delay="12000"/>
                            </p:stCondLst>
                            <p:childTnLst>
                              <p:par>
                                <p:cTn id="25" presetID="6" presetClass="entr" presetSubtype="16"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par>
                          <p:cTn id="32" fill="hold">
                            <p:stCondLst>
                              <p:cond delay="0"/>
                            </p:stCondLst>
                            <p:childTnLst>
                              <p:par>
                                <p:cTn id="33" presetID="53" presetClass="entr" presetSubtype="16" fill="hold" nodeType="afterEffect">
                                  <p:stCondLst>
                                    <p:cond delay="100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par>
                          <p:cTn id="38" fill="hold">
                            <p:stCondLst>
                              <p:cond delay="1500"/>
                            </p:stCondLst>
                            <p:childTnLst>
                              <p:par>
                                <p:cTn id="39" presetID="1" presetClass="entr" presetSubtype="0" fill="hold" grpId="0" nodeType="afterEffect">
                                  <p:stCondLst>
                                    <p:cond delay="50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par>
                          <p:cTn id="45" fill="hold">
                            <p:stCondLst>
                              <p:cond delay="0"/>
                            </p:stCondLst>
                            <p:childTnLst>
                              <p:par>
                                <p:cTn id="46" presetID="53" presetClass="entr" presetSubtype="16" fill="hold" nodeType="afterEffect">
                                  <p:stCondLst>
                                    <p:cond delay="200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childTnLst>
                          </p:cTn>
                        </p:par>
                        <p:par>
                          <p:cTn id="51" fill="hold">
                            <p:stCondLst>
                              <p:cond delay="2500"/>
                            </p:stCondLst>
                            <p:childTnLst>
                              <p:par>
                                <p:cTn id="52" presetID="1" presetClass="entr" presetSubtype="0" fill="hold" grpId="0" nodeType="afterEffect">
                                  <p:stCondLst>
                                    <p:cond delay="250"/>
                                  </p:stCondLst>
                                  <p:childTnLst>
                                    <p:set>
                                      <p:cBhvr>
                                        <p:cTn id="53" dur="1" fill="hold">
                                          <p:stCondLst>
                                            <p:cond delay="0"/>
                                          </p:stCondLst>
                                        </p:cTn>
                                        <p:tgtEl>
                                          <p:spTgt spid="24"/>
                                        </p:tgtEl>
                                        <p:attrNameLst>
                                          <p:attrName>style.visibility</p:attrName>
                                        </p:attrNameLst>
                                      </p:cBhvr>
                                      <p:to>
                                        <p:strVal val="visible"/>
                                      </p:to>
                                    </p:set>
                                  </p:childTnLst>
                                </p:cTn>
                              </p:par>
                            </p:childTnLst>
                          </p:cTn>
                        </p:par>
                        <p:par>
                          <p:cTn id="54" fill="hold">
                            <p:stCondLst>
                              <p:cond delay="2750"/>
                            </p:stCondLst>
                            <p:childTnLst>
                              <p:par>
                                <p:cTn id="55" presetID="1" presetClass="entr" presetSubtype="0" fill="hold" grpId="0" nodeType="afterEffect">
                                  <p:stCondLst>
                                    <p:cond delay="250"/>
                                  </p:stCondLst>
                                  <p:childTnLst>
                                    <p:set>
                                      <p:cBhvr>
                                        <p:cTn id="56" dur="1" fill="hold">
                                          <p:stCondLst>
                                            <p:cond delay="0"/>
                                          </p:stCondLst>
                                        </p:cTn>
                                        <p:tgtEl>
                                          <p:spTgt spid="10"/>
                                        </p:tgtEl>
                                        <p:attrNameLst>
                                          <p:attrName>style.visibility</p:attrName>
                                        </p:attrNameLst>
                                      </p:cBhvr>
                                      <p:to>
                                        <p:strVal val="visible"/>
                                      </p:to>
                                    </p:set>
                                  </p:childTnLst>
                                </p:cTn>
                              </p:par>
                            </p:childTnLst>
                          </p:cTn>
                        </p:par>
                        <p:par>
                          <p:cTn id="57" fill="hold">
                            <p:stCondLst>
                              <p:cond delay="3000"/>
                            </p:stCondLst>
                            <p:childTnLst>
                              <p:par>
                                <p:cTn id="58" presetID="53" presetClass="entr" presetSubtype="16" fill="hold" nodeType="afterEffect">
                                  <p:stCondLst>
                                    <p:cond delay="2000"/>
                                  </p:stCondLst>
                                  <p:childTnLst>
                                    <p:set>
                                      <p:cBhvr>
                                        <p:cTn id="59" dur="1" fill="hold">
                                          <p:stCondLst>
                                            <p:cond delay="0"/>
                                          </p:stCondLst>
                                        </p:cTn>
                                        <p:tgtEl>
                                          <p:spTgt spid="26"/>
                                        </p:tgtEl>
                                        <p:attrNameLst>
                                          <p:attrName>style.visibility</p:attrName>
                                        </p:attrNameLst>
                                      </p:cBhvr>
                                      <p:to>
                                        <p:strVal val="visible"/>
                                      </p:to>
                                    </p:set>
                                    <p:anim calcmode="lin" valueType="num">
                                      <p:cBhvr>
                                        <p:cTn id="60" dur="500" fill="hold"/>
                                        <p:tgtEl>
                                          <p:spTgt spid="26"/>
                                        </p:tgtEl>
                                        <p:attrNameLst>
                                          <p:attrName>ppt_w</p:attrName>
                                        </p:attrNameLst>
                                      </p:cBhvr>
                                      <p:tavLst>
                                        <p:tav tm="0">
                                          <p:val>
                                            <p:fltVal val="0"/>
                                          </p:val>
                                        </p:tav>
                                        <p:tav tm="100000">
                                          <p:val>
                                            <p:strVal val="#ppt_w"/>
                                          </p:val>
                                        </p:tav>
                                      </p:tavLst>
                                    </p:anim>
                                    <p:anim calcmode="lin" valueType="num">
                                      <p:cBhvr>
                                        <p:cTn id="61" dur="500" fill="hold"/>
                                        <p:tgtEl>
                                          <p:spTgt spid="26"/>
                                        </p:tgtEl>
                                        <p:attrNameLst>
                                          <p:attrName>ppt_h</p:attrName>
                                        </p:attrNameLst>
                                      </p:cBhvr>
                                      <p:tavLst>
                                        <p:tav tm="0">
                                          <p:val>
                                            <p:fltVal val="0"/>
                                          </p:val>
                                        </p:tav>
                                        <p:tav tm="100000">
                                          <p:val>
                                            <p:strVal val="#ppt_h"/>
                                          </p:val>
                                        </p:tav>
                                      </p:tavLst>
                                    </p:anim>
                                    <p:animEffect transition="in" filter="fade">
                                      <p:cBhvr>
                                        <p:cTn id="62" dur="500"/>
                                        <p:tgtEl>
                                          <p:spTgt spid="26"/>
                                        </p:tgtEl>
                                      </p:cBhvr>
                                    </p:animEffect>
                                  </p:childTnLst>
                                </p:cTn>
                              </p:par>
                            </p:childTnLst>
                          </p:cTn>
                        </p:par>
                        <p:par>
                          <p:cTn id="63" fill="hold">
                            <p:stCondLst>
                              <p:cond delay="5500"/>
                            </p:stCondLst>
                            <p:childTnLst>
                              <p:par>
                                <p:cTn id="64" presetID="1" presetClass="entr" presetSubtype="0" fill="hold" grpId="0" nodeType="afterEffect">
                                  <p:stCondLst>
                                    <p:cond delay="250"/>
                                  </p:stCondLst>
                                  <p:childTnLst>
                                    <p:set>
                                      <p:cBhvr>
                                        <p:cTn id="65" dur="1" fill="hold">
                                          <p:stCondLst>
                                            <p:cond delay="0"/>
                                          </p:stCondLst>
                                        </p:cTn>
                                        <p:tgtEl>
                                          <p:spTgt spid="27"/>
                                        </p:tgtEl>
                                        <p:attrNameLst>
                                          <p:attrName>style.visibility</p:attrName>
                                        </p:attrNameLst>
                                      </p:cBhvr>
                                      <p:to>
                                        <p:strVal val="visible"/>
                                      </p:to>
                                    </p:set>
                                  </p:childTnLst>
                                </p:cTn>
                              </p:par>
                            </p:childTnLst>
                          </p:cTn>
                        </p:par>
                        <p:par>
                          <p:cTn id="66" fill="hold">
                            <p:stCondLst>
                              <p:cond delay="5750"/>
                            </p:stCondLst>
                            <p:childTnLst>
                              <p:par>
                                <p:cTn id="67" presetID="1" presetClass="entr" presetSubtype="0" fill="hold" grpId="0" nodeType="afterEffect">
                                  <p:stCondLst>
                                    <p:cond delay="25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childTnLst>
                          </p:cTn>
                        </p:par>
                        <p:par>
                          <p:cTn id="75" fill="hold">
                            <p:stCondLst>
                              <p:cond delay="500"/>
                            </p:stCondLst>
                            <p:childTnLst>
                              <p:par>
                                <p:cTn id="76" presetID="53" presetClass="entr" presetSubtype="16" fill="hold" nodeType="afterEffect">
                                  <p:stCondLst>
                                    <p:cond delay="5000"/>
                                  </p:stCondLst>
                                  <p:childTnLst>
                                    <p:set>
                                      <p:cBhvr>
                                        <p:cTn id="77" dur="1" fill="hold">
                                          <p:stCondLst>
                                            <p:cond delay="0"/>
                                          </p:stCondLst>
                                        </p:cTn>
                                        <p:tgtEl>
                                          <p:spTgt spid="4"/>
                                        </p:tgtEl>
                                        <p:attrNameLst>
                                          <p:attrName>style.visibility</p:attrName>
                                        </p:attrNameLst>
                                      </p:cBhvr>
                                      <p:to>
                                        <p:strVal val="visible"/>
                                      </p:to>
                                    </p:set>
                                    <p:anim calcmode="lin" valueType="num">
                                      <p:cBhvr>
                                        <p:cTn id="78" dur="500" fill="hold"/>
                                        <p:tgtEl>
                                          <p:spTgt spid="4"/>
                                        </p:tgtEl>
                                        <p:attrNameLst>
                                          <p:attrName>ppt_w</p:attrName>
                                        </p:attrNameLst>
                                      </p:cBhvr>
                                      <p:tavLst>
                                        <p:tav tm="0">
                                          <p:val>
                                            <p:fltVal val="0"/>
                                          </p:val>
                                        </p:tav>
                                        <p:tav tm="100000">
                                          <p:val>
                                            <p:strVal val="#ppt_w"/>
                                          </p:val>
                                        </p:tav>
                                      </p:tavLst>
                                    </p:anim>
                                    <p:anim calcmode="lin" valueType="num">
                                      <p:cBhvr>
                                        <p:cTn id="79" dur="500" fill="hold"/>
                                        <p:tgtEl>
                                          <p:spTgt spid="4"/>
                                        </p:tgtEl>
                                        <p:attrNameLst>
                                          <p:attrName>ppt_h</p:attrName>
                                        </p:attrNameLst>
                                      </p:cBhvr>
                                      <p:tavLst>
                                        <p:tav tm="0">
                                          <p:val>
                                            <p:fltVal val="0"/>
                                          </p:val>
                                        </p:tav>
                                        <p:tav tm="100000">
                                          <p:val>
                                            <p:strVal val="#ppt_h"/>
                                          </p:val>
                                        </p:tav>
                                      </p:tavLst>
                                    </p:anim>
                                    <p:animEffect transition="in" filter="fade">
                                      <p:cBhvr>
                                        <p:cTn id="80" dur="500"/>
                                        <p:tgtEl>
                                          <p:spTgt spid="4"/>
                                        </p:tgtEl>
                                      </p:cBhvr>
                                    </p:animEffect>
                                  </p:childTnLst>
                                </p:cTn>
                              </p:par>
                            </p:childTnLst>
                          </p:cTn>
                        </p:par>
                        <p:par>
                          <p:cTn id="81" fill="hold">
                            <p:stCondLst>
                              <p:cond delay="6000"/>
                            </p:stCondLst>
                            <p:childTnLst>
                              <p:par>
                                <p:cTn id="82" presetID="53" presetClass="entr" presetSubtype="16" fill="hold" nodeType="afterEffect">
                                  <p:stCondLst>
                                    <p:cond delay="5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500" fill="hold"/>
                                        <p:tgtEl>
                                          <p:spTgt spid="22"/>
                                        </p:tgtEl>
                                        <p:attrNameLst>
                                          <p:attrName>ppt_w</p:attrName>
                                        </p:attrNameLst>
                                      </p:cBhvr>
                                      <p:tavLst>
                                        <p:tav tm="0">
                                          <p:val>
                                            <p:fltVal val="0"/>
                                          </p:val>
                                        </p:tav>
                                        <p:tav tm="100000">
                                          <p:val>
                                            <p:strVal val="#ppt_w"/>
                                          </p:val>
                                        </p:tav>
                                      </p:tavLst>
                                    </p:anim>
                                    <p:anim calcmode="lin" valueType="num">
                                      <p:cBhvr>
                                        <p:cTn id="85" dur="500" fill="hold"/>
                                        <p:tgtEl>
                                          <p:spTgt spid="22"/>
                                        </p:tgtEl>
                                        <p:attrNameLst>
                                          <p:attrName>ppt_h</p:attrName>
                                        </p:attrNameLst>
                                      </p:cBhvr>
                                      <p:tavLst>
                                        <p:tav tm="0">
                                          <p:val>
                                            <p:fltVal val="0"/>
                                          </p:val>
                                        </p:tav>
                                        <p:tav tm="100000">
                                          <p:val>
                                            <p:strVal val="#ppt_h"/>
                                          </p:val>
                                        </p:tav>
                                      </p:tavLst>
                                    </p:anim>
                                    <p:animEffect transition="in" filter="fade">
                                      <p:cBhvr>
                                        <p:cTn id="86" dur="500"/>
                                        <p:tgtEl>
                                          <p:spTgt spid="22"/>
                                        </p:tgtEl>
                                      </p:cBhvr>
                                    </p:animEffect>
                                  </p:childTnLst>
                                </p:cTn>
                              </p:par>
                            </p:childTnLst>
                          </p:cTn>
                        </p:par>
                        <p:par>
                          <p:cTn id="87" fill="hold">
                            <p:stCondLst>
                              <p:cond delay="7000"/>
                            </p:stCondLst>
                            <p:childTnLst>
                              <p:par>
                                <p:cTn id="88" presetID="53" presetClass="entr" presetSubtype="16" fill="hold" nodeType="afterEffect">
                                  <p:stCondLst>
                                    <p:cond delay="50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fltVal val="0"/>
                                          </p:val>
                                        </p:tav>
                                        <p:tav tm="100000">
                                          <p:val>
                                            <p:strVal val="#ppt_w"/>
                                          </p:val>
                                        </p:tav>
                                      </p:tavLst>
                                    </p:anim>
                                    <p:anim calcmode="lin" valueType="num">
                                      <p:cBhvr>
                                        <p:cTn id="91" dur="500" fill="hold"/>
                                        <p:tgtEl>
                                          <p:spTgt spid="21"/>
                                        </p:tgtEl>
                                        <p:attrNameLst>
                                          <p:attrName>ppt_h</p:attrName>
                                        </p:attrNameLst>
                                      </p:cBhvr>
                                      <p:tavLst>
                                        <p:tav tm="0">
                                          <p:val>
                                            <p:fltVal val="0"/>
                                          </p:val>
                                        </p:tav>
                                        <p:tav tm="100000">
                                          <p:val>
                                            <p:strVal val="#ppt_h"/>
                                          </p:val>
                                        </p:tav>
                                      </p:tavLst>
                                    </p:anim>
                                    <p:animEffect transition="in" filter="fade">
                                      <p:cBhvr>
                                        <p:cTn id="92" dur="500"/>
                                        <p:tgtEl>
                                          <p:spTgt spid="21"/>
                                        </p:tgtEl>
                                      </p:cBhvr>
                                    </p:animEffect>
                                  </p:childTnLst>
                                </p:cTn>
                              </p:par>
                            </p:childTnLst>
                          </p:cTn>
                        </p:par>
                        <p:par>
                          <p:cTn id="93" fill="hold">
                            <p:stCondLst>
                              <p:cond delay="8000"/>
                            </p:stCondLst>
                            <p:childTnLst>
                              <p:par>
                                <p:cTn id="94" presetID="2" presetClass="entr" presetSubtype="4" fill="hold" grpId="0" nodeType="afterEffect">
                                  <p:stCondLst>
                                    <p:cond delay="2000"/>
                                  </p:stCondLst>
                                  <p:childTnLst>
                                    <p:set>
                                      <p:cBhvr>
                                        <p:cTn id="95" dur="1" fill="hold">
                                          <p:stCondLst>
                                            <p:cond delay="0"/>
                                          </p:stCondLst>
                                        </p:cTn>
                                        <p:tgtEl>
                                          <p:spTgt spid="17"/>
                                        </p:tgtEl>
                                        <p:attrNameLst>
                                          <p:attrName>style.visibility</p:attrName>
                                        </p:attrNameLst>
                                      </p:cBhvr>
                                      <p:to>
                                        <p:strVal val="visible"/>
                                      </p:to>
                                    </p:set>
                                    <p:anim calcmode="lin" valueType="num">
                                      <p:cBhvr additive="base">
                                        <p:cTn id="96" dur="500" fill="hold"/>
                                        <p:tgtEl>
                                          <p:spTgt spid="17"/>
                                        </p:tgtEl>
                                        <p:attrNameLst>
                                          <p:attrName>ppt_x</p:attrName>
                                        </p:attrNameLst>
                                      </p:cBhvr>
                                      <p:tavLst>
                                        <p:tav tm="0">
                                          <p:val>
                                            <p:strVal val="#ppt_x"/>
                                          </p:val>
                                        </p:tav>
                                        <p:tav tm="100000">
                                          <p:val>
                                            <p:strVal val="#ppt_x"/>
                                          </p:val>
                                        </p:tav>
                                      </p:tavLst>
                                    </p:anim>
                                    <p:anim calcmode="lin" valueType="num">
                                      <p:cBhvr additive="base">
                                        <p:cTn id="9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3" grpId="0" animBg="1"/>
      <p:bldP spid="16" grpId="0"/>
      <p:bldP spid="24" grpId="0"/>
      <p:bldP spid="27" grpId="0"/>
      <p:bldP spid="14" grpId="0"/>
      <p:bldP spid="17" grpId="0"/>
      <p:bldP spid="18" grpId="0" animBg="1"/>
      <p:bldP spid="25"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1"/>
          <p:cNvSpPr>
            <a:spLocks noGrp="1"/>
          </p:cNvSpPr>
          <p:nvPr>
            <p:ph type="title"/>
          </p:nvPr>
        </p:nvSpPr>
        <p:spPr>
          <a:xfrm>
            <a:off x="557842" y="231151"/>
            <a:ext cx="11076316" cy="1022108"/>
          </a:xfrm>
          <a:ln>
            <a:noFill/>
          </a:ln>
          <a:effectLst/>
        </p:spPr>
        <p:txBody>
          <a:bodyPr>
            <a:normAutofit fontScale="90000"/>
          </a:bodyPr>
          <a:lstStyle/>
          <a:p>
            <a:pPr algn="ct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ΜΕΛΕΤΗ ΠΕΡΙΠΤΩΣΗΣ </a:t>
            </a:r>
            <a:r>
              <a:rPr lang="el-GR" sz="5400" b="1"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μνημησ</a:t>
            </a: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endParaRPr lang="el-GR" sz="5400" b="1"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732" y="2058994"/>
            <a:ext cx="3108960" cy="3071949"/>
          </a:xfrm>
          <a:prstGeom prst="rect">
            <a:avLst/>
          </a:prstGeom>
        </p:spPr>
      </p:pic>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9532" y="3099090"/>
            <a:ext cx="3117669" cy="3087977"/>
          </a:xfrm>
          <a:prstGeom prst="rect">
            <a:avLst/>
          </a:prstGeom>
        </p:spPr>
      </p:pic>
      <p:sp>
        <p:nvSpPr>
          <p:cNvPr id="5" name="TextBox 4"/>
          <p:cNvSpPr txBox="1"/>
          <p:nvPr/>
        </p:nvSpPr>
        <p:spPr>
          <a:xfrm>
            <a:off x="0" y="1036886"/>
            <a:ext cx="12192000" cy="923330"/>
          </a:xfrm>
          <a:prstGeom prst="rect">
            <a:avLst/>
          </a:prstGeom>
          <a:noFill/>
        </p:spPr>
        <p:txBody>
          <a:bodyPr wrap="square" rtlCol="0">
            <a:spAutoFit/>
          </a:bodyPr>
          <a:lstStyle/>
          <a:p>
            <a:r>
              <a:rPr lang="el-GR" dirty="0" smtClean="0">
                <a:solidFill>
                  <a:schemeClr val="accent6">
                    <a:lumMod val="75000"/>
                  </a:schemeClr>
                </a:solidFill>
              </a:rPr>
              <a:t>Από τις οθόνες του </a:t>
            </a:r>
            <a:r>
              <a:rPr lang="en-US" dirty="0" smtClean="0">
                <a:solidFill>
                  <a:schemeClr val="accent6">
                    <a:lumMod val="75000"/>
                  </a:schemeClr>
                </a:solidFill>
              </a:rPr>
              <a:t>UEFI </a:t>
            </a:r>
            <a:r>
              <a:rPr lang="el-GR" dirty="0" smtClean="0">
                <a:solidFill>
                  <a:schemeClr val="accent6">
                    <a:lumMod val="75000"/>
                  </a:schemeClr>
                </a:solidFill>
              </a:rPr>
              <a:t>της προηγούμενης διαφάνειας, αλλά και από το </a:t>
            </a:r>
            <a:r>
              <a:rPr lang="en-US" dirty="0" smtClean="0">
                <a:solidFill>
                  <a:schemeClr val="accent6">
                    <a:lumMod val="75000"/>
                  </a:schemeClr>
                </a:solidFill>
              </a:rPr>
              <a:t>Memory tab </a:t>
            </a:r>
            <a:r>
              <a:rPr lang="el-GR" dirty="0" smtClean="0">
                <a:solidFill>
                  <a:schemeClr val="accent6">
                    <a:lumMod val="75000"/>
                  </a:schemeClr>
                </a:solidFill>
              </a:rPr>
              <a:t>της εφαρμογής</a:t>
            </a:r>
            <a:r>
              <a:rPr lang="en-US" dirty="0" smtClean="0">
                <a:solidFill>
                  <a:schemeClr val="accent6">
                    <a:lumMod val="75000"/>
                  </a:schemeClr>
                </a:solidFill>
              </a:rPr>
              <a:t>  CPU-Z</a:t>
            </a:r>
            <a:r>
              <a:rPr lang="el-GR" dirty="0" smtClean="0">
                <a:solidFill>
                  <a:schemeClr val="accent6">
                    <a:lumMod val="75000"/>
                  </a:schemeClr>
                </a:solidFill>
              </a:rPr>
              <a:t>, παρατηρούμε ότι η Διαμεταγωγή δεδομένων </a:t>
            </a:r>
            <a:r>
              <a:rPr lang="el-GR" b="1" dirty="0" smtClean="0">
                <a:solidFill>
                  <a:schemeClr val="accent6">
                    <a:lumMod val="75000"/>
                  </a:schemeClr>
                </a:solidFill>
              </a:rPr>
              <a:t>δεν είναι 1600</a:t>
            </a:r>
            <a:r>
              <a:rPr lang="en-US" b="1" dirty="0" smtClean="0">
                <a:solidFill>
                  <a:schemeClr val="accent6">
                    <a:lumMod val="75000"/>
                  </a:schemeClr>
                </a:solidFill>
              </a:rPr>
              <a:t>MT/s </a:t>
            </a:r>
            <a:r>
              <a:rPr lang="el-GR" dirty="0" smtClean="0">
                <a:solidFill>
                  <a:schemeClr val="accent6">
                    <a:lumMod val="75000"/>
                  </a:schemeClr>
                </a:solidFill>
              </a:rPr>
              <a:t>όπως ήταν αναμενόμενο, </a:t>
            </a:r>
            <a:r>
              <a:rPr lang="el-GR" b="1" dirty="0" smtClean="0">
                <a:solidFill>
                  <a:schemeClr val="accent6">
                    <a:lumMod val="75000"/>
                  </a:schemeClr>
                </a:solidFill>
              </a:rPr>
              <a:t>αλλά 1330</a:t>
            </a:r>
            <a:r>
              <a:rPr lang="en-US" b="1" dirty="0" smtClean="0">
                <a:solidFill>
                  <a:schemeClr val="accent6">
                    <a:lumMod val="75000"/>
                  </a:schemeClr>
                </a:solidFill>
              </a:rPr>
              <a:t> MT/s</a:t>
            </a:r>
            <a:r>
              <a:rPr lang="el-GR" dirty="0" smtClean="0">
                <a:solidFill>
                  <a:schemeClr val="accent6">
                    <a:lumMod val="75000"/>
                  </a:schemeClr>
                </a:solidFill>
              </a:rPr>
              <a:t> με </a:t>
            </a:r>
            <a:r>
              <a:rPr lang="en-US" dirty="0" smtClean="0">
                <a:solidFill>
                  <a:schemeClr val="accent6">
                    <a:lumMod val="75000"/>
                  </a:schemeClr>
                </a:solidFill>
              </a:rPr>
              <a:t>DRAM Frequency </a:t>
            </a:r>
            <a:r>
              <a:rPr lang="el-GR" dirty="0" smtClean="0">
                <a:solidFill>
                  <a:schemeClr val="accent6">
                    <a:lumMod val="75000"/>
                  </a:schemeClr>
                </a:solidFill>
              </a:rPr>
              <a:t>ή </a:t>
            </a:r>
            <a:r>
              <a:rPr lang="en-US" dirty="0" smtClean="0">
                <a:solidFill>
                  <a:schemeClr val="accent6">
                    <a:lumMod val="75000"/>
                  </a:schemeClr>
                </a:solidFill>
              </a:rPr>
              <a:t>Memory Frequency </a:t>
            </a:r>
            <a:r>
              <a:rPr lang="el-GR" dirty="0" smtClean="0">
                <a:solidFill>
                  <a:schemeClr val="accent6">
                    <a:lumMod val="75000"/>
                  </a:schemeClr>
                </a:solidFill>
              </a:rPr>
              <a:t>ή </a:t>
            </a:r>
            <a:r>
              <a:rPr lang="en-US" b="1" dirty="0" smtClean="0">
                <a:solidFill>
                  <a:schemeClr val="accent6">
                    <a:lumMod val="75000"/>
                  </a:schemeClr>
                </a:solidFill>
              </a:rPr>
              <a:t>Clock rate of Memory Bus </a:t>
            </a:r>
            <a:r>
              <a:rPr lang="el-GR" b="1" dirty="0" smtClean="0">
                <a:solidFill>
                  <a:schemeClr val="accent6">
                    <a:lumMod val="75000"/>
                  </a:schemeClr>
                </a:solidFill>
              </a:rPr>
              <a:t>την 665</a:t>
            </a:r>
            <a:r>
              <a:rPr lang="en-US" b="1" dirty="0" smtClean="0">
                <a:solidFill>
                  <a:schemeClr val="accent6">
                    <a:lumMod val="75000"/>
                  </a:schemeClr>
                </a:solidFill>
              </a:rPr>
              <a:t>.</a:t>
            </a:r>
            <a:r>
              <a:rPr lang="el-GR" b="1" dirty="0" smtClean="0">
                <a:solidFill>
                  <a:schemeClr val="accent6">
                    <a:lumMod val="75000"/>
                  </a:schemeClr>
                </a:solidFill>
              </a:rPr>
              <a:t>1</a:t>
            </a:r>
            <a:r>
              <a:rPr lang="en-US" b="1" dirty="0" smtClean="0">
                <a:solidFill>
                  <a:schemeClr val="accent6">
                    <a:lumMod val="75000"/>
                  </a:schemeClr>
                </a:solidFill>
              </a:rPr>
              <a:t>MHz </a:t>
            </a:r>
            <a:r>
              <a:rPr lang="el-GR" b="1" dirty="0" smtClean="0">
                <a:solidFill>
                  <a:schemeClr val="accent6">
                    <a:lumMod val="75000"/>
                  </a:schemeClr>
                </a:solidFill>
              </a:rPr>
              <a:t>αντί για 800</a:t>
            </a:r>
            <a:r>
              <a:rPr lang="en-US" b="1" dirty="0" smtClean="0">
                <a:solidFill>
                  <a:schemeClr val="accent6">
                    <a:lumMod val="75000"/>
                  </a:schemeClr>
                </a:solidFill>
              </a:rPr>
              <a:t>MHz</a:t>
            </a:r>
            <a:r>
              <a:rPr lang="el-GR" dirty="0" smtClean="0">
                <a:solidFill>
                  <a:schemeClr val="accent6">
                    <a:lumMod val="75000"/>
                  </a:schemeClr>
                </a:solidFill>
              </a:rPr>
              <a:t>.</a:t>
            </a:r>
            <a:endParaRPr lang="el-GR" dirty="0">
              <a:solidFill>
                <a:schemeClr val="accent6">
                  <a:lumMod val="75000"/>
                </a:schemeClr>
              </a:solidFill>
            </a:endParaRPr>
          </a:p>
        </p:txBody>
      </p:sp>
      <p:sp>
        <p:nvSpPr>
          <p:cNvPr id="6" name="Ορθογώνιο 5"/>
          <p:cNvSpPr/>
          <p:nvPr/>
        </p:nvSpPr>
        <p:spPr>
          <a:xfrm>
            <a:off x="1900362" y="3099090"/>
            <a:ext cx="866692" cy="214685"/>
          </a:xfrm>
          <a:prstGeom prst="rect">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3760966" y="2058994"/>
            <a:ext cx="8240202" cy="923330"/>
          </a:xfrm>
          <a:prstGeom prst="rect">
            <a:avLst/>
          </a:prstGeom>
          <a:noFill/>
        </p:spPr>
        <p:txBody>
          <a:bodyPr wrap="square" rtlCol="0">
            <a:spAutoFit/>
          </a:bodyPr>
          <a:lstStyle/>
          <a:p>
            <a:r>
              <a:rPr lang="el-GR" dirty="0" smtClean="0">
                <a:solidFill>
                  <a:srgbClr val="FFFF00"/>
                </a:solidFill>
              </a:rPr>
              <a:t>Από το </a:t>
            </a:r>
            <a:r>
              <a:rPr lang="en-US" dirty="0" smtClean="0">
                <a:solidFill>
                  <a:srgbClr val="FFFF00"/>
                </a:solidFill>
              </a:rPr>
              <a:t>Serial Presence Detect </a:t>
            </a:r>
            <a:r>
              <a:rPr lang="el-GR" dirty="0" smtClean="0">
                <a:solidFill>
                  <a:srgbClr val="FFFF00"/>
                </a:solidFill>
              </a:rPr>
              <a:t>του </a:t>
            </a:r>
            <a:r>
              <a:rPr lang="en-US" dirty="0" smtClean="0">
                <a:solidFill>
                  <a:srgbClr val="FFFF00"/>
                </a:solidFill>
              </a:rPr>
              <a:t>DIMM</a:t>
            </a:r>
            <a:r>
              <a:rPr lang="el-GR" dirty="0" smtClean="0">
                <a:solidFill>
                  <a:srgbClr val="FFFF00"/>
                </a:solidFill>
              </a:rPr>
              <a:t> έχουμε τέσσερις επιλογές τύπων λειτουργίας της μνήμης κατά</a:t>
            </a:r>
            <a:r>
              <a:rPr lang="en-US" dirty="0" smtClean="0">
                <a:solidFill>
                  <a:srgbClr val="FFFF00"/>
                </a:solidFill>
              </a:rPr>
              <a:t> JEDEC</a:t>
            </a:r>
            <a:r>
              <a:rPr lang="el-GR" dirty="0" smtClean="0">
                <a:solidFill>
                  <a:srgbClr val="FFFF00"/>
                </a:solidFill>
              </a:rPr>
              <a:t>. Όμως το </a:t>
            </a:r>
            <a:r>
              <a:rPr lang="en-US" dirty="0" smtClean="0">
                <a:solidFill>
                  <a:srgbClr val="FFFF00"/>
                </a:solidFill>
              </a:rPr>
              <a:t>chipset/UEFI </a:t>
            </a:r>
            <a:r>
              <a:rPr lang="el-GR" dirty="0" smtClean="0">
                <a:solidFill>
                  <a:srgbClr val="FFFF00"/>
                </a:solidFill>
              </a:rPr>
              <a:t>της μητρικής πλακέτας, για κάποιο λόγο επιλέγει τον </a:t>
            </a:r>
            <a:r>
              <a:rPr lang="el-GR" b="1" u="sng" dirty="0" smtClean="0">
                <a:solidFill>
                  <a:srgbClr val="FFFF00"/>
                </a:solidFill>
              </a:rPr>
              <a:t>τρίτο</a:t>
            </a:r>
            <a:r>
              <a:rPr lang="el-GR" dirty="0" smtClean="0">
                <a:solidFill>
                  <a:srgbClr val="FFFF00"/>
                </a:solidFill>
              </a:rPr>
              <a:t> καλύτερο τύπο λειτουργίας. </a:t>
            </a:r>
            <a:endParaRPr lang="el-GR" dirty="0">
              <a:solidFill>
                <a:srgbClr val="FFFF00"/>
              </a:solidFill>
            </a:endParaRPr>
          </a:p>
        </p:txBody>
      </p:sp>
      <p:sp>
        <p:nvSpPr>
          <p:cNvPr id="9" name="Ορθογώνιο 8"/>
          <p:cNvSpPr/>
          <p:nvPr/>
        </p:nvSpPr>
        <p:spPr>
          <a:xfrm>
            <a:off x="10074302" y="4535735"/>
            <a:ext cx="540689" cy="1324376"/>
          </a:xfrm>
          <a:prstGeom prst="rect">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p:cNvSpPr txBox="1"/>
          <p:nvPr/>
        </p:nvSpPr>
        <p:spPr>
          <a:xfrm>
            <a:off x="3488919" y="4674703"/>
            <a:ext cx="5280613" cy="523220"/>
          </a:xfrm>
          <a:prstGeom prst="rect">
            <a:avLst/>
          </a:prstGeom>
          <a:noFill/>
        </p:spPr>
        <p:txBody>
          <a:bodyPr wrap="none" rtlCol="0">
            <a:spAutoFit/>
          </a:bodyPr>
          <a:lstStyle/>
          <a:p>
            <a:r>
              <a:rPr lang="el-GR" sz="2800" b="1" dirty="0" smtClean="0"/>
              <a:t>Γιατί όμως να συμβαίνει αυτό;</a:t>
            </a:r>
            <a:endParaRPr lang="el-GR" sz="2800" b="1" dirty="0"/>
          </a:p>
        </p:txBody>
      </p:sp>
    </p:spTree>
    <p:extLst>
      <p:ext uri="{BB962C8B-B14F-4D97-AF65-F5344CB8AC3E}">
        <p14:creationId xmlns:p14="http://schemas.microsoft.com/office/powerpoint/2010/main" val="31041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2" presetClass="entr" presetSubtype="4" fill="hold" nodeType="afterEffect">
                                  <p:stCondLst>
                                    <p:cond delay="40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500"/>
                            </p:stCondLst>
                            <p:childTnLst>
                              <p:par>
                                <p:cTn id="13" presetID="1" presetClass="entr" presetSubtype="0" fill="hold" grpId="0" nodeType="afterEffect">
                                  <p:stCondLst>
                                    <p:cond delay="200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2" presetClass="entr" presetSubtype="4" fill="hold" nodeType="afterEffect">
                                  <p:stCondLst>
                                    <p:cond delay="200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1" presetClass="entr" presetSubtype="0" fill="hold" grpId="0" nodeType="afterEffect">
                                  <p:stCondLst>
                                    <p:cond delay="3000"/>
                                  </p:stCondLst>
                                  <p:childTnLst>
                                    <p:set>
                                      <p:cBhvr>
                                        <p:cTn id="26" dur="1" fill="hold">
                                          <p:stCondLst>
                                            <p:cond delay="0"/>
                                          </p:stCondLst>
                                        </p:cTn>
                                        <p:tgtEl>
                                          <p:spTgt spid="9"/>
                                        </p:tgtEl>
                                        <p:attrNameLst>
                                          <p:attrName>style.visibility</p:attrName>
                                        </p:attrNameLst>
                                      </p:cBhvr>
                                      <p:to>
                                        <p:strVal val="visible"/>
                                      </p:to>
                                    </p:set>
                                  </p:childTnLst>
                                </p:cTn>
                              </p:par>
                            </p:childTnLst>
                          </p:cTn>
                        </p:par>
                        <p:par>
                          <p:cTn id="27" fill="hold">
                            <p:stCondLst>
                              <p:cond delay="5500"/>
                            </p:stCondLst>
                            <p:childTnLst>
                              <p:par>
                                <p:cTn id="28" presetID="42" presetClass="entr" presetSubtype="0" fill="hold" grpId="0" nodeType="afterEffect">
                                  <p:stCondLst>
                                    <p:cond delay="30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9"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1"/>
          <p:cNvSpPr>
            <a:spLocks noGrp="1"/>
          </p:cNvSpPr>
          <p:nvPr>
            <p:ph type="title"/>
          </p:nvPr>
        </p:nvSpPr>
        <p:spPr>
          <a:xfrm>
            <a:off x="557842" y="231151"/>
            <a:ext cx="11076316" cy="1022108"/>
          </a:xfrm>
          <a:ln>
            <a:noFill/>
          </a:ln>
          <a:effectLst/>
        </p:spPr>
        <p:txBody>
          <a:bodyPr>
            <a:normAutofit fontScale="90000"/>
          </a:bodyPr>
          <a:lstStyle/>
          <a:p>
            <a:pPr algn="ct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ΜΕΛΕΤΗ ΠΕΡΙΠΤΩΣΗΣ </a:t>
            </a:r>
            <a:r>
              <a:rPr lang="el-GR" sz="5400" b="1"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μνημησ</a:t>
            </a: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endParaRPr lang="el-GR" sz="5400" b="1"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pic>
        <p:nvPicPr>
          <p:cNvPr id="4" name="Εικόνα 3"/>
          <p:cNvPicPr>
            <a:picLocks noChangeAspect="1"/>
          </p:cNvPicPr>
          <p:nvPr/>
        </p:nvPicPr>
        <p:blipFill>
          <a:blip r:embed="rId2"/>
          <a:stretch>
            <a:fillRect/>
          </a:stretch>
        </p:blipFill>
        <p:spPr>
          <a:xfrm>
            <a:off x="308762" y="1878033"/>
            <a:ext cx="5836689" cy="2719846"/>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19" y="1670578"/>
            <a:ext cx="3117669" cy="3087977"/>
          </a:xfrm>
          <a:prstGeom prst="rect">
            <a:avLst/>
          </a:prstGeom>
        </p:spPr>
      </p:pic>
      <p:pic>
        <p:nvPicPr>
          <p:cNvPr id="6" name="Εικόνα 5"/>
          <p:cNvPicPr>
            <a:picLocks noChangeAspect="1"/>
          </p:cNvPicPr>
          <p:nvPr/>
        </p:nvPicPr>
        <p:blipFill>
          <a:blip r:embed="rId4"/>
          <a:stretch>
            <a:fillRect/>
          </a:stretch>
        </p:blipFill>
        <p:spPr>
          <a:xfrm>
            <a:off x="3840954" y="4995069"/>
            <a:ext cx="6466712" cy="1584800"/>
          </a:xfrm>
          <a:prstGeom prst="rect">
            <a:avLst/>
          </a:prstGeom>
        </p:spPr>
      </p:pic>
      <p:sp>
        <p:nvSpPr>
          <p:cNvPr id="7" name="TextBox 6"/>
          <p:cNvSpPr txBox="1"/>
          <p:nvPr/>
        </p:nvSpPr>
        <p:spPr>
          <a:xfrm>
            <a:off x="209494" y="1067396"/>
            <a:ext cx="10547646" cy="646331"/>
          </a:xfrm>
          <a:prstGeom prst="rect">
            <a:avLst/>
          </a:prstGeom>
          <a:noFill/>
        </p:spPr>
        <p:txBody>
          <a:bodyPr wrap="square" rtlCol="0">
            <a:spAutoFit/>
          </a:bodyPr>
          <a:lstStyle/>
          <a:p>
            <a:r>
              <a:rPr lang="el-GR" dirty="0" smtClean="0">
                <a:solidFill>
                  <a:schemeClr val="accent6">
                    <a:lumMod val="75000"/>
                  </a:schemeClr>
                </a:solidFill>
              </a:rPr>
              <a:t>Πριν προχωρήσουμε στην περαιτέρω διερεύνηση του προβλήματος διευκρινίζουμε ότι το </a:t>
            </a:r>
            <a:r>
              <a:rPr lang="en-US" dirty="0" smtClean="0">
                <a:solidFill>
                  <a:schemeClr val="accent6">
                    <a:lumMod val="75000"/>
                  </a:schemeClr>
                </a:solidFill>
              </a:rPr>
              <a:t>DIMM </a:t>
            </a:r>
            <a:r>
              <a:rPr lang="el-GR" b="1" u="sng" dirty="0" smtClean="0">
                <a:solidFill>
                  <a:schemeClr val="accent6">
                    <a:lumMod val="75000"/>
                  </a:schemeClr>
                </a:solidFill>
              </a:rPr>
              <a:t>δεν έχει τη δυνατότητα </a:t>
            </a:r>
            <a:r>
              <a:rPr lang="en-US" b="1" u="sng" dirty="0" smtClean="0">
                <a:solidFill>
                  <a:schemeClr val="accent6">
                    <a:lumMod val="75000"/>
                  </a:schemeClr>
                </a:solidFill>
              </a:rPr>
              <a:t>XMP</a:t>
            </a:r>
            <a:r>
              <a:rPr lang="el-GR" dirty="0" smtClean="0">
                <a:solidFill>
                  <a:schemeClr val="accent6">
                    <a:lumMod val="75000"/>
                  </a:schemeClr>
                </a:solidFill>
              </a:rPr>
              <a:t> </a:t>
            </a:r>
            <a:r>
              <a:rPr lang="en-US" dirty="0" smtClean="0">
                <a:solidFill>
                  <a:schemeClr val="accent6">
                    <a:lumMod val="75000"/>
                  </a:schemeClr>
                </a:solidFill>
              </a:rPr>
              <a:t> (</a:t>
            </a:r>
            <a:r>
              <a:rPr lang="en-US" dirty="0" err="1" smtClean="0">
                <a:solidFill>
                  <a:schemeClr val="accent6">
                    <a:lumMod val="75000"/>
                  </a:schemeClr>
                </a:solidFill>
              </a:rPr>
              <a:t>eXtreme</a:t>
            </a:r>
            <a:r>
              <a:rPr lang="en-US" dirty="0" smtClean="0">
                <a:solidFill>
                  <a:schemeClr val="accent6">
                    <a:lumMod val="75000"/>
                  </a:schemeClr>
                </a:solidFill>
              </a:rPr>
              <a:t> Memory Profile).</a:t>
            </a:r>
            <a:endParaRPr lang="el-GR" dirty="0">
              <a:solidFill>
                <a:schemeClr val="accent6">
                  <a:lumMod val="75000"/>
                </a:schemeClr>
              </a:solidFill>
            </a:endParaRPr>
          </a:p>
        </p:txBody>
      </p:sp>
      <p:sp>
        <p:nvSpPr>
          <p:cNvPr id="8" name="TextBox 7"/>
          <p:cNvSpPr txBox="1"/>
          <p:nvPr/>
        </p:nvSpPr>
        <p:spPr>
          <a:xfrm>
            <a:off x="215144" y="5270616"/>
            <a:ext cx="3082346" cy="923330"/>
          </a:xfrm>
          <a:prstGeom prst="rect">
            <a:avLst/>
          </a:prstGeom>
          <a:noFill/>
        </p:spPr>
        <p:txBody>
          <a:bodyPr wrap="square" rtlCol="0">
            <a:spAutoFit/>
          </a:bodyPr>
          <a:lstStyle/>
          <a:p>
            <a:r>
              <a:rPr lang="el-GR" dirty="0" smtClean="0">
                <a:solidFill>
                  <a:srgbClr val="FFFF00"/>
                </a:solidFill>
              </a:rPr>
              <a:t>Εάν το </a:t>
            </a:r>
            <a:r>
              <a:rPr lang="en-US" dirty="0" smtClean="0">
                <a:solidFill>
                  <a:srgbClr val="FFFF00"/>
                </a:solidFill>
              </a:rPr>
              <a:t>DIMM </a:t>
            </a:r>
            <a:r>
              <a:rPr lang="el-GR" dirty="0" smtClean="0">
                <a:solidFill>
                  <a:srgbClr val="FFFF00"/>
                </a:solidFill>
              </a:rPr>
              <a:t>υποστήριζε </a:t>
            </a:r>
            <a:r>
              <a:rPr lang="en-US" dirty="0" smtClean="0">
                <a:solidFill>
                  <a:srgbClr val="FFFF00"/>
                </a:solidFill>
              </a:rPr>
              <a:t>XMP</a:t>
            </a:r>
            <a:r>
              <a:rPr lang="el-GR" dirty="0" smtClean="0">
                <a:solidFill>
                  <a:srgbClr val="FFFF00"/>
                </a:solidFill>
              </a:rPr>
              <a:t> θα φαινόταν αυτή </a:t>
            </a:r>
            <a:r>
              <a:rPr lang="el-GR" dirty="0">
                <a:solidFill>
                  <a:srgbClr val="FFFF00"/>
                </a:solidFill>
              </a:rPr>
              <a:t>η</a:t>
            </a:r>
            <a:r>
              <a:rPr lang="el-GR" dirty="0" smtClean="0">
                <a:solidFill>
                  <a:srgbClr val="FFFF00"/>
                </a:solidFill>
              </a:rPr>
              <a:t> παράμετρος στο </a:t>
            </a:r>
            <a:r>
              <a:rPr lang="en-US" dirty="0" smtClean="0">
                <a:solidFill>
                  <a:srgbClr val="FFFF00"/>
                </a:solidFill>
              </a:rPr>
              <a:t>UEFI. </a:t>
            </a:r>
            <a:endParaRPr lang="el-GR" dirty="0">
              <a:solidFill>
                <a:srgbClr val="FFFF00"/>
              </a:solidFill>
            </a:endParaRPr>
          </a:p>
        </p:txBody>
      </p:sp>
      <p:sp>
        <p:nvSpPr>
          <p:cNvPr id="9" name="TextBox 8"/>
          <p:cNvSpPr txBox="1"/>
          <p:nvPr/>
        </p:nvSpPr>
        <p:spPr>
          <a:xfrm>
            <a:off x="10474253" y="5270616"/>
            <a:ext cx="1420632" cy="1107996"/>
          </a:xfrm>
          <a:prstGeom prst="rect">
            <a:avLst/>
          </a:prstGeom>
          <a:noFill/>
        </p:spPr>
        <p:txBody>
          <a:bodyPr wrap="square" rtlCol="0">
            <a:spAutoFit/>
          </a:bodyPr>
          <a:lstStyle/>
          <a:p>
            <a:r>
              <a:rPr lang="el-GR" sz="1600" dirty="0" smtClean="0"/>
              <a:t>(</a:t>
            </a:r>
            <a:r>
              <a:rPr lang="el-GR" sz="1600" dirty="0" smtClean="0">
                <a:solidFill>
                  <a:srgbClr val="FFC000"/>
                </a:solidFill>
              </a:rPr>
              <a:t>Από το </a:t>
            </a:r>
            <a:r>
              <a:rPr lang="en-US" sz="1600" dirty="0" smtClean="0">
                <a:solidFill>
                  <a:srgbClr val="FFC000"/>
                </a:solidFill>
              </a:rPr>
              <a:t>User manual </a:t>
            </a:r>
            <a:r>
              <a:rPr lang="el-GR" sz="1600" dirty="0" smtClean="0">
                <a:solidFill>
                  <a:srgbClr val="FFC000"/>
                </a:solidFill>
              </a:rPr>
              <a:t>της μητρικής πλακέτας.)</a:t>
            </a:r>
            <a:r>
              <a:rPr lang="el-GR" dirty="0" smtClean="0">
                <a:solidFill>
                  <a:srgbClr val="FFC000"/>
                </a:solidFill>
              </a:rPr>
              <a:t> </a:t>
            </a:r>
            <a:endParaRPr lang="el-GR" dirty="0">
              <a:solidFill>
                <a:srgbClr val="FFC000"/>
              </a:solidFill>
            </a:endParaRPr>
          </a:p>
        </p:txBody>
      </p:sp>
      <p:sp>
        <p:nvSpPr>
          <p:cNvPr id="11" name="Ορθογώνιο 10"/>
          <p:cNvSpPr/>
          <p:nvPr/>
        </p:nvSpPr>
        <p:spPr>
          <a:xfrm>
            <a:off x="425244" y="2089504"/>
            <a:ext cx="2361087" cy="214685"/>
          </a:xfrm>
          <a:prstGeom prst="rect">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p:cNvSpPr/>
          <p:nvPr/>
        </p:nvSpPr>
        <p:spPr>
          <a:xfrm>
            <a:off x="10842171" y="2798364"/>
            <a:ext cx="1126880" cy="146718"/>
          </a:xfrm>
          <a:prstGeom prst="rect">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5" name="Ευθύγραμμο βέλος σύνδεσης 14"/>
          <p:cNvCxnSpPr/>
          <p:nvPr/>
        </p:nvCxnSpPr>
        <p:spPr>
          <a:xfrm>
            <a:off x="2660235" y="5639948"/>
            <a:ext cx="1274510" cy="15903"/>
          </a:xfrm>
          <a:prstGeom prst="straightConnector1">
            <a:avLst/>
          </a:prstGeom>
          <a:ln w="38100">
            <a:solidFill>
              <a:srgbClr val="FFFF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51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2" presetClass="entr" presetSubtype="4" fill="hold" nodeType="afterEffect">
                                  <p:stCondLst>
                                    <p:cond delay="1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par>
                          <p:cTn id="12" fill="hold">
                            <p:stCondLst>
                              <p:cond delay="3000"/>
                            </p:stCondLst>
                            <p:childTnLst>
                              <p:par>
                                <p:cTn id="13" presetID="2" presetClass="entr" presetSubtype="4"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4000"/>
                            </p:stCondLst>
                            <p:childTnLst>
                              <p:par>
                                <p:cTn id="18" presetID="1" presetClass="entr" presetSubtype="0" fill="hold" grpId="0" nodeType="afterEffect">
                                  <p:stCondLst>
                                    <p:cond delay="200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p:stCondLst>
                              <p:cond delay="6000"/>
                            </p:stCondLst>
                            <p:childTnLst>
                              <p:par>
                                <p:cTn id="21" presetID="1" presetClass="entr" presetSubtype="0" fill="hold" grpId="0" nodeType="afterEffect">
                                  <p:stCondLst>
                                    <p:cond delay="100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p:stCondLst>
                              <p:cond delay="0"/>
                            </p:stCondLst>
                            <p:childTnLst>
                              <p:par>
                                <p:cTn id="28" presetID="53" presetClass="entr" presetSubtype="16" fill="hold" nodeType="afterEffect">
                                  <p:stCondLst>
                                    <p:cond delay="125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par>
                          <p:cTn id="33" fill="hold">
                            <p:stCondLst>
                              <p:cond delay="1750"/>
                            </p:stCondLst>
                            <p:childTnLst>
                              <p:par>
                                <p:cTn id="34" presetID="2" presetClass="entr" presetSubtype="4" fill="hold" nodeType="afterEffect">
                                  <p:stCondLst>
                                    <p:cond delay="25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1" presetClass="entr" presetSubtype="0" fill="hold" grpId="0" nodeType="afterEffect">
                                  <p:stCondLst>
                                    <p:cond delay="100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1"/>
          <p:cNvSpPr>
            <a:spLocks noGrp="1"/>
          </p:cNvSpPr>
          <p:nvPr>
            <p:ph type="title"/>
          </p:nvPr>
        </p:nvSpPr>
        <p:spPr>
          <a:xfrm>
            <a:off x="557842" y="231151"/>
            <a:ext cx="11076316" cy="1022108"/>
          </a:xfrm>
          <a:ln>
            <a:noFill/>
          </a:ln>
          <a:effectLst/>
        </p:spPr>
        <p:txBody>
          <a:bodyPr>
            <a:normAutofit fontScale="90000"/>
          </a:bodyPr>
          <a:lstStyle/>
          <a:p>
            <a:pPr algn="ct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ΜΕΛΕΤΗ ΠΕΡΙΠΤΩΣΗΣ </a:t>
            </a:r>
            <a:r>
              <a:rPr lang="el-GR" sz="5400" b="1"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μνημησ</a:t>
            </a: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endParaRPr lang="el-GR" sz="5400" b="1"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pic>
        <p:nvPicPr>
          <p:cNvPr id="4" name="Εικόνα 3"/>
          <p:cNvPicPr>
            <a:picLocks noChangeAspect="1"/>
          </p:cNvPicPr>
          <p:nvPr/>
        </p:nvPicPr>
        <p:blipFill>
          <a:blip r:embed="rId2"/>
          <a:stretch>
            <a:fillRect/>
          </a:stretch>
        </p:blipFill>
        <p:spPr>
          <a:xfrm>
            <a:off x="3177655" y="1789494"/>
            <a:ext cx="5836689" cy="2719846"/>
          </a:xfrm>
          <a:prstGeom prst="rect">
            <a:avLst/>
          </a:prstGeom>
        </p:spPr>
      </p:pic>
      <p:sp>
        <p:nvSpPr>
          <p:cNvPr id="5" name="TextBox 4"/>
          <p:cNvSpPr txBox="1"/>
          <p:nvPr/>
        </p:nvSpPr>
        <p:spPr>
          <a:xfrm>
            <a:off x="1888005" y="1039705"/>
            <a:ext cx="8415987" cy="646331"/>
          </a:xfrm>
          <a:prstGeom prst="rect">
            <a:avLst/>
          </a:prstGeom>
          <a:noFill/>
        </p:spPr>
        <p:txBody>
          <a:bodyPr wrap="square" rtlCol="0">
            <a:spAutoFit/>
          </a:bodyPr>
          <a:lstStyle/>
          <a:p>
            <a:pPr algn="ctr"/>
            <a:r>
              <a:rPr lang="el-GR" dirty="0" smtClean="0">
                <a:solidFill>
                  <a:schemeClr val="accent6">
                    <a:lumMod val="75000"/>
                  </a:schemeClr>
                </a:solidFill>
              </a:rPr>
              <a:t>«Παίζοντας» με τις παραμέτρους που φαίνονται παρακάτω,</a:t>
            </a:r>
          </a:p>
          <a:p>
            <a:pPr algn="ctr"/>
            <a:r>
              <a:rPr lang="el-GR" b="1" dirty="0" smtClean="0">
                <a:solidFill>
                  <a:schemeClr val="accent6">
                    <a:lumMod val="75000"/>
                  </a:schemeClr>
                </a:solidFill>
              </a:rPr>
              <a:t>δεν καταφέραμε να αυξήσουμε τη Διαμεταγωγή δεδομένων στα </a:t>
            </a:r>
            <a:r>
              <a:rPr lang="en-US" b="1" dirty="0" smtClean="0">
                <a:solidFill>
                  <a:schemeClr val="accent6">
                    <a:lumMod val="75000"/>
                  </a:schemeClr>
                </a:solidFill>
              </a:rPr>
              <a:t>1600MT/s</a:t>
            </a:r>
            <a:r>
              <a:rPr lang="en-US" dirty="0" smtClean="0">
                <a:solidFill>
                  <a:schemeClr val="accent6">
                    <a:lumMod val="75000"/>
                  </a:schemeClr>
                </a:solidFill>
              </a:rPr>
              <a:t>.</a:t>
            </a:r>
            <a:endParaRPr lang="el-GR" dirty="0">
              <a:solidFill>
                <a:schemeClr val="accent6">
                  <a:lumMod val="75000"/>
                </a:schemeClr>
              </a:solidFill>
            </a:endParaRPr>
          </a:p>
        </p:txBody>
      </p:sp>
      <p:sp>
        <p:nvSpPr>
          <p:cNvPr id="6" name="TextBox 5"/>
          <p:cNvSpPr txBox="1"/>
          <p:nvPr/>
        </p:nvSpPr>
        <p:spPr>
          <a:xfrm>
            <a:off x="308762" y="5684808"/>
            <a:ext cx="2714205" cy="369332"/>
          </a:xfrm>
          <a:prstGeom prst="rect">
            <a:avLst/>
          </a:prstGeom>
          <a:noFill/>
        </p:spPr>
        <p:txBody>
          <a:bodyPr wrap="none" rtlCol="0">
            <a:spAutoFit/>
          </a:bodyPr>
          <a:lstStyle/>
          <a:p>
            <a:r>
              <a:rPr lang="en-US" b="1" dirty="0" smtClean="0">
                <a:solidFill>
                  <a:srgbClr val="FFFF66"/>
                </a:solidFill>
              </a:rPr>
              <a:t>Performance Enhance</a:t>
            </a:r>
            <a:endParaRPr lang="el-GR" b="1" dirty="0">
              <a:solidFill>
                <a:srgbClr val="FFFF66"/>
              </a:solidFill>
            </a:endParaRPr>
          </a:p>
        </p:txBody>
      </p:sp>
      <p:sp>
        <p:nvSpPr>
          <p:cNvPr id="7" name="TextBox 6"/>
          <p:cNvSpPr txBox="1"/>
          <p:nvPr/>
        </p:nvSpPr>
        <p:spPr>
          <a:xfrm>
            <a:off x="4084878" y="4893967"/>
            <a:ext cx="995785" cy="369332"/>
          </a:xfrm>
          <a:prstGeom prst="rect">
            <a:avLst/>
          </a:prstGeom>
          <a:noFill/>
        </p:spPr>
        <p:txBody>
          <a:bodyPr wrap="none" rtlCol="0">
            <a:spAutoFit/>
          </a:bodyPr>
          <a:lstStyle/>
          <a:p>
            <a:r>
              <a:rPr lang="en-US" b="1" dirty="0" smtClean="0">
                <a:solidFill>
                  <a:srgbClr val="FFFF00"/>
                </a:solidFill>
              </a:rPr>
              <a:t>Normal</a:t>
            </a:r>
            <a:endParaRPr lang="el-GR" b="1" dirty="0">
              <a:solidFill>
                <a:srgbClr val="FFFF00"/>
              </a:solidFill>
            </a:endParaRPr>
          </a:p>
        </p:txBody>
      </p:sp>
      <p:sp>
        <p:nvSpPr>
          <p:cNvPr id="8" name="TextBox 7"/>
          <p:cNvSpPr txBox="1"/>
          <p:nvPr/>
        </p:nvSpPr>
        <p:spPr>
          <a:xfrm>
            <a:off x="4179503" y="5614764"/>
            <a:ext cx="800219" cy="369332"/>
          </a:xfrm>
          <a:prstGeom prst="rect">
            <a:avLst/>
          </a:prstGeom>
          <a:noFill/>
        </p:spPr>
        <p:txBody>
          <a:bodyPr wrap="none" rtlCol="0">
            <a:spAutoFit/>
          </a:bodyPr>
          <a:lstStyle/>
          <a:p>
            <a:r>
              <a:rPr lang="en-US" b="1" dirty="0" smtClean="0">
                <a:solidFill>
                  <a:srgbClr val="FFFF00"/>
                </a:solidFill>
              </a:rPr>
              <a:t>Turbo</a:t>
            </a:r>
            <a:endParaRPr lang="el-GR" b="1" dirty="0">
              <a:solidFill>
                <a:srgbClr val="FFFF00"/>
              </a:solidFill>
            </a:endParaRPr>
          </a:p>
        </p:txBody>
      </p:sp>
      <p:sp>
        <p:nvSpPr>
          <p:cNvPr id="9" name="TextBox 8"/>
          <p:cNvSpPr txBox="1"/>
          <p:nvPr/>
        </p:nvSpPr>
        <p:spPr>
          <a:xfrm>
            <a:off x="4040795" y="6296097"/>
            <a:ext cx="1083951" cy="369332"/>
          </a:xfrm>
          <a:prstGeom prst="rect">
            <a:avLst/>
          </a:prstGeom>
          <a:noFill/>
        </p:spPr>
        <p:txBody>
          <a:bodyPr wrap="none" rtlCol="0">
            <a:spAutoFit/>
          </a:bodyPr>
          <a:lstStyle/>
          <a:p>
            <a:r>
              <a:rPr lang="en-US" b="1" dirty="0" smtClean="0">
                <a:solidFill>
                  <a:srgbClr val="FFFF00"/>
                </a:solidFill>
              </a:rPr>
              <a:t>Extreme</a:t>
            </a:r>
            <a:endParaRPr lang="el-GR" b="1" dirty="0">
              <a:solidFill>
                <a:srgbClr val="FFFF00"/>
              </a:solidFill>
            </a:endParaRPr>
          </a:p>
        </p:txBody>
      </p:sp>
      <p:sp>
        <p:nvSpPr>
          <p:cNvPr id="10" name="TextBox 9"/>
          <p:cNvSpPr txBox="1"/>
          <p:nvPr/>
        </p:nvSpPr>
        <p:spPr>
          <a:xfrm>
            <a:off x="10242648" y="6296097"/>
            <a:ext cx="873957" cy="369332"/>
          </a:xfrm>
          <a:prstGeom prst="rect">
            <a:avLst/>
          </a:prstGeom>
          <a:noFill/>
        </p:spPr>
        <p:txBody>
          <a:bodyPr wrap="none" rtlCol="0">
            <a:spAutoFit/>
          </a:bodyPr>
          <a:lstStyle/>
          <a:p>
            <a:r>
              <a:rPr lang="en-US" b="1" dirty="0" smtClean="0">
                <a:solidFill>
                  <a:srgbClr val="FFC000"/>
                </a:solidFill>
              </a:rPr>
              <a:t>Expert</a:t>
            </a:r>
            <a:endParaRPr lang="el-GR" b="1" dirty="0">
              <a:solidFill>
                <a:srgbClr val="FFC000"/>
              </a:solidFill>
            </a:endParaRPr>
          </a:p>
        </p:txBody>
      </p:sp>
      <p:sp>
        <p:nvSpPr>
          <p:cNvPr id="11" name="TextBox 10"/>
          <p:cNvSpPr txBox="1"/>
          <p:nvPr/>
        </p:nvSpPr>
        <p:spPr>
          <a:xfrm>
            <a:off x="10261884" y="5625777"/>
            <a:ext cx="854721" cy="369332"/>
          </a:xfrm>
          <a:prstGeom prst="rect">
            <a:avLst/>
          </a:prstGeom>
          <a:noFill/>
        </p:spPr>
        <p:txBody>
          <a:bodyPr wrap="none" rtlCol="0">
            <a:spAutoFit/>
          </a:bodyPr>
          <a:lstStyle/>
          <a:p>
            <a:r>
              <a:rPr lang="en-US" b="1" dirty="0" smtClean="0">
                <a:solidFill>
                  <a:srgbClr val="FFC000"/>
                </a:solidFill>
              </a:rPr>
              <a:t>Quick</a:t>
            </a:r>
            <a:endParaRPr lang="el-GR" b="1" dirty="0">
              <a:solidFill>
                <a:srgbClr val="FFC000"/>
              </a:solidFill>
            </a:endParaRPr>
          </a:p>
        </p:txBody>
      </p:sp>
      <p:sp>
        <p:nvSpPr>
          <p:cNvPr id="12" name="TextBox 11"/>
          <p:cNvSpPr txBox="1"/>
          <p:nvPr/>
        </p:nvSpPr>
        <p:spPr>
          <a:xfrm>
            <a:off x="10316386" y="4893967"/>
            <a:ext cx="726481" cy="369332"/>
          </a:xfrm>
          <a:prstGeom prst="rect">
            <a:avLst/>
          </a:prstGeom>
          <a:noFill/>
        </p:spPr>
        <p:txBody>
          <a:bodyPr wrap="none" rtlCol="0">
            <a:spAutoFit/>
          </a:bodyPr>
          <a:lstStyle/>
          <a:p>
            <a:r>
              <a:rPr lang="en-US" b="1" dirty="0">
                <a:solidFill>
                  <a:srgbClr val="FFC000"/>
                </a:solidFill>
              </a:rPr>
              <a:t>A</a:t>
            </a:r>
            <a:r>
              <a:rPr lang="en-US" b="1" dirty="0" smtClean="0">
                <a:solidFill>
                  <a:srgbClr val="FFC000"/>
                </a:solidFill>
              </a:rPr>
              <a:t>uto</a:t>
            </a:r>
            <a:endParaRPr lang="el-GR" b="1" dirty="0">
              <a:solidFill>
                <a:srgbClr val="FFC000"/>
              </a:solidFill>
            </a:endParaRPr>
          </a:p>
        </p:txBody>
      </p:sp>
      <p:sp>
        <p:nvSpPr>
          <p:cNvPr id="13" name="TextBox 12"/>
          <p:cNvSpPr txBox="1"/>
          <p:nvPr/>
        </p:nvSpPr>
        <p:spPr>
          <a:xfrm>
            <a:off x="6250688" y="5631445"/>
            <a:ext cx="2912977" cy="369332"/>
          </a:xfrm>
          <a:prstGeom prst="rect">
            <a:avLst/>
          </a:prstGeom>
          <a:noFill/>
        </p:spPr>
        <p:txBody>
          <a:bodyPr wrap="none" rtlCol="0">
            <a:spAutoFit/>
          </a:bodyPr>
          <a:lstStyle/>
          <a:p>
            <a:r>
              <a:rPr lang="en-US" b="1" dirty="0" smtClean="0">
                <a:solidFill>
                  <a:srgbClr val="FFC000"/>
                </a:solidFill>
              </a:rPr>
              <a:t>DRAM Timing Selectable</a:t>
            </a:r>
            <a:endParaRPr lang="el-GR" b="1" dirty="0">
              <a:solidFill>
                <a:srgbClr val="FFC000"/>
              </a:solidFill>
            </a:endParaRPr>
          </a:p>
        </p:txBody>
      </p:sp>
      <p:sp>
        <p:nvSpPr>
          <p:cNvPr id="14" name="Ορθογώνιο 13"/>
          <p:cNvSpPr/>
          <p:nvPr/>
        </p:nvSpPr>
        <p:spPr>
          <a:xfrm>
            <a:off x="3261918" y="2774766"/>
            <a:ext cx="1841486" cy="180963"/>
          </a:xfrm>
          <a:prstGeom prst="rect">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Ορθογώνιο 14"/>
          <p:cNvSpPr/>
          <p:nvPr/>
        </p:nvSpPr>
        <p:spPr>
          <a:xfrm>
            <a:off x="3261918" y="2962896"/>
            <a:ext cx="1841486" cy="166629"/>
          </a:xfrm>
          <a:prstGeom prst="rect">
            <a:avLst/>
          </a:prstGeom>
          <a:noFill/>
          <a:ln w="285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7" name="Ευθύγραμμο βέλος σύνδεσης 16"/>
          <p:cNvCxnSpPr/>
          <p:nvPr/>
        </p:nvCxnSpPr>
        <p:spPr>
          <a:xfrm flipH="1">
            <a:off x="1354348" y="2865247"/>
            <a:ext cx="1879612" cy="2766198"/>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Ευθύγραμμο βέλος σύνδεσης 19"/>
          <p:cNvCxnSpPr/>
          <p:nvPr/>
        </p:nvCxnSpPr>
        <p:spPr>
          <a:xfrm>
            <a:off x="5103404" y="3149417"/>
            <a:ext cx="2436083" cy="2482028"/>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Ευθύγραμμο βέλος σύνδεσης 22"/>
          <p:cNvCxnSpPr/>
          <p:nvPr/>
        </p:nvCxnSpPr>
        <p:spPr>
          <a:xfrm flipV="1">
            <a:off x="2975226" y="5123289"/>
            <a:ext cx="1117453" cy="534838"/>
          </a:xfrm>
          <a:prstGeom prst="straightConnector1">
            <a:avLst/>
          </a:prstGeom>
          <a:ln w="38100">
            <a:solidFill>
              <a:srgbClr val="FFFF66">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p:cNvCxnSpPr>
            <a:stCxn id="6" idx="3"/>
          </p:cNvCxnSpPr>
          <p:nvPr/>
        </p:nvCxnSpPr>
        <p:spPr>
          <a:xfrm flipV="1">
            <a:off x="3022967" y="5838340"/>
            <a:ext cx="1156536" cy="31134"/>
          </a:xfrm>
          <a:prstGeom prst="straightConnector1">
            <a:avLst/>
          </a:prstGeom>
          <a:ln w="38100">
            <a:solidFill>
              <a:srgbClr val="FFFF66">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Ευθύγραμμο βέλος σύνδεσης 24"/>
          <p:cNvCxnSpPr>
            <a:endCxn id="9" idx="1"/>
          </p:cNvCxnSpPr>
          <p:nvPr/>
        </p:nvCxnSpPr>
        <p:spPr>
          <a:xfrm>
            <a:off x="2975226" y="5989860"/>
            <a:ext cx="1065569" cy="490903"/>
          </a:xfrm>
          <a:prstGeom prst="straightConnector1">
            <a:avLst/>
          </a:prstGeom>
          <a:ln w="38100">
            <a:solidFill>
              <a:srgbClr val="FFFF66">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Ευθύγραμμο βέλος σύνδεσης 28"/>
          <p:cNvCxnSpPr/>
          <p:nvPr/>
        </p:nvCxnSpPr>
        <p:spPr>
          <a:xfrm flipV="1">
            <a:off x="9147432" y="5102886"/>
            <a:ext cx="1117453" cy="534838"/>
          </a:xfrm>
          <a:prstGeom prst="straightConnector1">
            <a:avLst/>
          </a:prstGeom>
          <a:ln w="38100">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Ευθύγραμμο βέλος σύνδεσης 29"/>
          <p:cNvCxnSpPr>
            <a:stCxn id="13" idx="3"/>
            <a:endCxn id="11" idx="1"/>
          </p:cNvCxnSpPr>
          <p:nvPr/>
        </p:nvCxnSpPr>
        <p:spPr>
          <a:xfrm flipV="1">
            <a:off x="9163665" y="5810443"/>
            <a:ext cx="1098219" cy="5668"/>
          </a:xfrm>
          <a:prstGeom prst="straightConnector1">
            <a:avLst/>
          </a:prstGeom>
          <a:ln w="38100">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Ευθύγραμμο βέλος σύνδεσης 32"/>
          <p:cNvCxnSpPr>
            <a:endCxn id="10" idx="1"/>
          </p:cNvCxnSpPr>
          <p:nvPr/>
        </p:nvCxnSpPr>
        <p:spPr>
          <a:xfrm>
            <a:off x="9163665" y="6000777"/>
            <a:ext cx="1078983" cy="479986"/>
          </a:xfrm>
          <a:prstGeom prst="straightConnector1">
            <a:avLst/>
          </a:prstGeom>
          <a:ln w="38100">
            <a:solidFill>
              <a:srgbClr val="FFC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07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2" presetClass="entr" presetSubtype="4" fill="hold" nodeType="afterEffect">
                                  <p:stCondLst>
                                    <p:cond delay="1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par>
                          <p:cTn id="17" fill="hold">
                            <p:stCondLst>
                              <p:cond delay="2000"/>
                            </p:stCondLst>
                            <p:childTnLst>
                              <p:par>
                                <p:cTn id="18" presetID="53" presetClass="entr" presetSubtype="16" fill="hold" nodeType="afterEffect">
                                  <p:stCondLst>
                                    <p:cond delay="75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par>
                          <p:cTn id="23" fill="hold">
                            <p:stCondLst>
                              <p:cond delay="3250"/>
                            </p:stCondLst>
                            <p:childTnLst>
                              <p:par>
                                <p:cTn id="24" presetID="1" presetClass="entr" presetSubtype="0" fill="hold" grpId="0" nodeType="afterEffect">
                                  <p:stCondLst>
                                    <p:cond delay="50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3750"/>
                            </p:stCondLst>
                            <p:childTnLst>
                              <p:par>
                                <p:cTn id="27" presetID="53" presetClass="entr" presetSubtype="16" fill="hold" nodeType="afterEffect">
                                  <p:stCondLst>
                                    <p:cond delay="5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4750"/>
                            </p:stCondLst>
                            <p:childTnLst>
                              <p:par>
                                <p:cTn id="33" presetID="1" presetClass="entr" presetSubtype="0" fill="hold" grpId="0" nodeType="afterEffect">
                                  <p:stCondLst>
                                    <p:cond delay="500"/>
                                  </p:stCondLst>
                                  <p:childTnLst>
                                    <p:set>
                                      <p:cBhvr>
                                        <p:cTn id="34" dur="1" fill="hold">
                                          <p:stCondLst>
                                            <p:cond delay="0"/>
                                          </p:stCondLst>
                                        </p:cTn>
                                        <p:tgtEl>
                                          <p:spTgt spid="7"/>
                                        </p:tgtEl>
                                        <p:attrNameLst>
                                          <p:attrName>style.visibility</p:attrName>
                                        </p:attrNameLst>
                                      </p:cBhvr>
                                      <p:to>
                                        <p:strVal val="visible"/>
                                      </p:to>
                                    </p:set>
                                  </p:childTnLst>
                                </p:cTn>
                              </p:par>
                            </p:childTnLst>
                          </p:cTn>
                        </p:par>
                        <p:par>
                          <p:cTn id="35" fill="hold">
                            <p:stCondLst>
                              <p:cond delay="5250"/>
                            </p:stCondLst>
                            <p:childTnLst>
                              <p:par>
                                <p:cTn id="36" presetID="53" presetClass="entr" presetSubtype="16" fill="hold" nodeType="afterEffect">
                                  <p:stCondLst>
                                    <p:cond delay="25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childTnLst>
                          </p:cTn>
                        </p:par>
                        <p:par>
                          <p:cTn id="41" fill="hold">
                            <p:stCondLst>
                              <p:cond delay="6000"/>
                            </p:stCondLst>
                            <p:childTnLst>
                              <p:par>
                                <p:cTn id="42" presetID="1" presetClass="entr" presetSubtype="0" fill="hold" grpId="0" nodeType="afterEffect">
                                  <p:stCondLst>
                                    <p:cond delay="500"/>
                                  </p:stCondLst>
                                  <p:childTnLst>
                                    <p:set>
                                      <p:cBhvr>
                                        <p:cTn id="43" dur="1" fill="hold">
                                          <p:stCondLst>
                                            <p:cond delay="0"/>
                                          </p:stCondLst>
                                        </p:cTn>
                                        <p:tgtEl>
                                          <p:spTgt spid="8"/>
                                        </p:tgtEl>
                                        <p:attrNameLst>
                                          <p:attrName>style.visibility</p:attrName>
                                        </p:attrNameLst>
                                      </p:cBhvr>
                                      <p:to>
                                        <p:strVal val="visible"/>
                                      </p:to>
                                    </p:set>
                                  </p:childTnLst>
                                </p:cTn>
                              </p:par>
                            </p:childTnLst>
                          </p:cTn>
                        </p:par>
                        <p:par>
                          <p:cTn id="44" fill="hold">
                            <p:stCondLst>
                              <p:cond delay="6500"/>
                            </p:stCondLst>
                            <p:childTnLst>
                              <p:par>
                                <p:cTn id="45" presetID="53" presetClass="entr" presetSubtype="16" fill="hold" nodeType="afterEffect">
                                  <p:stCondLst>
                                    <p:cond delay="25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childTnLst>
                          </p:cTn>
                        </p:par>
                        <p:par>
                          <p:cTn id="50" fill="hold">
                            <p:stCondLst>
                              <p:cond delay="7250"/>
                            </p:stCondLst>
                            <p:childTnLst>
                              <p:par>
                                <p:cTn id="51" presetID="1" presetClass="entr" presetSubtype="0" fill="hold" grpId="0" nodeType="afterEffect">
                                  <p:stCondLst>
                                    <p:cond delay="50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circle(in)">
                                      <p:cBhvr>
                                        <p:cTn id="57" dur="2000"/>
                                        <p:tgtEl>
                                          <p:spTgt spid="15"/>
                                        </p:tgtEl>
                                      </p:cBhvr>
                                    </p:animEffect>
                                  </p:childTnLst>
                                </p:cTn>
                              </p:par>
                            </p:childTnLst>
                          </p:cTn>
                        </p:par>
                        <p:par>
                          <p:cTn id="58" fill="hold">
                            <p:stCondLst>
                              <p:cond delay="2000"/>
                            </p:stCondLst>
                            <p:childTnLst>
                              <p:par>
                                <p:cTn id="59" presetID="53" presetClass="entr" presetSubtype="16" fill="hold" nodeType="afterEffect">
                                  <p:stCondLst>
                                    <p:cond delay="75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childTnLst>
                          </p:cTn>
                        </p:par>
                        <p:par>
                          <p:cTn id="64" fill="hold">
                            <p:stCondLst>
                              <p:cond delay="3250"/>
                            </p:stCondLst>
                            <p:childTnLst>
                              <p:par>
                                <p:cTn id="65" presetID="1" presetClass="entr" presetSubtype="0" fill="hold" grpId="0" nodeType="afterEffect">
                                  <p:stCondLst>
                                    <p:cond delay="500"/>
                                  </p:stCondLst>
                                  <p:childTnLst>
                                    <p:set>
                                      <p:cBhvr>
                                        <p:cTn id="66" dur="1" fill="hold">
                                          <p:stCondLst>
                                            <p:cond delay="0"/>
                                          </p:stCondLst>
                                        </p:cTn>
                                        <p:tgtEl>
                                          <p:spTgt spid="13"/>
                                        </p:tgtEl>
                                        <p:attrNameLst>
                                          <p:attrName>style.visibility</p:attrName>
                                        </p:attrNameLst>
                                      </p:cBhvr>
                                      <p:to>
                                        <p:strVal val="visible"/>
                                      </p:to>
                                    </p:set>
                                  </p:childTnLst>
                                </p:cTn>
                              </p:par>
                            </p:childTnLst>
                          </p:cTn>
                        </p:par>
                        <p:par>
                          <p:cTn id="67" fill="hold">
                            <p:stCondLst>
                              <p:cond delay="3750"/>
                            </p:stCondLst>
                            <p:childTnLst>
                              <p:par>
                                <p:cTn id="68" presetID="53" presetClass="entr" presetSubtype="16" fill="hold" nodeType="afterEffect">
                                  <p:stCondLst>
                                    <p:cond delay="50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ppt_w</p:attrName>
                                        </p:attrNameLst>
                                      </p:cBhvr>
                                      <p:tavLst>
                                        <p:tav tm="0">
                                          <p:val>
                                            <p:fltVal val="0"/>
                                          </p:val>
                                        </p:tav>
                                        <p:tav tm="100000">
                                          <p:val>
                                            <p:strVal val="#ppt_w"/>
                                          </p:val>
                                        </p:tav>
                                      </p:tavLst>
                                    </p:anim>
                                    <p:anim calcmode="lin" valueType="num">
                                      <p:cBhvr>
                                        <p:cTn id="71" dur="500" fill="hold"/>
                                        <p:tgtEl>
                                          <p:spTgt spid="29"/>
                                        </p:tgtEl>
                                        <p:attrNameLst>
                                          <p:attrName>ppt_h</p:attrName>
                                        </p:attrNameLst>
                                      </p:cBhvr>
                                      <p:tavLst>
                                        <p:tav tm="0">
                                          <p:val>
                                            <p:fltVal val="0"/>
                                          </p:val>
                                        </p:tav>
                                        <p:tav tm="100000">
                                          <p:val>
                                            <p:strVal val="#ppt_h"/>
                                          </p:val>
                                        </p:tav>
                                      </p:tavLst>
                                    </p:anim>
                                    <p:animEffect transition="in" filter="fade">
                                      <p:cBhvr>
                                        <p:cTn id="72" dur="500"/>
                                        <p:tgtEl>
                                          <p:spTgt spid="29"/>
                                        </p:tgtEl>
                                      </p:cBhvr>
                                    </p:animEffect>
                                  </p:childTnLst>
                                </p:cTn>
                              </p:par>
                            </p:childTnLst>
                          </p:cTn>
                        </p:par>
                        <p:par>
                          <p:cTn id="73" fill="hold">
                            <p:stCondLst>
                              <p:cond delay="4750"/>
                            </p:stCondLst>
                            <p:childTnLst>
                              <p:par>
                                <p:cTn id="74" presetID="1" presetClass="entr" presetSubtype="0" fill="hold" grpId="0" nodeType="afterEffect">
                                  <p:stCondLst>
                                    <p:cond delay="500"/>
                                  </p:stCondLst>
                                  <p:childTnLst>
                                    <p:set>
                                      <p:cBhvr>
                                        <p:cTn id="75" dur="1" fill="hold">
                                          <p:stCondLst>
                                            <p:cond delay="0"/>
                                          </p:stCondLst>
                                        </p:cTn>
                                        <p:tgtEl>
                                          <p:spTgt spid="12"/>
                                        </p:tgtEl>
                                        <p:attrNameLst>
                                          <p:attrName>style.visibility</p:attrName>
                                        </p:attrNameLst>
                                      </p:cBhvr>
                                      <p:to>
                                        <p:strVal val="visible"/>
                                      </p:to>
                                    </p:set>
                                  </p:childTnLst>
                                </p:cTn>
                              </p:par>
                            </p:childTnLst>
                          </p:cTn>
                        </p:par>
                        <p:par>
                          <p:cTn id="76" fill="hold">
                            <p:stCondLst>
                              <p:cond delay="5250"/>
                            </p:stCondLst>
                            <p:childTnLst>
                              <p:par>
                                <p:cTn id="77" presetID="53" presetClass="entr" presetSubtype="16" fill="hold" nodeType="afterEffect">
                                  <p:stCondLst>
                                    <p:cond delay="250"/>
                                  </p:stCondLst>
                                  <p:childTnLst>
                                    <p:set>
                                      <p:cBhvr>
                                        <p:cTn id="78" dur="1" fill="hold">
                                          <p:stCondLst>
                                            <p:cond delay="0"/>
                                          </p:stCondLst>
                                        </p:cTn>
                                        <p:tgtEl>
                                          <p:spTgt spid="30"/>
                                        </p:tgtEl>
                                        <p:attrNameLst>
                                          <p:attrName>style.visibility</p:attrName>
                                        </p:attrNameLst>
                                      </p:cBhvr>
                                      <p:to>
                                        <p:strVal val="visible"/>
                                      </p:to>
                                    </p:set>
                                    <p:anim calcmode="lin" valueType="num">
                                      <p:cBhvr>
                                        <p:cTn id="79" dur="500" fill="hold"/>
                                        <p:tgtEl>
                                          <p:spTgt spid="30"/>
                                        </p:tgtEl>
                                        <p:attrNameLst>
                                          <p:attrName>ppt_w</p:attrName>
                                        </p:attrNameLst>
                                      </p:cBhvr>
                                      <p:tavLst>
                                        <p:tav tm="0">
                                          <p:val>
                                            <p:fltVal val="0"/>
                                          </p:val>
                                        </p:tav>
                                        <p:tav tm="100000">
                                          <p:val>
                                            <p:strVal val="#ppt_w"/>
                                          </p:val>
                                        </p:tav>
                                      </p:tavLst>
                                    </p:anim>
                                    <p:anim calcmode="lin" valueType="num">
                                      <p:cBhvr>
                                        <p:cTn id="80" dur="500" fill="hold"/>
                                        <p:tgtEl>
                                          <p:spTgt spid="30"/>
                                        </p:tgtEl>
                                        <p:attrNameLst>
                                          <p:attrName>ppt_h</p:attrName>
                                        </p:attrNameLst>
                                      </p:cBhvr>
                                      <p:tavLst>
                                        <p:tav tm="0">
                                          <p:val>
                                            <p:fltVal val="0"/>
                                          </p:val>
                                        </p:tav>
                                        <p:tav tm="100000">
                                          <p:val>
                                            <p:strVal val="#ppt_h"/>
                                          </p:val>
                                        </p:tav>
                                      </p:tavLst>
                                    </p:anim>
                                    <p:animEffect transition="in" filter="fade">
                                      <p:cBhvr>
                                        <p:cTn id="81" dur="500"/>
                                        <p:tgtEl>
                                          <p:spTgt spid="30"/>
                                        </p:tgtEl>
                                      </p:cBhvr>
                                    </p:animEffect>
                                  </p:childTnLst>
                                </p:cTn>
                              </p:par>
                            </p:childTnLst>
                          </p:cTn>
                        </p:par>
                        <p:par>
                          <p:cTn id="82" fill="hold">
                            <p:stCondLst>
                              <p:cond delay="6000"/>
                            </p:stCondLst>
                            <p:childTnLst>
                              <p:par>
                                <p:cTn id="83" presetID="1" presetClass="entr" presetSubtype="0" fill="hold" grpId="0" nodeType="afterEffect">
                                  <p:stCondLst>
                                    <p:cond delay="500"/>
                                  </p:stCondLst>
                                  <p:childTnLst>
                                    <p:set>
                                      <p:cBhvr>
                                        <p:cTn id="84" dur="1" fill="hold">
                                          <p:stCondLst>
                                            <p:cond delay="0"/>
                                          </p:stCondLst>
                                        </p:cTn>
                                        <p:tgtEl>
                                          <p:spTgt spid="11"/>
                                        </p:tgtEl>
                                        <p:attrNameLst>
                                          <p:attrName>style.visibility</p:attrName>
                                        </p:attrNameLst>
                                      </p:cBhvr>
                                      <p:to>
                                        <p:strVal val="visible"/>
                                      </p:to>
                                    </p:set>
                                  </p:childTnLst>
                                </p:cTn>
                              </p:par>
                            </p:childTnLst>
                          </p:cTn>
                        </p:par>
                        <p:par>
                          <p:cTn id="85" fill="hold">
                            <p:stCondLst>
                              <p:cond delay="6500"/>
                            </p:stCondLst>
                            <p:childTnLst>
                              <p:par>
                                <p:cTn id="86" presetID="53" presetClass="entr" presetSubtype="16" fill="hold" nodeType="afterEffect">
                                  <p:stCondLst>
                                    <p:cond delay="250"/>
                                  </p:stCondLst>
                                  <p:childTnLst>
                                    <p:set>
                                      <p:cBhvr>
                                        <p:cTn id="87" dur="1" fill="hold">
                                          <p:stCondLst>
                                            <p:cond delay="0"/>
                                          </p:stCondLst>
                                        </p:cTn>
                                        <p:tgtEl>
                                          <p:spTgt spid="33"/>
                                        </p:tgtEl>
                                        <p:attrNameLst>
                                          <p:attrName>style.visibility</p:attrName>
                                        </p:attrNameLst>
                                      </p:cBhvr>
                                      <p:to>
                                        <p:strVal val="visible"/>
                                      </p:to>
                                    </p:set>
                                    <p:anim calcmode="lin" valueType="num">
                                      <p:cBhvr>
                                        <p:cTn id="88" dur="500" fill="hold"/>
                                        <p:tgtEl>
                                          <p:spTgt spid="33"/>
                                        </p:tgtEl>
                                        <p:attrNameLst>
                                          <p:attrName>ppt_w</p:attrName>
                                        </p:attrNameLst>
                                      </p:cBhvr>
                                      <p:tavLst>
                                        <p:tav tm="0">
                                          <p:val>
                                            <p:fltVal val="0"/>
                                          </p:val>
                                        </p:tav>
                                        <p:tav tm="100000">
                                          <p:val>
                                            <p:strVal val="#ppt_w"/>
                                          </p:val>
                                        </p:tav>
                                      </p:tavLst>
                                    </p:anim>
                                    <p:anim calcmode="lin" valueType="num">
                                      <p:cBhvr>
                                        <p:cTn id="89" dur="500" fill="hold"/>
                                        <p:tgtEl>
                                          <p:spTgt spid="33"/>
                                        </p:tgtEl>
                                        <p:attrNameLst>
                                          <p:attrName>ppt_h</p:attrName>
                                        </p:attrNameLst>
                                      </p:cBhvr>
                                      <p:tavLst>
                                        <p:tav tm="0">
                                          <p:val>
                                            <p:fltVal val="0"/>
                                          </p:val>
                                        </p:tav>
                                        <p:tav tm="100000">
                                          <p:val>
                                            <p:strVal val="#ppt_h"/>
                                          </p:val>
                                        </p:tav>
                                      </p:tavLst>
                                    </p:anim>
                                    <p:animEffect transition="in" filter="fade">
                                      <p:cBhvr>
                                        <p:cTn id="90" dur="500"/>
                                        <p:tgtEl>
                                          <p:spTgt spid="33"/>
                                        </p:tgtEl>
                                      </p:cBhvr>
                                    </p:animEffect>
                                  </p:childTnLst>
                                </p:cTn>
                              </p:par>
                            </p:childTnLst>
                          </p:cTn>
                        </p:par>
                        <p:par>
                          <p:cTn id="91" fill="hold">
                            <p:stCondLst>
                              <p:cond delay="7250"/>
                            </p:stCondLst>
                            <p:childTnLst>
                              <p:par>
                                <p:cTn id="92" presetID="1" presetClass="entr" presetSubtype="0" fill="hold" grpId="0" nodeType="afterEffect">
                                  <p:stCondLst>
                                    <p:cond delay="500"/>
                                  </p:stCondLst>
                                  <p:childTnLst>
                                    <p:set>
                                      <p:cBhvr>
                                        <p:cTn id="9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1"/>
          <p:cNvSpPr>
            <a:spLocks noGrp="1"/>
          </p:cNvSpPr>
          <p:nvPr>
            <p:ph type="title"/>
          </p:nvPr>
        </p:nvSpPr>
        <p:spPr>
          <a:xfrm>
            <a:off x="557842" y="231151"/>
            <a:ext cx="11076316" cy="1022108"/>
          </a:xfrm>
          <a:ln>
            <a:noFill/>
          </a:ln>
          <a:effectLst/>
        </p:spPr>
        <p:txBody>
          <a:bodyPr>
            <a:normAutofit fontScale="90000"/>
          </a:bodyPr>
          <a:lstStyle/>
          <a:p>
            <a:pPr algn="ct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ΜΕΛΕΤΗ ΠΕΡΙΠΤΩΣΗΣ </a:t>
            </a:r>
            <a:r>
              <a:rPr lang="el-GR" sz="5400" b="1"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μνημησ</a:t>
            </a: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endParaRPr lang="el-GR" sz="5400" b="1"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2" name="TextBox 1"/>
          <p:cNvSpPr txBox="1"/>
          <p:nvPr/>
        </p:nvSpPr>
        <p:spPr>
          <a:xfrm>
            <a:off x="307041" y="1253259"/>
            <a:ext cx="11667564" cy="646331"/>
          </a:xfrm>
          <a:prstGeom prst="rect">
            <a:avLst/>
          </a:prstGeom>
          <a:noFill/>
        </p:spPr>
        <p:txBody>
          <a:bodyPr wrap="square" rtlCol="0">
            <a:spAutoFit/>
          </a:bodyPr>
          <a:lstStyle/>
          <a:p>
            <a:pPr algn="ctr"/>
            <a:r>
              <a:rPr lang="el-GR" dirty="0" smtClean="0">
                <a:solidFill>
                  <a:srgbClr val="C00000"/>
                </a:solidFill>
              </a:rPr>
              <a:t>Διερευνώντας το θέμα σε </a:t>
            </a:r>
            <a:r>
              <a:rPr lang="en-US" dirty="0" smtClean="0">
                <a:solidFill>
                  <a:srgbClr val="C00000"/>
                </a:solidFill>
              </a:rPr>
              <a:t>forum </a:t>
            </a:r>
            <a:r>
              <a:rPr lang="el-GR" dirty="0" smtClean="0">
                <a:solidFill>
                  <a:srgbClr val="C00000"/>
                </a:solidFill>
              </a:rPr>
              <a:t>του διαδικτύου, αλλά και συζητώντας το, με έμπειρο τεχνικό Η/Υ παραθέτουμε μια αντιπροσωπευτική περίπτωση από </a:t>
            </a:r>
            <a:r>
              <a:rPr lang="en-US" dirty="0" smtClean="0">
                <a:solidFill>
                  <a:srgbClr val="C00000"/>
                </a:solidFill>
              </a:rPr>
              <a:t>forum </a:t>
            </a:r>
            <a:r>
              <a:rPr lang="el-GR" dirty="0" smtClean="0">
                <a:solidFill>
                  <a:srgbClr val="C00000"/>
                </a:solidFill>
              </a:rPr>
              <a:t>του</a:t>
            </a:r>
            <a:r>
              <a:rPr lang="en-US" dirty="0" smtClean="0">
                <a:solidFill>
                  <a:srgbClr val="C00000"/>
                </a:solidFill>
              </a:rPr>
              <a:t> 201</a:t>
            </a:r>
            <a:r>
              <a:rPr lang="el-GR" dirty="0" smtClean="0">
                <a:solidFill>
                  <a:srgbClr val="C00000"/>
                </a:solidFill>
              </a:rPr>
              <a:t>3. (Η σύνθεση του Η/Υ είναι του 2013.)</a:t>
            </a:r>
            <a:endParaRPr lang="el-GR" dirty="0">
              <a:solidFill>
                <a:srgbClr val="C00000"/>
              </a:solidFill>
            </a:endParaRPr>
          </a:p>
        </p:txBody>
      </p:sp>
      <p:sp>
        <p:nvSpPr>
          <p:cNvPr id="4" name="Ορθογώνιο 3"/>
          <p:cNvSpPr/>
          <p:nvPr/>
        </p:nvSpPr>
        <p:spPr>
          <a:xfrm>
            <a:off x="44823" y="1836212"/>
            <a:ext cx="12192000" cy="1323439"/>
          </a:xfrm>
          <a:prstGeom prst="rect">
            <a:avLst/>
          </a:prstGeom>
        </p:spPr>
        <p:txBody>
          <a:bodyPr wrap="square">
            <a:spAutoFit/>
          </a:bodyPr>
          <a:lstStyle/>
          <a:p>
            <a:r>
              <a:rPr lang="en-US" sz="2000" b="1" dirty="0">
                <a:solidFill>
                  <a:srgbClr val="FF0000"/>
                </a:solidFill>
              </a:rPr>
              <a:t>Question:</a:t>
            </a:r>
            <a:endParaRPr lang="el-GR" sz="2000" b="1" dirty="0">
              <a:solidFill>
                <a:srgbClr val="FF0000"/>
              </a:solidFill>
            </a:endParaRPr>
          </a:p>
          <a:p>
            <a:r>
              <a:rPr lang="en-US" sz="2000"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 I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have a GA-Z77X-D3H motherboard, which supports RAM up to 1600MHz and my RAM is a Corsair kit XMS3 1600MHz. I checked my RAM speed with CPU-Z and it says that the frequency is 665.2MHz. I read somewhere that you need to double that frequency to get your RAM frequency, so it would be around 1333 </a:t>
            </a:r>
            <a:r>
              <a:rPr lang="en-US" sz="2000"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MHz……………</a:t>
            </a:r>
            <a:endParaRPr lang="el-GR" sz="2000" dirty="0">
              <a:solidFill>
                <a:srgbClr val="FFFF00"/>
              </a:solidFill>
            </a:endParaRPr>
          </a:p>
        </p:txBody>
      </p:sp>
      <p:sp>
        <p:nvSpPr>
          <p:cNvPr id="5" name="Ορθογώνιο 4"/>
          <p:cNvSpPr/>
          <p:nvPr/>
        </p:nvSpPr>
        <p:spPr>
          <a:xfrm>
            <a:off x="-1" y="3393571"/>
            <a:ext cx="12236824" cy="1323439"/>
          </a:xfrm>
          <a:prstGeom prst="rect">
            <a:avLst/>
          </a:prstGeom>
        </p:spPr>
        <p:txBody>
          <a:bodyPr wrap="square">
            <a:spAutoFit/>
          </a:bodyPr>
          <a:lstStyle/>
          <a:p>
            <a:r>
              <a:rPr lang="en-US" sz="2000" b="1" dirty="0">
                <a:solidFill>
                  <a:srgbClr val="FF0000"/>
                </a:solidFill>
              </a:rPr>
              <a:t>Answer1:</a:t>
            </a:r>
            <a:endParaRPr lang="el-GR" sz="2000" b="1" dirty="0">
              <a:solidFill>
                <a:srgbClr val="FF0000"/>
              </a:solidFill>
            </a:endParaRPr>
          </a:p>
          <a:p>
            <a:r>
              <a:rPr lang="en-US" sz="2000" dirty="0">
                <a:solidFill>
                  <a:srgbClr val="FFC000"/>
                </a:solidFill>
                <a:latin typeface="Calibri" panose="020F0502020204030204" pitchFamily="34" charset="0"/>
                <a:ea typeface="Calibri" panose="020F0502020204030204" pitchFamily="34" charset="0"/>
                <a:cs typeface="Times New Roman" panose="02020603050405020304" pitchFamily="18" charset="0"/>
              </a:rPr>
              <a:t>You do have to enable XMP profile in BIOS to get 1600 </a:t>
            </a:r>
            <a:r>
              <a:rPr lang="en-US" sz="2000" dirty="0" err="1">
                <a:solidFill>
                  <a:srgbClr val="FFC000"/>
                </a:solidFill>
                <a:latin typeface="Calibri" panose="020F0502020204030204" pitchFamily="34" charset="0"/>
                <a:ea typeface="Calibri" panose="020F0502020204030204" pitchFamily="34" charset="0"/>
                <a:cs typeface="Times New Roman" panose="02020603050405020304" pitchFamily="18" charset="0"/>
              </a:rPr>
              <a:t>MHz.</a:t>
            </a:r>
            <a:r>
              <a:rPr lang="en-US" sz="2000" dirty="0">
                <a:solidFill>
                  <a:srgbClr val="FFC000"/>
                </a:solidFill>
                <a:latin typeface="Calibri" panose="020F0502020204030204" pitchFamily="34" charset="0"/>
                <a:ea typeface="Calibri" panose="020F0502020204030204" pitchFamily="34" charset="0"/>
                <a:cs typeface="Times New Roman" panose="02020603050405020304" pitchFamily="18" charset="0"/>
              </a:rPr>
              <a:t> 1333 is the default and every RAM set rated for that speed or faster will default to 1333. Go to the overclocking section of your BIOS and poke around for RAM timing and there should be an option for enable XMP. Just save and boot into windows to check it. It will not harm anything.</a:t>
            </a:r>
            <a:endParaRPr lang="el-GR" sz="2000" dirty="0">
              <a:solidFill>
                <a:srgbClr val="FFC000"/>
              </a:solidFill>
            </a:endParaRPr>
          </a:p>
        </p:txBody>
      </p:sp>
      <p:sp>
        <p:nvSpPr>
          <p:cNvPr id="6" name="Ορθογώνιο 5"/>
          <p:cNvSpPr/>
          <p:nvPr/>
        </p:nvSpPr>
        <p:spPr>
          <a:xfrm>
            <a:off x="-1" y="4859872"/>
            <a:ext cx="11223811" cy="1058751"/>
          </a:xfrm>
          <a:prstGeom prst="rect">
            <a:avLst/>
          </a:prstGeom>
        </p:spPr>
        <p:txBody>
          <a:bodyPr wrap="square">
            <a:spAutoFit/>
          </a:bodyPr>
          <a:lstStyle/>
          <a:p>
            <a:r>
              <a:rPr lang="en-US" sz="2000" b="1" dirty="0">
                <a:solidFill>
                  <a:srgbClr val="FF0000"/>
                </a:solidFill>
              </a:rPr>
              <a:t>Answer2:</a:t>
            </a:r>
            <a:endParaRPr lang="el-GR" sz="2000" b="1" dirty="0">
              <a:solidFill>
                <a:srgbClr val="FF0000"/>
              </a:solidFill>
            </a:endParaRPr>
          </a:p>
          <a:p>
            <a:pPr>
              <a:lnSpc>
                <a:spcPct val="107000"/>
              </a:lnSpc>
              <a:spcAft>
                <a:spcPts val="800"/>
              </a:spcAft>
            </a:pPr>
            <a:r>
              <a:rPr lang="en-US" sz="2000" dirty="0">
                <a:solidFill>
                  <a:srgbClr val="FFC000"/>
                </a:solidFill>
                <a:latin typeface="Calibri" panose="020F0502020204030204" pitchFamily="34" charset="0"/>
                <a:ea typeface="Calibri" panose="020F0502020204030204" pitchFamily="34" charset="0"/>
                <a:cs typeface="Times New Roman" panose="02020603050405020304" pitchFamily="18" charset="0"/>
              </a:rPr>
              <a:t>All RAM, no matter the speed, is by default clocked to 1333MHz by the CPU/motherboard/BIOS as a safety factor. There is no harm in changing it to the advertised values since it is tested to operate at that speed.</a:t>
            </a:r>
            <a:endParaRPr lang="el-GR" sz="20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Ορθογώνιο 6"/>
          <p:cNvSpPr/>
          <p:nvPr/>
        </p:nvSpPr>
        <p:spPr>
          <a:xfrm>
            <a:off x="-1" y="6061485"/>
            <a:ext cx="6463553" cy="729430"/>
          </a:xfrm>
          <a:prstGeom prst="rect">
            <a:avLst/>
          </a:prstGeom>
        </p:spPr>
        <p:txBody>
          <a:bodyPr wrap="square">
            <a:spAutoFit/>
          </a:bodyPr>
          <a:lstStyle/>
          <a:p>
            <a:r>
              <a:rPr lang="en-US" sz="2000" b="1" dirty="0">
                <a:solidFill>
                  <a:srgbClr val="FF0000"/>
                </a:solidFill>
              </a:rPr>
              <a:t>Answer3:</a:t>
            </a:r>
            <a:endParaRPr lang="el-GR" sz="2000" b="1" dirty="0">
              <a:solidFill>
                <a:srgbClr val="FF0000"/>
              </a:solidFill>
            </a:endParaRPr>
          </a:p>
          <a:p>
            <a:pPr>
              <a:lnSpc>
                <a:spcPct val="107000"/>
              </a:lnSpc>
              <a:spcAft>
                <a:spcPts val="800"/>
              </a:spcAft>
            </a:pPr>
            <a:r>
              <a:rPr lang="en-US" sz="2000" dirty="0" err="1">
                <a:solidFill>
                  <a:srgbClr val="FFC000"/>
                </a:solidFill>
                <a:latin typeface="Calibri" panose="020F0502020204030204" pitchFamily="34" charset="0"/>
                <a:ea typeface="Calibri" panose="020F0502020204030204" pitchFamily="34" charset="0"/>
                <a:cs typeface="Times New Roman" panose="02020603050405020304" pitchFamily="18" charset="0"/>
              </a:rPr>
              <a:t>Mmm</a:t>
            </a:r>
            <a:r>
              <a:rPr lang="en-US" sz="2000" dirty="0">
                <a:solidFill>
                  <a:srgbClr val="FFC000"/>
                </a:solidFill>
                <a:latin typeface="Calibri" panose="020F0502020204030204" pitchFamily="34" charset="0"/>
                <a:ea typeface="Calibri" panose="020F0502020204030204" pitchFamily="34" charset="0"/>
                <a:cs typeface="Times New Roman" panose="02020603050405020304" pitchFamily="18" charset="0"/>
              </a:rPr>
              <a:t>, no, that's only for specific chipsets and DDR3 format.</a:t>
            </a:r>
            <a:endParaRPr lang="el-GR" sz="20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514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1"/>
          <p:cNvSpPr>
            <a:spLocks noGrp="1"/>
          </p:cNvSpPr>
          <p:nvPr>
            <p:ph type="title"/>
          </p:nvPr>
        </p:nvSpPr>
        <p:spPr>
          <a:xfrm>
            <a:off x="557842" y="231151"/>
            <a:ext cx="11076316" cy="1022108"/>
          </a:xfrm>
          <a:ln>
            <a:noFill/>
          </a:ln>
          <a:effectLst/>
        </p:spPr>
        <p:txBody>
          <a:bodyPr>
            <a:normAutofit fontScale="90000"/>
          </a:bodyPr>
          <a:lstStyle/>
          <a:p>
            <a:pPr algn="ct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ΜΕΛΕΤΗ ΠΕΡΙΠΤΩΣΗΣ </a:t>
            </a:r>
            <a:r>
              <a:rPr lang="el-GR" sz="5400" b="1"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μνημησ</a:t>
            </a: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endParaRPr lang="el-GR" sz="5400" b="1"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2" name="Ορθογώνιο 1"/>
          <p:cNvSpPr/>
          <p:nvPr/>
        </p:nvSpPr>
        <p:spPr>
          <a:xfrm>
            <a:off x="557842" y="1612553"/>
            <a:ext cx="10824753" cy="5117363"/>
          </a:xfrm>
          <a:prstGeom prst="rect">
            <a:avLst/>
          </a:prstGeom>
        </p:spPr>
        <p:txBody>
          <a:bodyPr wrap="square">
            <a:spAutoFit/>
          </a:bodyPr>
          <a:lstStyle/>
          <a:p>
            <a:pPr>
              <a:lnSpc>
                <a:spcPct val="107000"/>
              </a:lnSpc>
              <a:spcAft>
                <a:spcPts val="800"/>
              </a:spcAft>
            </a:pPr>
            <a:r>
              <a:rPr lang="en-US"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Dear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Lewis </a:t>
            </a:r>
            <a:r>
              <a:rPr lang="en-US" dirty="0" smtClean="0">
                <a:solidFill>
                  <a:srgbClr val="FFFF00"/>
                </a:solidFill>
                <a:latin typeface="Calibri" panose="020F0502020204030204" pitchFamily="34" charset="0"/>
                <a:ea typeface="Calibri" panose="020F0502020204030204" pitchFamily="34" charset="0"/>
                <a:cs typeface="Times New Roman" panose="02020603050405020304" pitchFamily="18" charset="0"/>
              </a:rPr>
              <a:t>XXX,</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r>
            <a:b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r>
            <a:b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As we mentioned in previous mail, due to KVR16N11S8/4 is not on memory support list, therefore, we are unable to guarantee whether this memory modules can work normally with GA-H55M-USB3(rev. 1.0).</a:t>
            </a:r>
            <a:b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r>
            <a:b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We also suggest you can update attached the latest BIOS to test again. Before updating BIOS, please do not forget to extract it first.</a:t>
            </a:r>
            <a:b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r>
            <a:b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And for BIOS update instructions, please click HERE. Please do not forget to Load Optimize Default BIOS setting and please also do not try to overclock your system while updating BIOS.</a:t>
            </a:r>
            <a:b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r>
            <a:b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Meanwhile, we also suggest you can contact the original supplier to see if the can have another memory modules in memory support list to test. Since we have tested Kingston 4GB KHX1600C9D3K3/12GX 1600 MHz and Hynix 4GB HMT351U6AFR8C-H9 1333 MHz memory modules without problem.</a:t>
            </a:r>
            <a:b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r>
            <a:b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Regards,</a:t>
            </a:r>
            <a:b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GIGABYTE</a:t>
            </a:r>
            <a:endParaRPr lang="el-GR"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Ορθογώνιο 3"/>
          <p:cNvSpPr/>
          <p:nvPr/>
        </p:nvSpPr>
        <p:spPr>
          <a:xfrm>
            <a:off x="3403147" y="1154705"/>
            <a:ext cx="5385705" cy="388696"/>
          </a:xfrm>
          <a:prstGeom prst="rect">
            <a:avLst/>
          </a:prstGeom>
        </p:spPr>
        <p:txBody>
          <a:bodyPr wrap="none">
            <a:spAutoFit/>
          </a:bodyPr>
          <a:lstStyle/>
          <a:p>
            <a:pPr>
              <a:lnSpc>
                <a:spcPct val="107000"/>
              </a:lnSpc>
              <a:spcAft>
                <a:spcPts val="800"/>
              </a:spcAft>
            </a:pPr>
            <a:r>
              <a:rPr lang="el-GR"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Η απάντηση της </a:t>
            </a:r>
            <a:r>
              <a:rPr lang="en-US"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GIGABYTE </a:t>
            </a:r>
            <a:r>
              <a:rPr lang="el-GR"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σ’ ένα παρόμοιο πρόβλημα.</a:t>
            </a:r>
            <a:endParaRPr lang="el-GR"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p:cNvSpPr/>
          <p:nvPr/>
        </p:nvSpPr>
        <p:spPr>
          <a:xfrm>
            <a:off x="4557370" y="2255520"/>
            <a:ext cx="1451544" cy="278674"/>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p:cNvSpPr/>
          <p:nvPr/>
        </p:nvSpPr>
        <p:spPr>
          <a:xfrm>
            <a:off x="6779971" y="5165751"/>
            <a:ext cx="1376477" cy="278674"/>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7907772" y="1543401"/>
            <a:ext cx="4284228" cy="646331"/>
          </a:xfrm>
          <a:prstGeom prst="rect">
            <a:avLst/>
          </a:prstGeom>
          <a:noFill/>
        </p:spPr>
        <p:txBody>
          <a:bodyPr wrap="square" rtlCol="0">
            <a:spAutoFit/>
          </a:bodyPr>
          <a:lstStyle/>
          <a:p>
            <a:r>
              <a:rPr lang="el-GR" dirty="0" smtClean="0">
                <a:solidFill>
                  <a:srgbClr val="FF33CC"/>
                </a:solidFill>
              </a:rPr>
              <a:t>Το εγκατεστημένο </a:t>
            </a:r>
            <a:r>
              <a:rPr lang="en-US" dirty="0" smtClean="0">
                <a:solidFill>
                  <a:srgbClr val="FF33CC"/>
                </a:solidFill>
              </a:rPr>
              <a:t>DIMM </a:t>
            </a:r>
            <a:r>
              <a:rPr lang="el-GR" dirty="0" smtClean="0">
                <a:solidFill>
                  <a:srgbClr val="FF33CC"/>
                </a:solidFill>
              </a:rPr>
              <a:t>της μητρικής πλακέτας που διερευνούμε.</a:t>
            </a:r>
            <a:endParaRPr lang="el-GR" dirty="0">
              <a:solidFill>
                <a:srgbClr val="FF33CC"/>
              </a:solidFill>
            </a:endParaRPr>
          </a:p>
        </p:txBody>
      </p:sp>
      <p:sp>
        <p:nvSpPr>
          <p:cNvPr id="8" name="TextBox 7"/>
          <p:cNvSpPr txBox="1"/>
          <p:nvPr/>
        </p:nvSpPr>
        <p:spPr>
          <a:xfrm>
            <a:off x="5975941" y="5974604"/>
            <a:ext cx="6216059" cy="646331"/>
          </a:xfrm>
          <a:prstGeom prst="rect">
            <a:avLst/>
          </a:prstGeom>
          <a:noFill/>
        </p:spPr>
        <p:txBody>
          <a:bodyPr wrap="square" rtlCol="0">
            <a:spAutoFit/>
          </a:bodyPr>
          <a:lstStyle/>
          <a:p>
            <a:r>
              <a:rPr lang="el-GR" dirty="0" smtClean="0">
                <a:solidFill>
                  <a:srgbClr val="FF33CC"/>
                </a:solidFill>
              </a:rPr>
              <a:t>Το </a:t>
            </a:r>
            <a:r>
              <a:rPr lang="en-US" dirty="0" smtClean="0">
                <a:solidFill>
                  <a:srgbClr val="FF33CC"/>
                </a:solidFill>
              </a:rPr>
              <a:t>DIMM </a:t>
            </a:r>
            <a:r>
              <a:rPr lang="el-GR" dirty="0" smtClean="0">
                <a:solidFill>
                  <a:srgbClr val="FF33CC"/>
                </a:solidFill>
              </a:rPr>
              <a:t>αυτό ανήκει στη Λίστα Συμβατότητας Μνημών της μητρικής πλακέτας που διερευνούμε.</a:t>
            </a:r>
            <a:endParaRPr lang="el-GR" dirty="0">
              <a:solidFill>
                <a:srgbClr val="FF33CC"/>
              </a:solidFill>
            </a:endParaRPr>
          </a:p>
        </p:txBody>
      </p:sp>
      <p:cxnSp>
        <p:nvCxnSpPr>
          <p:cNvPr id="10" name="Ευθύγραμμο βέλος σύνδεσης 9"/>
          <p:cNvCxnSpPr/>
          <p:nvPr/>
        </p:nvCxnSpPr>
        <p:spPr>
          <a:xfrm flipH="1">
            <a:off x="6008914" y="1833543"/>
            <a:ext cx="2013952" cy="421977"/>
          </a:xfrm>
          <a:prstGeom prst="straightConnector1">
            <a:avLst/>
          </a:prstGeom>
          <a:ln w="38100">
            <a:solidFill>
              <a:srgbClr val="FF33CC">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Ευθύγραμμο βέλος σύνδεσης 13"/>
          <p:cNvCxnSpPr/>
          <p:nvPr/>
        </p:nvCxnSpPr>
        <p:spPr>
          <a:xfrm flipH="1" flipV="1">
            <a:off x="8156448" y="5443126"/>
            <a:ext cx="1615705" cy="599866"/>
          </a:xfrm>
          <a:prstGeom prst="straightConnector1">
            <a:avLst/>
          </a:prstGeom>
          <a:ln w="38100">
            <a:solidFill>
              <a:srgbClr val="FF33CC">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30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2" presetClass="entr" presetSubtype="4" fill="hold" grpId="0" nodeType="afterEffect">
                                  <p:stCondLst>
                                    <p:cond delay="30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par>
                          <p:cTn id="17" fill="hold">
                            <p:stCondLst>
                              <p:cond delay="2000"/>
                            </p:stCondLst>
                            <p:childTnLst>
                              <p:par>
                                <p:cTn id="18" presetID="1" presetClass="entr" presetSubtype="0"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childTnLst>
                                </p:cTn>
                              </p:par>
                            </p:childTnLst>
                          </p:cTn>
                        </p:par>
                        <p:par>
                          <p:cTn id="20" fill="hold">
                            <p:stCondLst>
                              <p:cond delay="2500"/>
                            </p:stCondLst>
                            <p:childTnLst>
                              <p:par>
                                <p:cTn id="21" presetID="53" presetClass="entr" presetSubtype="16" fill="hold" nodeType="after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par>
                          <p:cTn id="31" fill="hold">
                            <p:stCondLst>
                              <p:cond delay="2000"/>
                            </p:stCondLst>
                            <p:childTnLst>
                              <p:par>
                                <p:cTn id="32" presetID="1" presetClass="entr" presetSubtype="0" fill="hold" grpId="0" nodeType="afterEffect">
                                  <p:stCondLst>
                                    <p:cond delay="50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2500"/>
                            </p:stCondLst>
                            <p:childTnLst>
                              <p:par>
                                <p:cTn id="35" presetID="53" presetClass="entr" presetSubtype="16" fill="hold" nodeType="afterEffect">
                                  <p:stCondLst>
                                    <p:cond delay="5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6495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RAM </a:t>
            </a:r>
            <a:r>
              <a:rPr lang="en-US" sz="5400" cap="none"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vs</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rom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31" y="1187060"/>
            <a:ext cx="9954338" cy="5438796"/>
          </a:xfrm>
          <a:prstGeom prst="rect">
            <a:avLst/>
          </a:prstGeom>
        </p:spPr>
      </p:pic>
    </p:spTree>
    <p:extLst>
      <p:ext uri="{BB962C8B-B14F-4D97-AF65-F5344CB8AC3E}">
        <p14:creationId xmlns:p14="http://schemas.microsoft.com/office/powerpoint/2010/main" val="89676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75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1"/>
          <p:cNvSpPr>
            <a:spLocks noGrp="1"/>
          </p:cNvSpPr>
          <p:nvPr>
            <p:ph type="title"/>
          </p:nvPr>
        </p:nvSpPr>
        <p:spPr>
          <a:xfrm>
            <a:off x="557842" y="231151"/>
            <a:ext cx="11076316" cy="1022108"/>
          </a:xfrm>
          <a:ln>
            <a:noFill/>
          </a:ln>
          <a:effectLst/>
        </p:spPr>
        <p:txBody>
          <a:bodyPr>
            <a:normAutofit fontScale="90000"/>
          </a:bodyPr>
          <a:lstStyle/>
          <a:p>
            <a:pPr algn="ct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ΜΕΛΕΤΗ ΠΕΡΙΠΤΩΣΗΣ </a:t>
            </a:r>
            <a:r>
              <a:rPr lang="el-GR" sz="5400" b="1"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μνημησ</a:t>
            </a:r>
            <a:r>
              <a:rPr lang="el-GR"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b="1"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endParaRPr lang="el-GR" sz="5400" b="1"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2" name="Ορθογώνιο 1"/>
          <p:cNvSpPr/>
          <p:nvPr/>
        </p:nvSpPr>
        <p:spPr>
          <a:xfrm>
            <a:off x="7396039" y="1496770"/>
            <a:ext cx="3495923" cy="954107"/>
          </a:xfrm>
          <a:prstGeom prst="rect">
            <a:avLst/>
          </a:prstGeom>
        </p:spPr>
        <p:txBody>
          <a:bodyPr wrap="square">
            <a:spAutoFit/>
          </a:bodyPr>
          <a:lstStyle/>
          <a:p>
            <a:r>
              <a:rPr lang="en-US" sz="2000" b="1" dirty="0" smtClean="0">
                <a:solidFill>
                  <a:srgbClr val="FFC000"/>
                </a:solidFill>
                <a:latin typeface="Arial" panose="020B0604020202020204" pitchFamily="34" charset="0"/>
              </a:rPr>
              <a:t>KHX1600C9D3/4G (</a:t>
            </a:r>
            <a:r>
              <a:rPr lang="en-US" sz="2000" b="1" dirty="0" err="1" smtClean="0">
                <a:solidFill>
                  <a:srgbClr val="FFC000"/>
                </a:solidFill>
                <a:latin typeface="Arial" panose="020B0604020202020204" pitchFamily="34" charset="0"/>
              </a:rPr>
              <a:t>HyperX</a:t>
            </a:r>
            <a:r>
              <a:rPr lang="en-US" sz="2000" b="1" dirty="0" smtClean="0">
                <a:solidFill>
                  <a:srgbClr val="FFC000"/>
                </a:solidFill>
                <a:latin typeface="Arial" panose="020B0604020202020204" pitchFamily="34" charset="0"/>
              </a:rPr>
              <a:t>)</a:t>
            </a:r>
            <a:endParaRPr lang="en-US" sz="2000" b="1" dirty="0">
              <a:solidFill>
                <a:srgbClr val="FFC000"/>
              </a:solidFill>
              <a:latin typeface="Arial" panose="020B0604020202020204" pitchFamily="34" charset="0"/>
            </a:endParaRPr>
          </a:p>
          <a:p>
            <a:r>
              <a:rPr lang="de-DE" dirty="0">
                <a:solidFill>
                  <a:srgbClr val="FFC000"/>
                </a:solidFill>
                <a:latin typeface="Arial" panose="020B0604020202020204" pitchFamily="34" charset="0"/>
              </a:rPr>
              <a:t>4GB 512M x 64-Bit DDR3-1600</a:t>
            </a:r>
          </a:p>
          <a:p>
            <a:r>
              <a:rPr lang="en-US" dirty="0">
                <a:solidFill>
                  <a:srgbClr val="FFC000"/>
                </a:solidFill>
                <a:latin typeface="Arial" panose="020B0604020202020204" pitchFamily="34" charset="0"/>
              </a:rPr>
              <a:t>CL9 240-Pin DIMM</a:t>
            </a:r>
            <a:endParaRPr lang="el-GR" dirty="0">
              <a:solidFill>
                <a:srgbClr val="FFC000"/>
              </a:solidFill>
            </a:endParaRPr>
          </a:p>
        </p:txBody>
      </p:sp>
      <p:sp>
        <p:nvSpPr>
          <p:cNvPr id="4" name="Ορθογώνιο 3"/>
          <p:cNvSpPr/>
          <p:nvPr/>
        </p:nvSpPr>
        <p:spPr>
          <a:xfrm>
            <a:off x="1464290" y="1443118"/>
            <a:ext cx="3980953" cy="923330"/>
          </a:xfrm>
          <a:prstGeom prst="rect">
            <a:avLst/>
          </a:prstGeom>
        </p:spPr>
        <p:txBody>
          <a:bodyPr wrap="square">
            <a:spAutoFit/>
          </a:bodyPr>
          <a:lstStyle/>
          <a:p>
            <a:r>
              <a:rPr lang="en-US" b="1" dirty="0" smtClean="0">
                <a:solidFill>
                  <a:srgbClr val="FFFF00"/>
                </a:solidFill>
                <a:latin typeface="Arial-BoldMT"/>
              </a:rPr>
              <a:t>KVR16N11S8/4</a:t>
            </a:r>
            <a:r>
              <a:rPr lang="el-GR" b="1" dirty="0" smtClean="0">
                <a:solidFill>
                  <a:srgbClr val="FFFF00"/>
                </a:solidFill>
                <a:latin typeface="Arial-BoldMT"/>
              </a:rPr>
              <a:t> (</a:t>
            </a:r>
            <a:r>
              <a:rPr lang="en-US" b="1" dirty="0" err="1" smtClean="0">
                <a:solidFill>
                  <a:srgbClr val="FFFF00"/>
                </a:solidFill>
                <a:latin typeface="Arial-BoldMT"/>
              </a:rPr>
              <a:t>ValueRAM</a:t>
            </a:r>
            <a:r>
              <a:rPr lang="en-US" b="1" dirty="0" smtClean="0">
                <a:solidFill>
                  <a:srgbClr val="FFFF00"/>
                </a:solidFill>
                <a:latin typeface="Arial-BoldMT"/>
              </a:rPr>
              <a:t>)</a:t>
            </a:r>
            <a:endParaRPr lang="en-US" b="1" dirty="0">
              <a:solidFill>
                <a:srgbClr val="FFFF00"/>
              </a:solidFill>
              <a:latin typeface="Arial-BoldMT"/>
            </a:endParaRPr>
          </a:p>
          <a:p>
            <a:r>
              <a:rPr lang="en-US" dirty="0">
                <a:solidFill>
                  <a:srgbClr val="FFFF00"/>
                </a:solidFill>
                <a:latin typeface="ArialMT"/>
              </a:rPr>
              <a:t>4GB 1Rx8 512M x 64-Bit PC3-12800</a:t>
            </a:r>
          </a:p>
          <a:p>
            <a:r>
              <a:rPr lang="en-US" dirty="0">
                <a:solidFill>
                  <a:srgbClr val="FFFF00"/>
                </a:solidFill>
                <a:latin typeface="ArialMT"/>
              </a:rPr>
              <a:t>CL11 240-Pin DIMM</a:t>
            </a:r>
            <a:endParaRPr lang="el-GR" dirty="0">
              <a:solidFill>
                <a:srgbClr val="FFFF00"/>
              </a:solidFill>
            </a:endParaRPr>
          </a:p>
        </p:txBody>
      </p:sp>
      <p:sp>
        <p:nvSpPr>
          <p:cNvPr id="5" name="Ορθογώνιο 4"/>
          <p:cNvSpPr/>
          <p:nvPr/>
        </p:nvSpPr>
        <p:spPr>
          <a:xfrm>
            <a:off x="64860" y="2523072"/>
            <a:ext cx="6779813" cy="1877437"/>
          </a:xfrm>
          <a:prstGeom prst="rect">
            <a:avLst/>
          </a:prstGeom>
        </p:spPr>
        <p:txBody>
          <a:bodyPr wrap="square">
            <a:spAutoFit/>
          </a:bodyPr>
          <a:lstStyle/>
          <a:p>
            <a:r>
              <a:rPr lang="en-US" sz="2000" b="1" dirty="0">
                <a:solidFill>
                  <a:srgbClr val="FFFF00"/>
                </a:solidFill>
                <a:latin typeface="Arial-BoldMT"/>
              </a:rPr>
              <a:t>DESCRIPTION</a:t>
            </a:r>
          </a:p>
          <a:p>
            <a:r>
              <a:rPr lang="fr-FR" sz="1600" dirty="0">
                <a:solidFill>
                  <a:srgbClr val="FFFF00"/>
                </a:solidFill>
                <a:latin typeface="ArialMT"/>
              </a:rPr>
              <a:t>This document </a:t>
            </a:r>
            <a:r>
              <a:rPr lang="fr-FR" sz="1600" dirty="0" err="1">
                <a:solidFill>
                  <a:srgbClr val="FFFF00"/>
                </a:solidFill>
                <a:latin typeface="ArialMT"/>
              </a:rPr>
              <a:t>describes</a:t>
            </a:r>
            <a:r>
              <a:rPr lang="fr-FR" sz="1600" dirty="0">
                <a:solidFill>
                  <a:srgbClr val="FFFF00"/>
                </a:solidFill>
                <a:latin typeface="ArialMT"/>
              </a:rPr>
              <a:t> </a:t>
            </a:r>
            <a:r>
              <a:rPr lang="en-US" sz="1600" dirty="0" smtClean="0">
                <a:solidFill>
                  <a:srgbClr val="FFFF00"/>
                </a:solidFill>
                <a:latin typeface="ArialMT"/>
              </a:rPr>
              <a:t>the </a:t>
            </a:r>
            <a:r>
              <a:rPr lang="fr-FR" sz="1600" dirty="0" err="1" smtClean="0">
                <a:solidFill>
                  <a:srgbClr val="FFFF00"/>
                </a:solidFill>
                <a:latin typeface="ArialMT"/>
              </a:rPr>
              <a:t>ValueRAM's</a:t>
            </a:r>
            <a:r>
              <a:rPr lang="fr-FR" sz="1600" dirty="0" smtClean="0">
                <a:solidFill>
                  <a:srgbClr val="FFFF00"/>
                </a:solidFill>
                <a:latin typeface="ArialMT"/>
              </a:rPr>
              <a:t> </a:t>
            </a:r>
            <a:r>
              <a:rPr lang="fr-FR" sz="1600" dirty="0">
                <a:solidFill>
                  <a:srgbClr val="FFFF00"/>
                </a:solidFill>
                <a:latin typeface="ArialMT"/>
              </a:rPr>
              <a:t>512M x 64-bit (4GB)</a:t>
            </a:r>
          </a:p>
          <a:p>
            <a:r>
              <a:rPr lang="en-US" sz="1600" dirty="0">
                <a:solidFill>
                  <a:srgbClr val="FFFF00"/>
                </a:solidFill>
                <a:latin typeface="ArialMT"/>
              </a:rPr>
              <a:t>DDR3-1600 CL11 SDRAM (Synchronous DRAM) 1Rx8, memory</a:t>
            </a:r>
          </a:p>
          <a:p>
            <a:r>
              <a:rPr lang="en-US" sz="1600" dirty="0">
                <a:solidFill>
                  <a:srgbClr val="FFFF00"/>
                </a:solidFill>
                <a:latin typeface="ArialMT"/>
              </a:rPr>
              <a:t>module, based on eight 512M x 8-bit FBGA components. The</a:t>
            </a:r>
          </a:p>
          <a:p>
            <a:r>
              <a:rPr lang="en-US" sz="1600" dirty="0">
                <a:solidFill>
                  <a:srgbClr val="FFFF00"/>
                </a:solidFill>
                <a:latin typeface="ArialMT"/>
              </a:rPr>
              <a:t>SPD is programmed to JEDEC standard latency DDR3-1600</a:t>
            </a:r>
          </a:p>
          <a:p>
            <a:r>
              <a:rPr lang="en-US" sz="1600" dirty="0">
                <a:solidFill>
                  <a:srgbClr val="FFFF00"/>
                </a:solidFill>
                <a:latin typeface="ArialMT"/>
              </a:rPr>
              <a:t>timing of 11-11-11 at 1.5V. This 240-pin DIMM uses gold</a:t>
            </a:r>
          </a:p>
          <a:p>
            <a:r>
              <a:rPr lang="en-US" sz="1600" dirty="0">
                <a:solidFill>
                  <a:srgbClr val="FFFF00"/>
                </a:solidFill>
                <a:latin typeface="ArialMT"/>
              </a:rPr>
              <a:t>contact fingers.</a:t>
            </a:r>
            <a:endParaRPr lang="el-GR" sz="1600" dirty="0">
              <a:solidFill>
                <a:srgbClr val="FFFF00"/>
              </a:solidFill>
            </a:endParaRPr>
          </a:p>
        </p:txBody>
      </p:sp>
      <p:sp>
        <p:nvSpPr>
          <p:cNvPr id="6" name="Ορθογώνιο 5"/>
          <p:cNvSpPr/>
          <p:nvPr/>
        </p:nvSpPr>
        <p:spPr>
          <a:xfrm>
            <a:off x="1368874" y="4557132"/>
            <a:ext cx="4171784" cy="2339102"/>
          </a:xfrm>
          <a:prstGeom prst="rect">
            <a:avLst/>
          </a:prstGeom>
        </p:spPr>
        <p:txBody>
          <a:bodyPr wrap="square">
            <a:spAutoFit/>
          </a:bodyPr>
          <a:lstStyle/>
          <a:p>
            <a:r>
              <a:rPr lang="en-US" sz="2000" b="1" dirty="0">
                <a:solidFill>
                  <a:srgbClr val="FFFF00"/>
                </a:solidFill>
                <a:latin typeface="Arial-BoldMT"/>
              </a:rPr>
              <a:t>SPECIFICATIONS</a:t>
            </a:r>
          </a:p>
          <a:p>
            <a:r>
              <a:rPr lang="en-US" dirty="0">
                <a:solidFill>
                  <a:srgbClr val="FFFF00"/>
                </a:solidFill>
                <a:latin typeface="ArialMT"/>
              </a:rPr>
              <a:t>CL(IDD</a:t>
            </a:r>
            <a:r>
              <a:rPr lang="en-US" dirty="0" smtClean="0">
                <a:solidFill>
                  <a:srgbClr val="FFFF00"/>
                </a:solidFill>
                <a:latin typeface="ArialMT"/>
              </a:rPr>
              <a:t>) : </a:t>
            </a:r>
            <a:r>
              <a:rPr lang="en-US" dirty="0">
                <a:solidFill>
                  <a:srgbClr val="FFFF00"/>
                </a:solidFill>
                <a:latin typeface="ArialMT"/>
              </a:rPr>
              <a:t>11 cycles</a:t>
            </a:r>
          </a:p>
          <a:p>
            <a:r>
              <a:rPr lang="en-US" dirty="0" err="1" smtClean="0">
                <a:solidFill>
                  <a:srgbClr val="FFFF00"/>
                </a:solidFill>
                <a:latin typeface="ArialMT"/>
              </a:rPr>
              <a:t>tRCmin</a:t>
            </a:r>
            <a:r>
              <a:rPr lang="en-US" dirty="0" smtClean="0">
                <a:solidFill>
                  <a:srgbClr val="FFFF00"/>
                </a:solidFill>
                <a:latin typeface="ArialMT"/>
              </a:rPr>
              <a:t>  : </a:t>
            </a:r>
            <a:r>
              <a:rPr lang="en-US" dirty="0">
                <a:solidFill>
                  <a:srgbClr val="FFFF00"/>
                </a:solidFill>
                <a:latin typeface="ArialMT"/>
              </a:rPr>
              <a:t>48.125ns (min.)</a:t>
            </a:r>
          </a:p>
          <a:p>
            <a:r>
              <a:rPr lang="en-US" dirty="0" err="1" smtClean="0">
                <a:solidFill>
                  <a:srgbClr val="FFFF00"/>
                </a:solidFill>
                <a:latin typeface="ArialMT"/>
              </a:rPr>
              <a:t>tRFCmin</a:t>
            </a:r>
            <a:r>
              <a:rPr lang="en-US" dirty="0" smtClean="0">
                <a:solidFill>
                  <a:srgbClr val="FFFF00"/>
                </a:solidFill>
                <a:latin typeface="ArialMT"/>
              </a:rPr>
              <a:t>: 260ns </a:t>
            </a:r>
            <a:r>
              <a:rPr lang="en-US" dirty="0">
                <a:solidFill>
                  <a:srgbClr val="FFFF00"/>
                </a:solidFill>
                <a:latin typeface="ArialMT"/>
              </a:rPr>
              <a:t>(min.)</a:t>
            </a:r>
          </a:p>
          <a:p>
            <a:r>
              <a:rPr lang="en-US" dirty="0" err="1" smtClean="0">
                <a:solidFill>
                  <a:srgbClr val="FFFF00"/>
                </a:solidFill>
                <a:latin typeface="ArialMT"/>
              </a:rPr>
              <a:t>tRASmin</a:t>
            </a:r>
            <a:r>
              <a:rPr lang="en-US" dirty="0" smtClean="0">
                <a:solidFill>
                  <a:srgbClr val="FFFF00"/>
                </a:solidFill>
                <a:latin typeface="ArialMT"/>
              </a:rPr>
              <a:t>: </a:t>
            </a:r>
            <a:r>
              <a:rPr lang="en-US" dirty="0">
                <a:solidFill>
                  <a:srgbClr val="FFFF00"/>
                </a:solidFill>
                <a:latin typeface="ArialMT"/>
              </a:rPr>
              <a:t>35ns (min.)</a:t>
            </a:r>
          </a:p>
          <a:p>
            <a:r>
              <a:rPr lang="en-US" dirty="0">
                <a:solidFill>
                  <a:srgbClr val="FFFF00"/>
                </a:solidFill>
                <a:latin typeface="ArialMT"/>
              </a:rPr>
              <a:t>UL Rating 94 V - 0</a:t>
            </a:r>
          </a:p>
          <a:p>
            <a:r>
              <a:rPr lang="en-US" dirty="0">
                <a:solidFill>
                  <a:srgbClr val="FFFF00"/>
                </a:solidFill>
                <a:latin typeface="ArialMT"/>
              </a:rPr>
              <a:t>Operating Temperature </a:t>
            </a:r>
            <a:r>
              <a:rPr lang="en-US" dirty="0" smtClean="0">
                <a:solidFill>
                  <a:srgbClr val="FFFF00"/>
                </a:solidFill>
                <a:latin typeface="ArialMT"/>
              </a:rPr>
              <a:t>0</a:t>
            </a:r>
            <a:r>
              <a:rPr lang="en-US" baseline="30000" dirty="0" smtClean="0">
                <a:solidFill>
                  <a:srgbClr val="FFFF00"/>
                </a:solidFill>
                <a:latin typeface="ArialMT"/>
              </a:rPr>
              <a:t>o</a:t>
            </a:r>
            <a:r>
              <a:rPr lang="en-US" dirty="0" smtClean="0">
                <a:solidFill>
                  <a:srgbClr val="FFFF00"/>
                </a:solidFill>
                <a:latin typeface="ArialMT"/>
              </a:rPr>
              <a:t>C </a:t>
            </a:r>
            <a:r>
              <a:rPr lang="en-US" dirty="0">
                <a:solidFill>
                  <a:srgbClr val="FFFF00"/>
                </a:solidFill>
                <a:latin typeface="ArialMT"/>
              </a:rPr>
              <a:t>to </a:t>
            </a:r>
            <a:r>
              <a:rPr lang="en-US" dirty="0" smtClean="0">
                <a:solidFill>
                  <a:srgbClr val="FFFF00"/>
                </a:solidFill>
                <a:latin typeface="ArialMT"/>
              </a:rPr>
              <a:t>85</a:t>
            </a:r>
            <a:r>
              <a:rPr lang="en-US" baseline="30000" dirty="0" smtClean="0">
                <a:solidFill>
                  <a:srgbClr val="FFFF00"/>
                </a:solidFill>
                <a:latin typeface="ArialMT"/>
              </a:rPr>
              <a:t>o</a:t>
            </a:r>
            <a:r>
              <a:rPr lang="en-US" dirty="0" smtClean="0">
                <a:solidFill>
                  <a:srgbClr val="FFFF00"/>
                </a:solidFill>
                <a:latin typeface="ArialMT"/>
              </a:rPr>
              <a:t>C</a:t>
            </a:r>
            <a:endParaRPr lang="en-US" dirty="0">
              <a:solidFill>
                <a:srgbClr val="FFFF00"/>
              </a:solidFill>
              <a:latin typeface="ArialMT"/>
            </a:endParaRPr>
          </a:p>
          <a:p>
            <a:r>
              <a:rPr lang="en-US" dirty="0">
                <a:solidFill>
                  <a:srgbClr val="FFFF00"/>
                </a:solidFill>
                <a:latin typeface="ArialMT"/>
              </a:rPr>
              <a:t>Storage Temperature -</a:t>
            </a:r>
            <a:r>
              <a:rPr lang="en-US" dirty="0" smtClean="0">
                <a:solidFill>
                  <a:srgbClr val="FFFF00"/>
                </a:solidFill>
                <a:latin typeface="ArialMT"/>
              </a:rPr>
              <a:t>55</a:t>
            </a:r>
            <a:r>
              <a:rPr lang="en-US" baseline="30000" dirty="0" smtClean="0">
                <a:solidFill>
                  <a:srgbClr val="FFFF00"/>
                </a:solidFill>
                <a:latin typeface="ArialMT"/>
              </a:rPr>
              <a:t>o</a:t>
            </a:r>
            <a:r>
              <a:rPr lang="en-US" sz="800" dirty="0" smtClean="0">
                <a:solidFill>
                  <a:srgbClr val="FFFF00"/>
                </a:solidFill>
                <a:latin typeface="ArialMT"/>
              </a:rPr>
              <a:t> </a:t>
            </a:r>
            <a:r>
              <a:rPr lang="en-US" dirty="0">
                <a:solidFill>
                  <a:srgbClr val="FFFF00"/>
                </a:solidFill>
                <a:latin typeface="ArialMT"/>
              </a:rPr>
              <a:t>C to +</a:t>
            </a:r>
            <a:r>
              <a:rPr lang="en-US" dirty="0" smtClean="0">
                <a:solidFill>
                  <a:srgbClr val="FFFF00"/>
                </a:solidFill>
                <a:latin typeface="ArialMT"/>
              </a:rPr>
              <a:t>100</a:t>
            </a:r>
            <a:r>
              <a:rPr lang="en-US" baseline="30000" dirty="0" smtClean="0">
                <a:solidFill>
                  <a:srgbClr val="FFFF00"/>
                </a:solidFill>
                <a:latin typeface="ArialMT"/>
              </a:rPr>
              <a:t>o</a:t>
            </a:r>
            <a:r>
              <a:rPr lang="en-US" sz="800" dirty="0" smtClean="0">
                <a:solidFill>
                  <a:srgbClr val="FFFF00"/>
                </a:solidFill>
                <a:latin typeface="ArialMT"/>
              </a:rPr>
              <a:t> </a:t>
            </a:r>
            <a:r>
              <a:rPr lang="en-US" dirty="0">
                <a:solidFill>
                  <a:srgbClr val="FFFF00"/>
                </a:solidFill>
                <a:latin typeface="ArialMT"/>
              </a:rPr>
              <a:t>C</a:t>
            </a:r>
            <a:endParaRPr lang="el-GR" dirty="0">
              <a:solidFill>
                <a:srgbClr val="FFFF00"/>
              </a:solidFill>
            </a:endParaRPr>
          </a:p>
        </p:txBody>
      </p:sp>
      <p:sp>
        <p:nvSpPr>
          <p:cNvPr id="7" name="Ορθογώνιο 6"/>
          <p:cNvSpPr/>
          <p:nvPr/>
        </p:nvSpPr>
        <p:spPr>
          <a:xfrm>
            <a:off x="6096000" y="2447508"/>
            <a:ext cx="6096000" cy="2123658"/>
          </a:xfrm>
          <a:prstGeom prst="rect">
            <a:avLst/>
          </a:prstGeom>
        </p:spPr>
        <p:txBody>
          <a:bodyPr wrap="square">
            <a:spAutoFit/>
          </a:bodyPr>
          <a:lstStyle/>
          <a:p>
            <a:r>
              <a:rPr lang="en-US" sz="2000" b="1" dirty="0">
                <a:solidFill>
                  <a:srgbClr val="FFC000"/>
                </a:solidFill>
                <a:latin typeface="Arial" panose="020B0604020202020204" pitchFamily="34" charset="0"/>
              </a:rPr>
              <a:t>DESCRIPTION</a:t>
            </a:r>
          </a:p>
          <a:p>
            <a:r>
              <a:rPr lang="en-US" sz="1600" dirty="0" err="1">
                <a:solidFill>
                  <a:srgbClr val="FFC000"/>
                </a:solidFill>
                <a:latin typeface="Arial" panose="020B0604020202020204" pitchFamily="34" charset="0"/>
              </a:rPr>
              <a:t>HyperX</a:t>
            </a:r>
            <a:r>
              <a:rPr lang="en-US" sz="1600" dirty="0">
                <a:solidFill>
                  <a:srgbClr val="FFC000"/>
                </a:solidFill>
                <a:latin typeface="Arial" panose="020B0604020202020204" pitchFamily="34" charset="0"/>
              </a:rPr>
              <a:t> KHX1600C9D3/4G is a 512M x 64-bit (4GB) DDR3-</a:t>
            </a:r>
          </a:p>
          <a:p>
            <a:r>
              <a:rPr lang="en-US" sz="1600" dirty="0">
                <a:solidFill>
                  <a:srgbClr val="FFC000"/>
                </a:solidFill>
                <a:latin typeface="Arial" panose="020B0604020202020204" pitchFamily="34" charset="0"/>
              </a:rPr>
              <a:t>1600 CL9 SDRAM (Synchronous DRAM), 1Rx8 memory module,</a:t>
            </a:r>
          </a:p>
          <a:p>
            <a:r>
              <a:rPr lang="en-US" sz="1600" dirty="0">
                <a:solidFill>
                  <a:srgbClr val="FFC000"/>
                </a:solidFill>
                <a:latin typeface="Arial" panose="020B0604020202020204" pitchFamily="34" charset="0"/>
              </a:rPr>
              <a:t>based on eight 512M x 8-bit FBGA components. This</a:t>
            </a:r>
          </a:p>
          <a:p>
            <a:r>
              <a:rPr lang="en-US" sz="1600" dirty="0">
                <a:solidFill>
                  <a:srgbClr val="FFC000"/>
                </a:solidFill>
                <a:latin typeface="Arial" panose="020B0604020202020204" pitchFamily="34" charset="0"/>
              </a:rPr>
              <a:t>module has been tested to run at DDR3-1600 at a low latency</a:t>
            </a:r>
          </a:p>
          <a:p>
            <a:r>
              <a:rPr lang="en-US" sz="1600" dirty="0">
                <a:solidFill>
                  <a:srgbClr val="FFC000"/>
                </a:solidFill>
                <a:latin typeface="Arial" panose="020B0604020202020204" pitchFamily="34" charset="0"/>
              </a:rPr>
              <a:t>timing of 9-9-9-27 at 1.65V.The SPD is programmed to JEDEC</a:t>
            </a:r>
          </a:p>
          <a:p>
            <a:r>
              <a:rPr lang="en-US" sz="1600" dirty="0">
                <a:solidFill>
                  <a:srgbClr val="FFC000"/>
                </a:solidFill>
                <a:latin typeface="Arial" panose="020B0604020202020204" pitchFamily="34" charset="0"/>
              </a:rPr>
              <a:t>standard latency DDR3-1600 timing of 11-11-11 at 1.5V. This</a:t>
            </a:r>
          </a:p>
          <a:p>
            <a:r>
              <a:rPr lang="en-US" sz="1600" dirty="0">
                <a:solidFill>
                  <a:srgbClr val="FFC000"/>
                </a:solidFill>
                <a:latin typeface="Arial" panose="020B0604020202020204" pitchFamily="34" charset="0"/>
              </a:rPr>
              <a:t>240-pin DIMM uses gold contact fingers.</a:t>
            </a:r>
            <a:endParaRPr lang="el-GR" sz="1600" dirty="0">
              <a:solidFill>
                <a:srgbClr val="FFC000"/>
              </a:solidFill>
            </a:endParaRPr>
          </a:p>
        </p:txBody>
      </p:sp>
      <p:sp>
        <p:nvSpPr>
          <p:cNvPr id="8" name="Ορθογώνιο 7"/>
          <p:cNvSpPr/>
          <p:nvPr/>
        </p:nvSpPr>
        <p:spPr>
          <a:xfrm>
            <a:off x="7058108" y="4567796"/>
            <a:ext cx="4171784" cy="2339102"/>
          </a:xfrm>
          <a:prstGeom prst="rect">
            <a:avLst/>
          </a:prstGeom>
        </p:spPr>
        <p:txBody>
          <a:bodyPr wrap="square">
            <a:spAutoFit/>
          </a:bodyPr>
          <a:lstStyle/>
          <a:p>
            <a:r>
              <a:rPr lang="en-US" sz="2000" b="1" dirty="0">
                <a:solidFill>
                  <a:srgbClr val="FFC000"/>
                </a:solidFill>
                <a:latin typeface="Arial-BoldMT"/>
              </a:rPr>
              <a:t>SPECIFICATIONS</a:t>
            </a:r>
          </a:p>
          <a:p>
            <a:r>
              <a:rPr lang="en-US" dirty="0">
                <a:solidFill>
                  <a:srgbClr val="FFC000"/>
                </a:solidFill>
                <a:latin typeface="ArialMT"/>
              </a:rPr>
              <a:t>CL(IDD</a:t>
            </a:r>
            <a:r>
              <a:rPr lang="en-US" dirty="0" smtClean="0">
                <a:solidFill>
                  <a:srgbClr val="FFC000"/>
                </a:solidFill>
                <a:latin typeface="ArialMT"/>
              </a:rPr>
              <a:t>) : </a:t>
            </a:r>
            <a:r>
              <a:rPr lang="en-US" dirty="0">
                <a:solidFill>
                  <a:srgbClr val="FFC000"/>
                </a:solidFill>
                <a:latin typeface="ArialMT"/>
              </a:rPr>
              <a:t>11 cycles</a:t>
            </a:r>
          </a:p>
          <a:p>
            <a:r>
              <a:rPr lang="en-US" dirty="0" err="1" smtClean="0">
                <a:solidFill>
                  <a:srgbClr val="FFC000"/>
                </a:solidFill>
                <a:latin typeface="ArialMT"/>
              </a:rPr>
              <a:t>tRCmin</a:t>
            </a:r>
            <a:r>
              <a:rPr lang="en-US" dirty="0" smtClean="0">
                <a:solidFill>
                  <a:srgbClr val="FFC000"/>
                </a:solidFill>
                <a:latin typeface="ArialMT"/>
              </a:rPr>
              <a:t>  : </a:t>
            </a:r>
            <a:r>
              <a:rPr lang="en-US" dirty="0">
                <a:solidFill>
                  <a:srgbClr val="FFC000"/>
                </a:solidFill>
                <a:latin typeface="ArialMT"/>
              </a:rPr>
              <a:t>48.125ns (min.)</a:t>
            </a:r>
          </a:p>
          <a:p>
            <a:r>
              <a:rPr lang="en-US" dirty="0" err="1" smtClean="0">
                <a:solidFill>
                  <a:srgbClr val="FFC000"/>
                </a:solidFill>
                <a:latin typeface="ArialMT"/>
              </a:rPr>
              <a:t>tRFCmin</a:t>
            </a:r>
            <a:r>
              <a:rPr lang="en-US" dirty="0" smtClean="0">
                <a:solidFill>
                  <a:srgbClr val="FFC000"/>
                </a:solidFill>
                <a:latin typeface="ArialMT"/>
              </a:rPr>
              <a:t>: 260ns </a:t>
            </a:r>
            <a:r>
              <a:rPr lang="en-US" dirty="0">
                <a:solidFill>
                  <a:srgbClr val="FFC000"/>
                </a:solidFill>
                <a:latin typeface="ArialMT"/>
              </a:rPr>
              <a:t>(min.)</a:t>
            </a:r>
          </a:p>
          <a:p>
            <a:r>
              <a:rPr lang="en-US" dirty="0" err="1" smtClean="0">
                <a:solidFill>
                  <a:srgbClr val="FFC000"/>
                </a:solidFill>
                <a:latin typeface="ArialMT"/>
              </a:rPr>
              <a:t>tRASmin</a:t>
            </a:r>
            <a:r>
              <a:rPr lang="en-US" dirty="0" smtClean="0">
                <a:solidFill>
                  <a:srgbClr val="FFC000"/>
                </a:solidFill>
                <a:latin typeface="ArialMT"/>
              </a:rPr>
              <a:t>: </a:t>
            </a:r>
            <a:r>
              <a:rPr lang="en-US" dirty="0">
                <a:solidFill>
                  <a:srgbClr val="FFC000"/>
                </a:solidFill>
                <a:latin typeface="ArialMT"/>
              </a:rPr>
              <a:t>35ns (min.)</a:t>
            </a:r>
          </a:p>
          <a:p>
            <a:r>
              <a:rPr lang="en-US" dirty="0">
                <a:solidFill>
                  <a:srgbClr val="FFC000"/>
                </a:solidFill>
                <a:latin typeface="ArialMT"/>
              </a:rPr>
              <a:t>UL Rating 94 V - 0</a:t>
            </a:r>
          </a:p>
          <a:p>
            <a:r>
              <a:rPr lang="en-US" dirty="0">
                <a:solidFill>
                  <a:srgbClr val="FFC000"/>
                </a:solidFill>
                <a:latin typeface="ArialMT"/>
              </a:rPr>
              <a:t>Operating Temperature </a:t>
            </a:r>
            <a:r>
              <a:rPr lang="en-US" dirty="0" smtClean="0">
                <a:solidFill>
                  <a:srgbClr val="FFC000"/>
                </a:solidFill>
                <a:latin typeface="ArialMT"/>
              </a:rPr>
              <a:t>0</a:t>
            </a:r>
            <a:r>
              <a:rPr lang="en-US" baseline="30000" dirty="0" smtClean="0">
                <a:solidFill>
                  <a:srgbClr val="FFC000"/>
                </a:solidFill>
                <a:latin typeface="ArialMT"/>
              </a:rPr>
              <a:t>o</a:t>
            </a:r>
            <a:r>
              <a:rPr lang="en-US" dirty="0" smtClean="0">
                <a:solidFill>
                  <a:srgbClr val="FFC000"/>
                </a:solidFill>
                <a:latin typeface="ArialMT"/>
              </a:rPr>
              <a:t>C </a:t>
            </a:r>
            <a:r>
              <a:rPr lang="en-US" dirty="0">
                <a:solidFill>
                  <a:srgbClr val="FFC000"/>
                </a:solidFill>
                <a:latin typeface="ArialMT"/>
              </a:rPr>
              <a:t>to </a:t>
            </a:r>
            <a:r>
              <a:rPr lang="en-US" dirty="0" smtClean="0">
                <a:solidFill>
                  <a:srgbClr val="FFC000"/>
                </a:solidFill>
                <a:latin typeface="ArialMT"/>
              </a:rPr>
              <a:t>85</a:t>
            </a:r>
            <a:r>
              <a:rPr lang="en-US" baseline="30000" dirty="0" smtClean="0">
                <a:solidFill>
                  <a:srgbClr val="FFC000"/>
                </a:solidFill>
                <a:latin typeface="ArialMT"/>
              </a:rPr>
              <a:t>o</a:t>
            </a:r>
            <a:r>
              <a:rPr lang="en-US" dirty="0" smtClean="0">
                <a:solidFill>
                  <a:srgbClr val="FFC000"/>
                </a:solidFill>
                <a:latin typeface="ArialMT"/>
              </a:rPr>
              <a:t>C</a:t>
            </a:r>
            <a:endParaRPr lang="en-US" dirty="0">
              <a:solidFill>
                <a:srgbClr val="FFC000"/>
              </a:solidFill>
              <a:latin typeface="ArialMT"/>
            </a:endParaRPr>
          </a:p>
          <a:p>
            <a:r>
              <a:rPr lang="en-US" dirty="0">
                <a:solidFill>
                  <a:srgbClr val="FFC000"/>
                </a:solidFill>
                <a:latin typeface="ArialMT"/>
              </a:rPr>
              <a:t>Storage Temperature -</a:t>
            </a:r>
            <a:r>
              <a:rPr lang="en-US" dirty="0" smtClean="0">
                <a:solidFill>
                  <a:srgbClr val="FFC000"/>
                </a:solidFill>
                <a:latin typeface="ArialMT"/>
              </a:rPr>
              <a:t>55</a:t>
            </a:r>
            <a:r>
              <a:rPr lang="en-US" baseline="30000" dirty="0" smtClean="0">
                <a:solidFill>
                  <a:srgbClr val="FFC000"/>
                </a:solidFill>
                <a:latin typeface="ArialMT"/>
              </a:rPr>
              <a:t>o</a:t>
            </a:r>
            <a:r>
              <a:rPr lang="en-US" sz="800" dirty="0" smtClean="0">
                <a:solidFill>
                  <a:srgbClr val="FFC000"/>
                </a:solidFill>
                <a:latin typeface="ArialMT"/>
              </a:rPr>
              <a:t> </a:t>
            </a:r>
            <a:r>
              <a:rPr lang="en-US" dirty="0">
                <a:solidFill>
                  <a:srgbClr val="FFC000"/>
                </a:solidFill>
                <a:latin typeface="ArialMT"/>
              </a:rPr>
              <a:t>C to +</a:t>
            </a:r>
            <a:r>
              <a:rPr lang="en-US" dirty="0" smtClean="0">
                <a:solidFill>
                  <a:srgbClr val="FFC000"/>
                </a:solidFill>
                <a:latin typeface="ArialMT"/>
              </a:rPr>
              <a:t>100</a:t>
            </a:r>
            <a:r>
              <a:rPr lang="en-US" baseline="30000" dirty="0" smtClean="0">
                <a:solidFill>
                  <a:srgbClr val="FFC000"/>
                </a:solidFill>
                <a:latin typeface="ArialMT"/>
              </a:rPr>
              <a:t>o</a:t>
            </a:r>
            <a:r>
              <a:rPr lang="en-US" sz="800" dirty="0" smtClean="0">
                <a:solidFill>
                  <a:srgbClr val="FFC000"/>
                </a:solidFill>
                <a:latin typeface="ArialMT"/>
              </a:rPr>
              <a:t> </a:t>
            </a:r>
            <a:r>
              <a:rPr lang="en-US" dirty="0">
                <a:solidFill>
                  <a:srgbClr val="FFC000"/>
                </a:solidFill>
                <a:latin typeface="ArialMT"/>
              </a:rPr>
              <a:t>C</a:t>
            </a:r>
            <a:endParaRPr lang="el-GR" dirty="0">
              <a:solidFill>
                <a:srgbClr val="FFC000"/>
              </a:solidFill>
            </a:endParaRPr>
          </a:p>
        </p:txBody>
      </p:sp>
      <p:sp>
        <p:nvSpPr>
          <p:cNvPr id="9" name="TextBox 8"/>
          <p:cNvSpPr txBox="1"/>
          <p:nvPr/>
        </p:nvSpPr>
        <p:spPr>
          <a:xfrm>
            <a:off x="4225937" y="1096283"/>
            <a:ext cx="4129657" cy="400110"/>
          </a:xfrm>
          <a:prstGeom prst="rect">
            <a:avLst/>
          </a:prstGeom>
          <a:noFill/>
        </p:spPr>
        <p:txBody>
          <a:bodyPr wrap="none" rtlCol="0">
            <a:spAutoFit/>
          </a:bodyPr>
          <a:lstStyle/>
          <a:p>
            <a:r>
              <a:rPr lang="el-GR" sz="2000" dirty="0" smtClean="0">
                <a:solidFill>
                  <a:srgbClr val="C00000"/>
                </a:solidFill>
              </a:rPr>
              <a:t>Από τα </a:t>
            </a:r>
            <a:r>
              <a:rPr lang="en-US" sz="2000" dirty="0" smtClean="0">
                <a:solidFill>
                  <a:srgbClr val="C00000"/>
                </a:solidFill>
              </a:rPr>
              <a:t>Datasheets </a:t>
            </a:r>
            <a:r>
              <a:rPr lang="el-GR" sz="2000" dirty="0" smtClean="0">
                <a:solidFill>
                  <a:srgbClr val="C00000"/>
                </a:solidFill>
              </a:rPr>
              <a:t>της </a:t>
            </a:r>
            <a:r>
              <a:rPr lang="en-US" sz="2000" dirty="0" smtClean="0">
                <a:solidFill>
                  <a:srgbClr val="C00000"/>
                </a:solidFill>
              </a:rPr>
              <a:t>Kingston</a:t>
            </a:r>
            <a:endParaRPr lang="el-GR" sz="2000" dirty="0">
              <a:solidFill>
                <a:srgbClr val="C00000"/>
              </a:solidFill>
            </a:endParaRPr>
          </a:p>
        </p:txBody>
      </p:sp>
    </p:spTree>
    <p:extLst>
      <p:ext uri="{BB962C8B-B14F-4D97-AF65-F5344CB8AC3E}">
        <p14:creationId xmlns:p14="http://schemas.microsoft.com/office/powerpoint/2010/main" val="148120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73660"/>
            <a:ext cx="5789016" cy="1022108"/>
          </a:xfrm>
          <a:ln>
            <a:noFill/>
          </a:ln>
          <a:effectLst/>
        </p:spPr>
        <p:txBody>
          <a:bodyPr>
            <a:normAutofit/>
          </a:bodyPr>
          <a:lstStyle/>
          <a:p>
            <a:pPr algn="ctr"/>
            <a:r>
              <a:rPr lang="en-US" sz="5400" cap="none" dirty="0" err="1">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P</a:t>
            </a:r>
            <a:r>
              <a:rPr lang="en-US" sz="5400" cap="none"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refetch</a:t>
            </a:r>
            <a:endParaRPr lang="el-GR" sz="5400" cap="none"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3" name="TextBox 2"/>
          <p:cNvSpPr txBox="1"/>
          <p:nvPr/>
        </p:nvSpPr>
        <p:spPr>
          <a:xfrm>
            <a:off x="93306" y="1287625"/>
            <a:ext cx="12005388" cy="5078313"/>
          </a:xfrm>
          <a:prstGeom prst="rect">
            <a:avLst/>
          </a:prstGeom>
          <a:noFill/>
        </p:spPr>
        <p:txBody>
          <a:bodyPr wrap="square" rtlCol="0">
            <a:spAutoFit/>
          </a:bodyPr>
          <a:lstStyle/>
          <a:p>
            <a:r>
              <a:rPr lang="en-US" dirty="0"/>
              <a:t>In a </a:t>
            </a:r>
            <a:r>
              <a:rPr lang="en-US" dirty="0" err="1"/>
              <a:t>prefetch</a:t>
            </a:r>
            <a:r>
              <a:rPr lang="en-US" dirty="0"/>
              <a:t> buffer architecture, when a memory access occurs to a row the buffer grabs a set of adjacent data words on the row and reads them out ("bursts" them) in rapid-fire sequence on the IO pins, without the need for individual column address requests. This assumes the CPU wants adjacent </a:t>
            </a:r>
            <a:r>
              <a:rPr lang="en-US" dirty="0" err="1"/>
              <a:t>datawords</a:t>
            </a:r>
            <a:r>
              <a:rPr lang="en-US" dirty="0"/>
              <a:t> in memory, which in practice is very often the </a:t>
            </a:r>
            <a:r>
              <a:rPr lang="en-US" dirty="0" smtClean="0"/>
              <a:t>case.</a:t>
            </a:r>
          </a:p>
          <a:p>
            <a:r>
              <a:rPr lang="en-US" dirty="0" smtClean="0"/>
              <a:t>For </a:t>
            </a:r>
            <a:r>
              <a:rPr lang="en-US" dirty="0"/>
              <a:t>instance, in DDR1, two adjacent data words will be read from each chip in the same clock cycle and placed in the pre-fetch buffer. Each word will then be transmitted on consecutive rising and falling edges of the clock </a:t>
            </a:r>
            <a:r>
              <a:rPr lang="en-US" dirty="0" smtClean="0"/>
              <a:t>cycle.</a:t>
            </a:r>
          </a:p>
          <a:p>
            <a:r>
              <a:rPr lang="en-US" dirty="0" smtClean="0"/>
              <a:t>Similarly</a:t>
            </a:r>
            <a:r>
              <a:rPr lang="en-US" dirty="0"/>
              <a:t>, in DDR2 with a 4n pre-fetch buffer, four consecutive data words are read and placed in buffer while a clock, which is twice faster than the internal clock of DDR, transmits each of the word in consecutive rising and falling edge of the faster external clock.</a:t>
            </a:r>
          </a:p>
          <a:p>
            <a:endParaRPr lang="en-US" dirty="0"/>
          </a:p>
          <a:p>
            <a:r>
              <a:rPr lang="en-US" dirty="0"/>
              <a:t>The </a:t>
            </a:r>
            <a:r>
              <a:rPr lang="en-US" dirty="0" err="1"/>
              <a:t>prefetch</a:t>
            </a:r>
            <a:r>
              <a:rPr lang="en-US" dirty="0"/>
              <a:t> buffer depth can also be thought of as the ratio between the core memory frequency and the IO frequency. In an 8n </a:t>
            </a:r>
            <a:r>
              <a:rPr lang="en-US" dirty="0" err="1"/>
              <a:t>prefetch</a:t>
            </a:r>
            <a:r>
              <a:rPr lang="en-US" dirty="0"/>
              <a:t> architecture (such as DDR3), the IOs will operate 8 times faster than the memory core (each memory access results in a burst of 8 </a:t>
            </a:r>
            <a:r>
              <a:rPr lang="en-US" dirty="0" err="1"/>
              <a:t>datawords</a:t>
            </a:r>
            <a:r>
              <a:rPr lang="en-US" dirty="0"/>
              <a:t> on the IOs). Thus a 200 MHz memory core is combined with IOs that each operate eight times faster (1600 megabits per second). If the memory has 16 IOs, the total read bandwidth would be 200 MHz x 8 </a:t>
            </a:r>
            <a:r>
              <a:rPr lang="en-US" dirty="0" err="1"/>
              <a:t>datawords</a:t>
            </a:r>
            <a:r>
              <a:rPr lang="en-US" dirty="0"/>
              <a:t>/access x 16 IOs = 25.6 gigabits per second (</a:t>
            </a:r>
            <a:r>
              <a:rPr lang="en-US" dirty="0" err="1"/>
              <a:t>Gbit</a:t>
            </a:r>
            <a:r>
              <a:rPr lang="en-US" dirty="0"/>
              <a:t>/s) or 3.2 gigabytes per second (GB/s). Modules with multiple DRAM chips can provide correspondingly higher bandwidth. </a:t>
            </a:r>
            <a:endParaRPr lang="el-GR" dirty="0"/>
          </a:p>
        </p:txBody>
      </p:sp>
    </p:spTree>
    <p:extLst>
      <p:ext uri="{BB962C8B-B14F-4D97-AF65-F5344CB8AC3E}">
        <p14:creationId xmlns:p14="http://schemas.microsoft.com/office/powerpoint/2010/main" val="41113584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56243"/>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DDR5 SDRAM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pic>
        <p:nvPicPr>
          <p:cNvPr id="3" name="Εικόνα 2"/>
          <p:cNvPicPr>
            <a:picLocks noChangeAspect="1"/>
          </p:cNvPicPr>
          <p:nvPr/>
        </p:nvPicPr>
        <p:blipFill>
          <a:blip r:embed="rId2">
            <a:extLst>
              <a:ext uri="{BEBA8EAE-BF5A-486C-A8C5-ECC9F3942E4B}">
                <a14:imgProps xmlns:a14="http://schemas.microsoft.com/office/drawing/2010/main">
                  <a14:imgLayer r:embed="rId3">
                    <a14:imgEffect>
                      <a14:backgroundRemoval t="6806" b="95694" l="10000" r="90000">
                        <a14:foregroundMark x1="79766" y1="6806" x2="79922" y2="8333"/>
                        <a14:foregroundMark x1="73828" y1="95694" x2="73828" y2="95694"/>
                        <a14:foregroundMark x1="52734" y1="45278" x2="52734" y2="45278"/>
                        <a14:foregroundMark x1="54375" y1="46111" x2="54375" y2="46111"/>
                        <a14:foregroundMark x1="55000" y1="46250" x2="55000" y2="46250"/>
                        <a14:foregroundMark x1="58906" y1="46250" x2="58906" y2="46250"/>
                        <a14:foregroundMark x1="59844" y1="46806" x2="59844" y2="46806"/>
                        <a14:foregroundMark x1="60547" y1="46944" x2="60547" y2="46944"/>
                        <a14:foregroundMark x1="61797" y1="47222" x2="61797" y2="47222"/>
                        <a14:foregroundMark x1="63984" y1="47083" x2="63984" y2="47083"/>
                        <a14:foregroundMark x1="66172" y1="47778" x2="66172" y2="47778"/>
                        <a14:foregroundMark x1="67891" y1="48750" x2="67891" y2="48750"/>
                        <a14:foregroundMark x1="69375" y1="49028" x2="69375" y2="49028"/>
                        <a14:foregroundMark x1="70391" y1="49306" x2="70391" y2="49306"/>
                        <a14:foregroundMark x1="72109" y1="49306" x2="72109" y2="49306"/>
                        <a14:foregroundMark x1="73359" y1="49583" x2="73359" y2="49583"/>
                        <a14:foregroundMark x1="73047" y1="49722" x2="73047" y2="49722"/>
                        <a14:foregroundMark x1="74219" y1="50556" x2="74219" y2="50556"/>
                        <a14:foregroundMark x1="74609" y1="50417" x2="74609" y2="50417"/>
                        <a14:foregroundMark x1="75781" y1="50833" x2="75781" y2="50833"/>
                        <a14:foregroundMark x1="76328" y1="50833" x2="76328" y2="50833"/>
                        <a14:foregroundMark x1="77188" y1="51111" x2="77188" y2="51111"/>
                        <a14:foregroundMark x1="77734" y1="51389" x2="77734" y2="51389"/>
                        <a14:backgroundMark x1="79766" y1="53889" x2="79766" y2="53889"/>
                        <a14:backgroundMark x1="75547" y1="84167" x2="75547" y2="84167"/>
                      </a14:backgroundRemoval>
                    </a14:imgEffect>
                  </a14:imgLayer>
                </a14:imgProps>
              </a:ext>
              <a:ext uri="{28A0092B-C50C-407E-A947-70E740481C1C}">
                <a14:useLocalDpi xmlns:a14="http://schemas.microsoft.com/office/drawing/2010/main" val="0"/>
              </a:ext>
            </a:extLst>
          </a:blip>
          <a:stretch>
            <a:fillRect/>
          </a:stretch>
        </p:blipFill>
        <p:spPr>
          <a:xfrm>
            <a:off x="1045634" y="1117070"/>
            <a:ext cx="10100732" cy="5681662"/>
          </a:xfrm>
          <a:prstGeom prst="rect">
            <a:avLst/>
          </a:prstGeom>
        </p:spPr>
      </p:pic>
      <p:sp>
        <p:nvSpPr>
          <p:cNvPr id="4" name="TextBox 3"/>
          <p:cNvSpPr txBox="1"/>
          <p:nvPr/>
        </p:nvSpPr>
        <p:spPr>
          <a:xfrm>
            <a:off x="10801876" y="6429400"/>
            <a:ext cx="1390124" cy="369332"/>
          </a:xfrm>
          <a:prstGeom prst="rect">
            <a:avLst/>
          </a:prstGeom>
          <a:noFill/>
        </p:spPr>
        <p:txBody>
          <a:bodyPr wrap="none" rtlCol="0">
            <a:spAutoFit/>
          </a:bodyPr>
          <a:lstStyle/>
          <a:p>
            <a:r>
              <a:rPr lang="el-GR" dirty="0" smtClean="0">
                <a:hlinkClick r:id="rId4" action="ppaction://hlinksldjump"/>
              </a:rPr>
              <a:t>Επιστροφή</a:t>
            </a:r>
            <a:endParaRPr lang="el-GR" dirty="0"/>
          </a:p>
        </p:txBody>
      </p:sp>
    </p:spTree>
    <p:extLst>
      <p:ext uri="{BB962C8B-B14F-4D97-AF65-F5344CB8AC3E}">
        <p14:creationId xmlns:p14="http://schemas.microsoft.com/office/powerpoint/2010/main" val="1820465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56243"/>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DDR5 SDRAM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sp>
        <p:nvSpPr>
          <p:cNvPr id="4" name="TextBox 3"/>
          <p:cNvSpPr txBox="1"/>
          <p:nvPr/>
        </p:nvSpPr>
        <p:spPr>
          <a:xfrm>
            <a:off x="10801876" y="6429400"/>
            <a:ext cx="1390124" cy="369332"/>
          </a:xfrm>
          <a:prstGeom prst="rect">
            <a:avLst/>
          </a:prstGeom>
          <a:noFill/>
        </p:spPr>
        <p:txBody>
          <a:bodyPr wrap="none" rtlCol="0">
            <a:spAutoFit/>
          </a:bodyPr>
          <a:lstStyle/>
          <a:p>
            <a:r>
              <a:rPr lang="el-GR" dirty="0" smtClean="0">
                <a:hlinkClick r:id="rId2" action="ppaction://hlinksldjump"/>
              </a:rPr>
              <a:t>Επιστροφή</a:t>
            </a:r>
            <a:endParaRPr lang="el-GR" dirty="0"/>
          </a:p>
        </p:txBody>
      </p:sp>
      <p:sp>
        <p:nvSpPr>
          <p:cNvPr id="5" name="Ορθογώνιο 4"/>
          <p:cNvSpPr/>
          <p:nvPr/>
        </p:nvSpPr>
        <p:spPr>
          <a:xfrm>
            <a:off x="233265" y="1178351"/>
            <a:ext cx="11038115" cy="5078313"/>
          </a:xfrm>
          <a:prstGeom prst="rect">
            <a:avLst/>
          </a:prstGeom>
        </p:spPr>
        <p:txBody>
          <a:bodyPr wrap="square">
            <a:spAutoFit/>
          </a:bodyPr>
          <a:lstStyle/>
          <a:p>
            <a:r>
              <a:rPr lang="en-US" dirty="0" smtClean="0"/>
              <a:t>The </a:t>
            </a:r>
            <a:r>
              <a:rPr lang="en-US" dirty="0"/>
              <a:t>major change with DDR5</a:t>
            </a:r>
            <a:r>
              <a:rPr lang="en-US" dirty="0" smtClean="0"/>
              <a:t>, </a:t>
            </a:r>
            <a:r>
              <a:rPr lang="en-US" dirty="0"/>
              <a:t>is </a:t>
            </a:r>
            <a:r>
              <a:rPr lang="en-US" dirty="0" smtClean="0"/>
              <a:t>the </a:t>
            </a:r>
            <a:r>
              <a:rPr lang="en-US" dirty="0"/>
              <a:t>new DIMM channel </a:t>
            </a:r>
            <a:r>
              <a:rPr lang="en-US" dirty="0" smtClean="0"/>
              <a:t>architecture.</a:t>
            </a:r>
          </a:p>
          <a:p>
            <a:r>
              <a:rPr lang="en-US" dirty="0" smtClean="0"/>
              <a:t>DDR4 </a:t>
            </a:r>
            <a:r>
              <a:rPr lang="en-US" dirty="0"/>
              <a:t>DIMMs have a </a:t>
            </a:r>
            <a:r>
              <a:rPr lang="en-US" dirty="0" smtClean="0"/>
              <a:t>72-bits </a:t>
            </a:r>
            <a:r>
              <a:rPr lang="en-US" dirty="0"/>
              <a:t>bus, comprised of 64 data bits plus eight ECC </a:t>
            </a:r>
            <a:r>
              <a:rPr lang="en-US" dirty="0" smtClean="0"/>
              <a:t>bits.</a:t>
            </a:r>
          </a:p>
          <a:p>
            <a:r>
              <a:rPr lang="en-US" dirty="0" smtClean="0"/>
              <a:t>With </a:t>
            </a:r>
            <a:r>
              <a:rPr lang="en-US" dirty="0"/>
              <a:t>DDR5, each DIMM will have two channels. Each of these channels will be 40-bits wide: 32 data bits with eight ECC </a:t>
            </a:r>
            <a:r>
              <a:rPr lang="en-US" dirty="0" smtClean="0"/>
              <a:t>bits.</a:t>
            </a:r>
          </a:p>
          <a:p>
            <a:r>
              <a:rPr lang="en-US" dirty="0" smtClean="0"/>
              <a:t>While </a:t>
            </a:r>
            <a:r>
              <a:rPr lang="en-US" dirty="0"/>
              <a:t>the data width is the same (64-bits total) having two smaller independent channels improves memory access </a:t>
            </a:r>
            <a:r>
              <a:rPr lang="en-US" dirty="0" smtClean="0"/>
              <a:t>efficiency.</a:t>
            </a:r>
          </a:p>
          <a:p>
            <a:r>
              <a:rPr lang="en-US" dirty="0" smtClean="0"/>
              <a:t>So </a:t>
            </a:r>
            <a:r>
              <a:rPr lang="en-US" dirty="0"/>
              <a:t>not only do you get the benefit of the speed bump with DDR5, the benefit of that higher MT/s is amplified by greater efficiency</a:t>
            </a:r>
            <a:r>
              <a:rPr lang="en-US" dirty="0" smtClean="0"/>
              <a:t>.</a:t>
            </a:r>
          </a:p>
          <a:p>
            <a:endParaRPr lang="en-US" dirty="0"/>
          </a:p>
          <a:p>
            <a:endParaRPr lang="en-US" dirty="0"/>
          </a:p>
          <a:p>
            <a:r>
              <a:rPr lang="en-US" dirty="0"/>
              <a:t>In the DDR5 DIMM architecture, the left and right side of the DIMM, each served by an independent 40-bits wide channel, share the </a:t>
            </a:r>
            <a:r>
              <a:rPr lang="en-US" dirty="0" smtClean="0"/>
              <a:t>RCD.</a:t>
            </a:r>
          </a:p>
          <a:p>
            <a:r>
              <a:rPr lang="en-US" dirty="0" smtClean="0"/>
              <a:t>In </a:t>
            </a:r>
            <a:r>
              <a:rPr lang="en-US" dirty="0"/>
              <a:t>DDR4, the RCD provides two output clocks per </a:t>
            </a:r>
            <a:r>
              <a:rPr lang="en-US" dirty="0" smtClean="0"/>
              <a:t>side.</a:t>
            </a:r>
          </a:p>
          <a:p>
            <a:r>
              <a:rPr lang="en-US" dirty="0" smtClean="0"/>
              <a:t>In </a:t>
            </a:r>
            <a:r>
              <a:rPr lang="en-US" dirty="0"/>
              <a:t>DDR5, the RCD provides four output clocks per </a:t>
            </a:r>
            <a:r>
              <a:rPr lang="en-US" dirty="0" smtClean="0"/>
              <a:t>side.</a:t>
            </a:r>
          </a:p>
          <a:p>
            <a:r>
              <a:rPr lang="en-US" dirty="0" smtClean="0"/>
              <a:t>In </a:t>
            </a:r>
            <a:r>
              <a:rPr lang="en-US" dirty="0"/>
              <a:t>the highest density DIMMs with x4 DRAMs, this allows each group of 5 DRAMs (single rank, half-channel) to receive its own independent </a:t>
            </a:r>
            <a:r>
              <a:rPr lang="en-US" dirty="0" smtClean="0"/>
              <a:t>clock.</a:t>
            </a:r>
          </a:p>
          <a:p>
            <a:r>
              <a:rPr lang="en-US" dirty="0" smtClean="0"/>
              <a:t>Giving </a:t>
            </a:r>
            <a:r>
              <a:rPr lang="en-US" dirty="0"/>
              <a:t>each rank and half-channel an independent clock improves signal integrity, helping to address the lower noise margin issue raised by lowering the </a:t>
            </a:r>
            <a:r>
              <a:rPr lang="en-US" dirty="0" smtClean="0"/>
              <a:t>VDD.</a:t>
            </a:r>
            <a:endParaRPr lang="el-GR" dirty="0"/>
          </a:p>
        </p:txBody>
      </p:sp>
    </p:spTree>
    <p:extLst>
      <p:ext uri="{BB962C8B-B14F-4D97-AF65-F5344CB8AC3E}">
        <p14:creationId xmlns:p14="http://schemas.microsoft.com/office/powerpoint/2010/main" val="16486817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6495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dirty="0" err="1">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d</a:t>
            </a:r>
            <a:r>
              <a:rPr lang="en-US" sz="5400"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cap="none"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vs</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dirty="0" err="1">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s</a:t>
            </a:r>
            <a:r>
              <a:rPr lang="en-US" sz="5400"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0809" y="1620260"/>
            <a:ext cx="4885425" cy="5237740"/>
          </a:xfrm>
          <a:prstGeom prst="rect">
            <a:avLst/>
          </a:prstGeom>
        </p:spPr>
      </p:pic>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40" y="2416858"/>
            <a:ext cx="3415251" cy="3644543"/>
          </a:xfrm>
          <a:prstGeom prst="rect">
            <a:avLst/>
          </a:prstGeom>
        </p:spPr>
      </p:pic>
      <p:sp>
        <p:nvSpPr>
          <p:cNvPr id="5" name="TextBox 4"/>
          <p:cNvSpPr txBox="1"/>
          <p:nvPr/>
        </p:nvSpPr>
        <p:spPr>
          <a:xfrm>
            <a:off x="465828" y="1118957"/>
            <a:ext cx="4140677" cy="646331"/>
          </a:xfrm>
          <a:prstGeom prst="rect">
            <a:avLst/>
          </a:prstGeom>
          <a:noFill/>
        </p:spPr>
        <p:txBody>
          <a:bodyPr wrap="square" rtlCol="0">
            <a:spAutoFit/>
          </a:bodyPr>
          <a:lstStyle/>
          <a:p>
            <a:r>
              <a:rPr lang="el-GR" b="1" dirty="0" smtClean="0">
                <a:solidFill>
                  <a:srgbClr val="FFC000"/>
                </a:solidFill>
              </a:rPr>
              <a:t>Η στοιχειώδης μονάδα αποθήκευσης είναι ένας πυκνωτής.</a:t>
            </a:r>
            <a:endParaRPr lang="el-GR" b="1" dirty="0">
              <a:solidFill>
                <a:srgbClr val="FFC000"/>
              </a:solidFill>
            </a:endParaRPr>
          </a:p>
        </p:txBody>
      </p:sp>
      <p:sp>
        <p:nvSpPr>
          <p:cNvPr id="6" name="TextBox 5"/>
          <p:cNvSpPr txBox="1"/>
          <p:nvPr/>
        </p:nvSpPr>
        <p:spPr>
          <a:xfrm>
            <a:off x="6668219" y="1118957"/>
            <a:ext cx="5524061" cy="646331"/>
          </a:xfrm>
          <a:prstGeom prst="rect">
            <a:avLst/>
          </a:prstGeom>
          <a:noFill/>
        </p:spPr>
        <p:txBody>
          <a:bodyPr wrap="square" rtlCol="0">
            <a:spAutoFit/>
          </a:bodyPr>
          <a:lstStyle/>
          <a:p>
            <a:r>
              <a:rPr lang="el-GR" b="1" dirty="0" smtClean="0">
                <a:solidFill>
                  <a:srgbClr val="FFFF00"/>
                </a:solidFill>
              </a:rPr>
              <a:t>Η στοιχειώδης μονάδα αποθήκευσης είναι ένα κύκλωμα </a:t>
            </a:r>
            <a:r>
              <a:rPr lang="en-US" b="1" dirty="0" smtClean="0">
                <a:solidFill>
                  <a:srgbClr val="FFFF00"/>
                </a:solidFill>
              </a:rPr>
              <a:t>flip-flop </a:t>
            </a:r>
            <a:r>
              <a:rPr lang="el-GR" b="1" dirty="0" smtClean="0">
                <a:solidFill>
                  <a:srgbClr val="FFFF00"/>
                </a:solidFill>
              </a:rPr>
              <a:t>αποτελούμενο από </a:t>
            </a:r>
            <a:r>
              <a:rPr lang="en-US" b="1" dirty="0" smtClean="0">
                <a:solidFill>
                  <a:srgbClr val="FFFF00"/>
                </a:solidFill>
              </a:rPr>
              <a:t>transistors.</a:t>
            </a:r>
            <a:endParaRPr lang="el-GR" b="1" dirty="0">
              <a:solidFill>
                <a:srgbClr val="FFFF00"/>
              </a:solidFill>
            </a:endParaRPr>
          </a:p>
        </p:txBody>
      </p:sp>
    </p:spTree>
    <p:extLst>
      <p:ext uri="{BB962C8B-B14F-4D97-AF65-F5344CB8AC3E}">
        <p14:creationId xmlns:p14="http://schemas.microsoft.com/office/powerpoint/2010/main" val="91407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par>
                          <p:cTn id="17" fill="hold">
                            <p:stCondLst>
                              <p:cond delay="0"/>
                            </p:stCondLst>
                            <p:childTnLst>
                              <p:par>
                                <p:cTn id="18" presetID="42" presetClass="entr" presetSubtype="0" fill="hold" nodeType="afterEffect">
                                  <p:stCondLst>
                                    <p:cond delay="30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6495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dirty="0" err="1">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d</a:t>
            </a:r>
            <a:r>
              <a:rPr lang="en-US" sz="5400"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cap="none"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vs</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dirty="0" err="1">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s</a:t>
            </a:r>
            <a:r>
              <a:rPr lang="en-US" sz="5400"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7780" y="1682149"/>
            <a:ext cx="5716439" cy="4287329"/>
          </a:xfrm>
          <a:prstGeom prst="rect">
            <a:avLst/>
          </a:prstGeom>
        </p:spPr>
      </p:pic>
    </p:spTree>
    <p:extLst>
      <p:ext uri="{BB962C8B-B14F-4D97-AF65-F5344CB8AC3E}">
        <p14:creationId xmlns:p14="http://schemas.microsoft.com/office/powerpoint/2010/main" val="203614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6495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dirty="0" err="1">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d</a:t>
            </a:r>
            <a:r>
              <a:rPr lang="en-US" sz="5400"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cap="none"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vs</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dirty="0" err="1">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s</a:t>
            </a:r>
            <a:r>
              <a:rPr lang="en-US" sz="5400"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pic>
        <p:nvPicPr>
          <p:cNvPr id="4" name="Εικόνα 3"/>
          <p:cNvPicPr>
            <a:picLocks noChangeAspect="1"/>
          </p:cNvPicPr>
          <p:nvPr/>
        </p:nvPicPr>
        <p:blipFill>
          <a:blip r:embed="rId2">
            <a:extLst>
              <a:ext uri="{BEBA8EAE-BF5A-486C-A8C5-ECC9F3942E4B}">
                <a14:imgProps xmlns:a14="http://schemas.microsoft.com/office/drawing/2010/main">
                  <a14:imgLayer r:embed="rId3">
                    <a14:imgEffect>
                      <a14:backgroundRemoval t="9958" b="93856" l="10000" r="90000">
                        <a14:foregroundMark x1="27692" y1="77331" x2="27692" y2="77331"/>
                        <a14:foregroundMark x1="22154" y1="79025" x2="22154" y2="79449"/>
                        <a14:foregroundMark x1="21538" y1="80508" x2="21692" y2="80508"/>
                        <a14:foregroundMark x1="18923" y1="82203" x2="18923" y2="82203"/>
                        <a14:foregroundMark x1="18615" y1="83475" x2="18615" y2="83475"/>
                        <a14:foregroundMark x1="18308" y1="83475" x2="18308" y2="83475"/>
                        <a14:foregroundMark x1="17231" y1="82627" x2="17231" y2="82627"/>
                        <a14:foregroundMark x1="17077" y1="84746" x2="17077" y2="84746"/>
                        <a14:foregroundMark x1="19077" y1="84110" x2="19077" y2="84110"/>
                        <a14:foregroundMark x1="21231" y1="83475" x2="21231" y2="83475"/>
                        <a14:foregroundMark x1="22308" y1="85381" x2="22308" y2="85381"/>
                        <a14:foregroundMark x1="22769" y1="87500" x2="22769" y2="87500"/>
                        <a14:foregroundMark x1="23692" y1="89195" x2="23692" y2="89195"/>
                        <a14:foregroundMark x1="25538" y1="90466" x2="25538" y2="90466"/>
                        <a14:foregroundMark x1="82308" y1="53814" x2="82308" y2="53814"/>
                        <a14:foregroundMark x1="81538" y1="51271" x2="81538" y2="51271"/>
                        <a14:foregroundMark x1="82154" y1="52331" x2="82154" y2="52331"/>
                        <a14:foregroundMark x1="81077" y1="61229" x2="81077" y2="61229"/>
                        <a14:foregroundMark x1="80923" y1="62924" x2="80923" y2="62924"/>
                        <a14:foregroundMark x1="86154" y1="58263" x2="86000" y2="58686"/>
                        <a14:foregroundMark x1="86154" y1="59746" x2="86154" y2="59746"/>
                        <a14:foregroundMark x1="71077" y1="67585" x2="71077" y2="67585"/>
                        <a14:foregroundMark x1="65077" y1="69280" x2="65077" y2="69280"/>
                        <a14:foregroundMark x1="70615" y1="68432" x2="70615" y2="68432"/>
                        <a14:foregroundMark x1="25538" y1="91737" x2="25538" y2="91737"/>
                        <a14:foregroundMark x1="30615" y1="86864" x2="30615" y2="86864"/>
                        <a14:foregroundMark x1="31231" y1="87924" x2="31231" y2="87924"/>
                        <a14:foregroundMark x1="31538" y1="88771" x2="31538" y2="88771"/>
                        <a14:foregroundMark x1="37231" y1="85169" x2="37231" y2="85381"/>
                        <a14:foregroundMark x1="37385" y1="86441" x2="37385" y2="86441"/>
                        <a14:foregroundMark x1="41385" y1="73941" x2="41385" y2="73941"/>
                        <a14:foregroundMark x1="40769" y1="72881" x2="40769" y2="72881"/>
                        <a14:foregroundMark x1="43077" y1="81992" x2="43077" y2="81992"/>
                        <a14:foregroundMark x1="43077" y1="82627" x2="43077" y2="82627"/>
                        <a14:foregroundMark x1="47385" y1="70551" x2="47385" y2="70551"/>
                        <a14:foregroundMark x1="48769" y1="79449" x2="48769" y2="79449"/>
                        <a14:foregroundMark x1="49077" y1="80932" x2="49077" y2="80932"/>
                        <a14:foregroundMark x1="49077" y1="80085" x2="49077" y2="80085"/>
                        <a14:foregroundMark x1="52923" y1="67373" x2="52923" y2="67373"/>
                        <a14:foregroundMark x1="54615" y1="76271" x2="54615" y2="76271"/>
                        <a14:foregroundMark x1="54615" y1="76907" x2="54615" y2="76907"/>
                        <a14:foregroundMark x1="59846" y1="73729" x2="59846" y2="73729"/>
                        <a14:foregroundMark x1="60154" y1="73941" x2="60154" y2="73941"/>
                        <a14:foregroundMark x1="65538" y1="70339" x2="65538" y2="70339"/>
                        <a14:foregroundMark x1="65538" y1="70975" x2="65538" y2="70975"/>
                        <a14:foregroundMark x1="43385" y1="83051" x2="43385" y2="82839"/>
                        <a14:foregroundMark x1="76154" y1="64195" x2="76154" y2="64195"/>
                        <a14:foregroundMark x1="76154" y1="65042" x2="76154" y2="65042"/>
                        <a14:foregroundMark x1="76000" y1="65890" x2="76000" y2="65890"/>
                        <a14:foregroundMark x1="81385" y1="61441" x2="81385" y2="61441"/>
                        <a14:foregroundMark x1="32154" y1="69915" x2="32154" y2="69915"/>
                        <a14:foregroundMark x1="36615" y1="73729" x2="36615" y2="73729"/>
                        <a14:foregroundMark x1="30615" y1="77542" x2="30615" y2="77542"/>
                        <a14:foregroundMark x1="24308" y1="80297" x2="24308" y2="80297"/>
                        <a14:foregroundMark x1="23692" y1="81144" x2="23692" y2="81144"/>
                        <a14:backgroundMark x1="25385" y1="83475" x2="25846" y2="83898"/>
                        <a14:backgroundMark x1="27692" y1="87288" x2="27692" y2="87288"/>
                        <a14:backgroundMark x1="31077" y1="79873" x2="31538" y2="79873"/>
                        <a14:backgroundMark x1="38000" y1="76695" x2="38000" y2="76695"/>
                        <a14:backgroundMark x1="37231" y1="75636" x2="37231" y2="76059"/>
                        <a14:backgroundMark x1="30923" y1="79449" x2="30923" y2="79449"/>
                        <a14:backgroundMark x1="43692" y1="72246" x2="43692" y2="72246"/>
                        <a14:backgroundMark x1="24462" y1="82203" x2="24462" y2="82203"/>
                        <a14:backgroundMark x1="43846" y1="73305" x2="43846" y2="73305"/>
                        <a14:backgroundMark x1="44000" y1="75000" x2="44000" y2="75000"/>
                        <a14:backgroundMark x1="50308" y1="69915" x2="50308" y2="69915"/>
                        <a14:backgroundMark x1="49846" y1="70551" x2="49846" y2="70551"/>
                        <a14:backgroundMark x1="50308" y1="71822" x2="50308" y2="71822"/>
                        <a14:backgroundMark x1="50462" y1="72034" x2="50462" y2="72034"/>
                        <a14:backgroundMark x1="49385" y1="73093" x2="49385" y2="73093"/>
                        <a14:backgroundMark x1="50615" y1="75212" x2="50615" y2="75212"/>
                        <a14:backgroundMark x1="55538" y1="65678" x2="55538" y2="66102"/>
                        <a14:backgroundMark x1="56308" y1="67373" x2="56308" y2="67373"/>
                        <a14:backgroundMark x1="55231" y1="68432" x2="55538" y2="69280"/>
                        <a14:backgroundMark x1="56923" y1="71398" x2="56923" y2="71398"/>
                        <a14:backgroundMark x1="58308" y1="72881" x2="58308" y2="72881"/>
                        <a14:backgroundMark x1="61692" y1="63983" x2="62000" y2="64831"/>
                        <a14:backgroundMark x1="62308" y1="63559" x2="62308" y2="63559"/>
                        <a14:backgroundMark x1="60923" y1="64407" x2="60923" y2="64407"/>
                        <a14:backgroundMark x1="84154" y1="51695" x2="84154" y2="51695"/>
                        <a14:backgroundMark x1="78154" y1="56568" x2="78154" y2="56568"/>
                        <a14:backgroundMark x1="73077" y1="57839" x2="73077" y2="57839"/>
                        <a14:backgroundMark x1="24615" y1="82203" x2="24615" y2="82203"/>
                        <a14:backgroundMark x1="24308" y1="83898" x2="24308" y2="83898"/>
                        <a14:backgroundMark x1="67231" y1="60381" x2="67231" y2="60381"/>
                        <a14:backgroundMark x1="73385" y1="59110" x2="73385" y2="59110"/>
                        <a14:backgroundMark x1="78769" y1="56356" x2="79077" y2="56780"/>
                        <a14:backgroundMark x1="84308" y1="52119" x2="84462" y2="52542"/>
                        <a14:backgroundMark x1="77538" y1="62712" x2="77538" y2="62712"/>
                        <a14:backgroundMark x1="84615" y1="51695" x2="84615" y2="52119"/>
                        <a14:backgroundMark x1="84308" y1="53814" x2="84308" y2="53814"/>
                        <a14:backgroundMark x1="78308" y1="52754" x2="78308" y2="52754"/>
                        <a14:backgroundMark x1="77538" y1="52754" x2="77538" y2="52754"/>
                        <a14:backgroundMark x1="78769" y1="51907" x2="78769" y2="51907"/>
                        <a14:backgroundMark x1="77846" y1="53602" x2="77846" y2="53602"/>
                        <a14:backgroundMark x1="79231" y1="52754" x2="79231" y2="52754"/>
                        <a14:backgroundMark x1="78615" y1="53390" x2="78615" y2="53390"/>
                        <a14:backgroundMark x1="79077" y1="53814" x2="79077" y2="53814"/>
                        <a14:backgroundMark x1="78000" y1="54873" x2="78000" y2="54873"/>
                        <a14:backgroundMark x1="25538" y1="82203" x2="25538" y2="82203"/>
                      </a14:backgroundRemoval>
                    </a14:imgEffect>
                  </a14:imgLayer>
                </a14:imgProps>
              </a:ext>
              <a:ext uri="{28A0092B-C50C-407E-A947-70E740481C1C}">
                <a14:useLocalDpi xmlns:a14="http://schemas.microsoft.com/office/drawing/2010/main" val="0"/>
              </a:ext>
            </a:extLst>
          </a:blip>
          <a:stretch>
            <a:fillRect/>
          </a:stretch>
        </p:blipFill>
        <p:spPr>
          <a:xfrm>
            <a:off x="7056407" y="2112740"/>
            <a:ext cx="4978640" cy="3615258"/>
          </a:xfrm>
          <a:prstGeom prst="rect">
            <a:avLst/>
          </a:prstGeom>
        </p:spPr>
      </p:pic>
      <p:pic>
        <p:nvPicPr>
          <p:cNvPr id="5" name="Εικόνα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70998" y="2000216"/>
            <a:ext cx="4800383" cy="3840307"/>
          </a:xfrm>
          <a:prstGeom prst="rect">
            <a:avLst/>
          </a:prstGeom>
        </p:spPr>
      </p:pic>
      <p:sp>
        <p:nvSpPr>
          <p:cNvPr id="6" name="TextBox 5"/>
          <p:cNvSpPr txBox="1"/>
          <p:nvPr/>
        </p:nvSpPr>
        <p:spPr>
          <a:xfrm>
            <a:off x="7720641" y="5655857"/>
            <a:ext cx="4175185" cy="923330"/>
          </a:xfrm>
          <a:prstGeom prst="rect">
            <a:avLst/>
          </a:prstGeom>
          <a:noFill/>
        </p:spPr>
        <p:txBody>
          <a:bodyPr wrap="square" rtlCol="0">
            <a:spAutoFit/>
          </a:bodyPr>
          <a:lstStyle/>
          <a:p>
            <a:r>
              <a:rPr lang="el-GR" dirty="0" smtClean="0"/>
              <a:t>Βλέπετε μία άσκηση με στατική </a:t>
            </a:r>
            <a:r>
              <a:rPr lang="en-US" dirty="0" smtClean="0"/>
              <a:t>RAM.</a:t>
            </a:r>
          </a:p>
          <a:p>
            <a:r>
              <a:rPr lang="en-US" dirty="0">
                <a:hlinkClick r:id="rId6"/>
              </a:rPr>
              <a:t>https://www.youtube.com/watch?v=IMXAsvM0fWI</a:t>
            </a:r>
            <a:endParaRPr lang="el-GR" dirty="0"/>
          </a:p>
        </p:txBody>
      </p:sp>
    </p:spTree>
    <p:extLst>
      <p:ext uri="{BB962C8B-B14F-4D97-AF65-F5344CB8AC3E}">
        <p14:creationId xmlns:p14="http://schemas.microsoft.com/office/powerpoint/2010/main" val="78704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1" presetClass="entr" presetSubtype="0" fill="hold" grpId="0" nodeType="afterEffect">
                                  <p:stCondLst>
                                    <p:cond delay="200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01492" y="164952"/>
            <a:ext cx="5789016" cy="1022108"/>
          </a:xfrm>
          <a:ln>
            <a:noFill/>
          </a:ln>
          <a:effectLst/>
        </p:spPr>
        <p:txBody>
          <a:bodyPr>
            <a:normAutofit/>
          </a:bodyPr>
          <a:lstStyle/>
          <a:p>
            <a:pPr algn="ct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dirty="0" err="1">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d</a:t>
            </a:r>
            <a:r>
              <a:rPr lang="en-US" sz="5400"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cap="none"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vs</a:t>
            </a:r>
            <a:r>
              <a:rPr lang="en-US" sz="5400" dirty="0"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 </a:t>
            </a:r>
            <a:r>
              <a:rPr lang="en-US" sz="5400" dirty="0" err="1">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s</a:t>
            </a:r>
            <a:r>
              <a:rPr lang="en-US" sz="5400" dirty="0" err="1" smtClean="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rPr>
              <a:t>rAm</a:t>
            </a:r>
            <a:endParaRPr lang="el-GR" sz="5400" dirty="0">
              <a:effectLst>
                <a:glow rad="101600">
                  <a:schemeClr val="accent6">
                    <a:satMod val="175000"/>
                    <a:alpha val="40000"/>
                  </a:schemeClr>
                </a:glow>
                <a:outerShdw blurRad="38100" dist="38100" dir="2700000" algn="tl">
                  <a:srgbClr val="000000">
                    <a:alpha val="43137"/>
                  </a:srgbClr>
                </a:outerShdw>
                <a:reflection endPos="0" dir="5400000" sy="-100000" algn="bl" rotWithShape="0"/>
              </a:effectLst>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911" y="1321990"/>
            <a:ext cx="8000179" cy="5354855"/>
          </a:xfrm>
          <a:prstGeom prst="rect">
            <a:avLst/>
          </a:prstGeom>
        </p:spPr>
      </p:pic>
    </p:spTree>
    <p:extLst>
      <p:ext uri="{BB962C8B-B14F-4D97-AF65-F5344CB8AC3E}">
        <p14:creationId xmlns:p14="http://schemas.microsoft.com/office/powerpoint/2010/main" val="193545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75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Τομή">
  <a:themeElements>
    <a:clrScheme name="Προσαρμοσμένο 1">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FFFF00"/>
      </a:hlink>
      <a:folHlink>
        <a:srgbClr val="FFC000"/>
      </a:folHlink>
    </a:clrScheme>
    <a:fontScheme name="Τομή">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Τομή">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2623</TotalTime>
  <Words>4006</Words>
  <Application>Microsoft Office PowerPoint</Application>
  <PresentationFormat>Ευρεία οθόνη</PresentationFormat>
  <Paragraphs>382</Paragraphs>
  <Slides>53</Slides>
  <Notes>6</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53</vt:i4>
      </vt:variant>
    </vt:vector>
  </HeadingPairs>
  <TitlesOfParts>
    <vt:vector size="63" baseType="lpstr">
      <vt:lpstr>Arial Unicode MS</vt:lpstr>
      <vt:lpstr>Arial</vt:lpstr>
      <vt:lpstr>Arial-BoldMT</vt:lpstr>
      <vt:lpstr>ArialMT</vt:lpstr>
      <vt:lpstr>Calibri</vt:lpstr>
      <vt:lpstr>Cambria Math</vt:lpstr>
      <vt:lpstr>Century Gothic</vt:lpstr>
      <vt:lpstr>Times New Roman</vt:lpstr>
      <vt:lpstr>Wingdings 3</vt:lpstr>
      <vt:lpstr>Τομή</vt:lpstr>
      <vt:lpstr> RAM</vt:lpstr>
      <vt:lpstr> RAM vs sam</vt:lpstr>
      <vt:lpstr> RAM vs sam</vt:lpstr>
      <vt:lpstr> RAM vs rom</vt:lpstr>
      <vt:lpstr> RAM vs rom</vt:lpstr>
      <vt:lpstr> dRAM vs srAm</vt:lpstr>
      <vt:lpstr> dRAM vs srAm</vt:lpstr>
      <vt:lpstr> dRAM vs srAm</vt:lpstr>
      <vt:lpstr> dRAM vs srAm</vt:lpstr>
      <vt:lpstr> Pre Memory Modules DRAM</vt:lpstr>
      <vt:lpstr> From SIMM to DIMM DRAM</vt:lpstr>
      <vt:lpstr> Asynchronous vs Synchronous DRAM</vt:lpstr>
      <vt:lpstr>Παρουσίαση του PowerPoint</vt:lpstr>
      <vt:lpstr> SDRAM</vt:lpstr>
      <vt:lpstr>DDR SDRAM</vt:lpstr>
      <vt:lpstr>DDR2 SDRAM</vt:lpstr>
      <vt:lpstr>DDR3 SDRAM</vt:lpstr>
      <vt:lpstr>DDR4 SDRAM</vt:lpstr>
      <vt:lpstr>DDR5 SDRAM</vt:lpstr>
      <vt:lpstr>DDR SDRAM</vt:lpstr>
      <vt:lpstr>DDR SDRAM</vt:lpstr>
      <vt:lpstr>DDR SDRAM</vt:lpstr>
      <vt:lpstr>DDR SDRAM</vt:lpstr>
      <vt:lpstr>DDR SDRAM</vt:lpstr>
      <vt:lpstr>DDR SDRAM</vt:lpstr>
      <vt:lpstr>Σύγκριση: Clock Rates, Multipliers, Prefetches, Transfer Rates και Bandwidths από την Wikipedia</vt:lpstr>
      <vt:lpstr>BANKS/RANKS</vt:lpstr>
      <vt:lpstr>BANKS/RANKS</vt:lpstr>
      <vt:lpstr>BANKS/RANKS</vt:lpstr>
      <vt:lpstr>BANKS/RANKS</vt:lpstr>
      <vt:lpstr>RANKS</vt:lpstr>
      <vt:lpstr>RANKS</vt:lpstr>
      <vt:lpstr>BANKS/RANKS</vt:lpstr>
      <vt:lpstr>RANKS</vt:lpstr>
      <vt:lpstr>RANKS’ INTERLEAVING</vt:lpstr>
      <vt:lpstr>Cas Latency</vt:lpstr>
      <vt:lpstr>Cas Latency</vt:lpstr>
      <vt:lpstr>Cas Latency</vt:lpstr>
      <vt:lpstr>Cas Latency</vt:lpstr>
      <vt:lpstr>Επιλογη μνημησ ram</vt:lpstr>
      <vt:lpstr>Επιλογη μνημησ ram</vt:lpstr>
      <vt:lpstr>ΜΕΛΕΤΗ ΠΕΡΙΠΤΩΣΗΣ μνημησ ram</vt:lpstr>
      <vt:lpstr>ΜΕΛΕΤΗ ΠΕΡΙΠΤΩΣΗΣ μνημησ ram</vt:lpstr>
      <vt:lpstr>ΜΕΛΕΤΗ ΠΕΡΙΠΤΩΣΗΣ μνημησ ram</vt:lpstr>
      <vt:lpstr>ΜΕΛΕΤΗ ΠΕΡΙΠΤΩΣΗΣ μνημησ ram</vt:lpstr>
      <vt:lpstr>ΜΕΛΕΤΗ ΠΕΡΙΠΤΩΣΗΣ μνημησ ram</vt:lpstr>
      <vt:lpstr>ΜΕΛΕΤΗ ΠΕΡΙΠΤΩΣΗΣ μνημησ ram</vt:lpstr>
      <vt:lpstr>ΜΕΛΕΤΗ ΠΕΡΙΠΤΩΣΗΣ μνημησ ram</vt:lpstr>
      <vt:lpstr>ΜΕΛΕΤΗ ΠΕΡΙΠΤΩΣΗΣ μνημησ ram</vt:lpstr>
      <vt:lpstr>ΜΕΛΕΤΗ ΠΕΡΙΠΤΩΣΗΣ μνημησ ram</vt:lpstr>
      <vt:lpstr>Prefetch</vt:lpstr>
      <vt:lpstr>DDR5 SDRAM</vt:lpstr>
      <vt:lpstr>DDR5 SDRAM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Λογαριασμός Microsoft</dc:creator>
  <cp:lastModifiedBy>Λογαριασμός Microsoft</cp:lastModifiedBy>
  <cp:revision>232</cp:revision>
  <dcterms:created xsi:type="dcterms:W3CDTF">2022-12-26T18:46:36Z</dcterms:created>
  <dcterms:modified xsi:type="dcterms:W3CDTF">2023-01-29T10:51:51Z</dcterms:modified>
</cp:coreProperties>
</file>